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1353445" y="2632455"/>
            <a:ext cx="7053580" cy="71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7000" y="715916"/>
            <a:ext cx="2430099" cy="72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430" y="3161751"/>
            <a:ext cx="10866119" cy="4963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Microsoft JhengHei UI Light"/>
                <a:cs typeface="Microsoft JhengHei UI Ligh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jpg"/><Relationship Id="rId13" Type="http://schemas.openxmlformats.org/officeDocument/2006/relationships/image" Target="../media/image46.jp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Relationship Id="rId37" Type="http://schemas.openxmlformats.org/officeDocument/2006/relationships/image" Target="../media/image115.png"/><Relationship Id="rId38" Type="http://schemas.openxmlformats.org/officeDocument/2006/relationships/image" Target="../media/image116.png"/><Relationship Id="rId39" Type="http://schemas.openxmlformats.org/officeDocument/2006/relationships/image" Target="../media/image117.png"/><Relationship Id="rId40" Type="http://schemas.openxmlformats.org/officeDocument/2006/relationships/image" Target="../media/image118.png"/><Relationship Id="rId41" Type="http://schemas.openxmlformats.org/officeDocument/2006/relationships/image" Target="../media/image119.png"/><Relationship Id="rId42" Type="http://schemas.openxmlformats.org/officeDocument/2006/relationships/image" Target="../media/image120.png"/><Relationship Id="rId43" Type="http://schemas.openxmlformats.org/officeDocument/2006/relationships/image" Target="../media/image121.png"/><Relationship Id="rId44" Type="http://schemas.openxmlformats.org/officeDocument/2006/relationships/image" Target="../media/image122.png"/><Relationship Id="rId45" Type="http://schemas.openxmlformats.org/officeDocument/2006/relationships/image" Target="../media/image1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Relationship Id="rId4" Type="http://schemas.openxmlformats.org/officeDocument/2006/relationships/image" Target="../media/image126.jpg"/><Relationship Id="rId5" Type="http://schemas.openxmlformats.org/officeDocument/2006/relationships/image" Target="../media/image127.jp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Relationship Id="rId31" Type="http://schemas.openxmlformats.org/officeDocument/2006/relationships/image" Target="../media/image153.png"/><Relationship Id="rId32" Type="http://schemas.openxmlformats.org/officeDocument/2006/relationships/image" Target="../media/image154.png"/><Relationship Id="rId33" Type="http://schemas.openxmlformats.org/officeDocument/2006/relationships/image" Target="../media/image155.png"/><Relationship Id="rId34" Type="http://schemas.openxmlformats.org/officeDocument/2006/relationships/image" Target="../media/image156.png"/><Relationship Id="rId35" Type="http://schemas.openxmlformats.org/officeDocument/2006/relationships/image" Target="../media/image157.png"/><Relationship Id="rId36" Type="http://schemas.openxmlformats.org/officeDocument/2006/relationships/image" Target="../media/image158.png"/><Relationship Id="rId37" Type="http://schemas.openxmlformats.org/officeDocument/2006/relationships/image" Target="../media/image159.jpg"/><Relationship Id="rId38" Type="http://schemas.openxmlformats.org/officeDocument/2006/relationships/image" Target="../media/image160.png"/><Relationship Id="rId39" Type="http://schemas.openxmlformats.org/officeDocument/2006/relationships/image" Target="../media/image161.png"/><Relationship Id="rId40" Type="http://schemas.openxmlformats.org/officeDocument/2006/relationships/image" Target="../media/image162.png"/><Relationship Id="rId41" Type="http://schemas.openxmlformats.org/officeDocument/2006/relationships/image" Target="../media/image163.png"/><Relationship Id="rId42" Type="http://schemas.openxmlformats.org/officeDocument/2006/relationships/image" Target="../media/image164.png"/><Relationship Id="rId43" Type="http://schemas.openxmlformats.org/officeDocument/2006/relationships/image" Target="../media/image165.png"/><Relationship Id="rId44" Type="http://schemas.openxmlformats.org/officeDocument/2006/relationships/image" Target="../media/image166.png"/><Relationship Id="rId45" Type="http://schemas.openxmlformats.org/officeDocument/2006/relationships/image" Target="../media/image167.png"/><Relationship Id="rId46" Type="http://schemas.openxmlformats.org/officeDocument/2006/relationships/image" Target="../media/image168.png"/><Relationship Id="rId47" Type="http://schemas.openxmlformats.org/officeDocument/2006/relationships/image" Target="../media/image169.png"/><Relationship Id="rId48" Type="http://schemas.openxmlformats.org/officeDocument/2006/relationships/image" Target="../media/image170.png"/><Relationship Id="rId49" Type="http://schemas.openxmlformats.org/officeDocument/2006/relationships/image" Target="../media/image171.png"/><Relationship Id="rId50" Type="http://schemas.openxmlformats.org/officeDocument/2006/relationships/image" Target="../media/image172.png"/><Relationship Id="rId51" Type="http://schemas.openxmlformats.org/officeDocument/2006/relationships/image" Target="../media/image173.png"/><Relationship Id="rId52" Type="http://schemas.openxmlformats.org/officeDocument/2006/relationships/image" Target="../media/image174.png"/><Relationship Id="rId53" Type="http://schemas.openxmlformats.org/officeDocument/2006/relationships/image" Target="../media/image17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jpg"/><Relationship Id="rId4" Type="http://schemas.openxmlformats.org/officeDocument/2006/relationships/image" Target="../media/image195.jpg"/><Relationship Id="rId5" Type="http://schemas.openxmlformats.org/officeDocument/2006/relationships/image" Target="../media/image196.jpg"/><Relationship Id="rId6" Type="http://schemas.openxmlformats.org/officeDocument/2006/relationships/image" Target="../media/image197.jpg"/><Relationship Id="rId7" Type="http://schemas.openxmlformats.org/officeDocument/2006/relationships/image" Target="../media/image198.jpg"/><Relationship Id="rId8" Type="http://schemas.openxmlformats.org/officeDocument/2006/relationships/image" Target="../media/image19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jpg"/><Relationship Id="rId5" Type="http://schemas.openxmlformats.org/officeDocument/2006/relationships/image" Target="../media/image217.png"/><Relationship Id="rId6" Type="http://schemas.openxmlformats.org/officeDocument/2006/relationships/image" Target="../media/image218.jpg"/><Relationship Id="rId7" Type="http://schemas.openxmlformats.org/officeDocument/2006/relationships/image" Target="../media/image21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png"/><Relationship Id="rId11" Type="http://schemas.openxmlformats.org/officeDocument/2006/relationships/image" Target="../media/image19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jpg"/><Relationship Id="rId10" Type="http://schemas.openxmlformats.org/officeDocument/2006/relationships/image" Target="../media/image342.jpg"/><Relationship Id="rId11" Type="http://schemas.openxmlformats.org/officeDocument/2006/relationships/image" Target="../media/image343.jpg"/><Relationship Id="rId12" Type="http://schemas.openxmlformats.org/officeDocument/2006/relationships/image" Target="../media/image34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jpg"/><Relationship Id="rId3" Type="http://schemas.openxmlformats.org/officeDocument/2006/relationships/image" Target="../media/image388.jpg"/><Relationship Id="rId4" Type="http://schemas.openxmlformats.org/officeDocument/2006/relationships/image" Target="../media/image389.jpg"/><Relationship Id="rId5" Type="http://schemas.openxmlformats.org/officeDocument/2006/relationships/image" Target="../media/image390.jpg"/><Relationship Id="rId6" Type="http://schemas.openxmlformats.org/officeDocument/2006/relationships/image" Target="../media/image391.jpg"/><Relationship Id="rId7" Type="http://schemas.openxmlformats.org/officeDocument/2006/relationships/image" Target="../media/image392.jpg"/><Relationship Id="rId8" Type="http://schemas.openxmlformats.org/officeDocument/2006/relationships/image" Target="../media/image393.jpg"/><Relationship Id="rId9" Type="http://schemas.openxmlformats.org/officeDocument/2006/relationships/image" Target="../media/image394.jp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4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1.jpg"/><Relationship Id="rId3" Type="http://schemas.openxmlformats.org/officeDocument/2006/relationships/image" Target="../media/image432.jpg"/><Relationship Id="rId4" Type="http://schemas.openxmlformats.org/officeDocument/2006/relationships/image" Target="../media/image43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jp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0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23126"/>
            <a:ext cx="20104099" cy="4585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03887" y="7314710"/>
            <a:ext cx="8569960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8250" spc="14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物理层的基本功能 数据通信基础知识</a:t>
            </a:r>
            <a:endParaRPr sz="8250">
              <a:latin typeface="Microsoft JhengHei UI Light"/>
              <a:cs typeface="Microsoft JhengHei U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0744" y="3081445"/>
            <a:ext cx="671639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0">
                <a:solidFill>
                  <a:srgbClr val="5B5854"/>
                </a:solidFill>
              </a:rPr>
              <a:t>第</a:t>
            </a:r>
            <a:r>
              <a:rPr dirty="0" sz="8250" spc="-180">
                <a:solidFill>
                  <a:srgbClr val="5B5854"/>
                </a:solidFill>
              </a:rPr>
              <a:t> </a:t>
            </a:r>
            <a:r>
              <a:rPr dirty="0" sz="8250" spc="-5" b="0">
                <a:solidFill>
                  <a:srgbClr val="5B5854"/>
                </a:solidFill>
                <a:latin typeface="Arial"/>
                <a:cs typeface="Arial"/>
              </a:rPr>
              <a:t>2</a:t>
            </a:r>
            <a:r>
              <a:rPr dirty="0" sz="8250" spc="-30" b="0">
                <a:solidFill>
                  <a:srgbClr val="5B5854"/>
                </a:solidFill>
                <a:latin typeface="Arial"/>
                <a:cs typeface="Arial"/>
              </a:rPr>
              <a:t> </a:t>
            </a:r>
            <a:r>
              <a:rPr dirty="0" sz="8250" spc="-10">
                <a:solidFill>
                  <a:srgbClr val="5B5854"/>
                </a:solidFill>
              </a:rPr>
              <a:t>章</a:t>
            </a:r>
            <a:r>
              <a:rPr dirty="0" sz="8250" spc="-180">
                <a:solidFill>
                  <a:srgbClr val="5B5854"/>
                </a:solidFill>
              </a:rPr>
              <a:t> </a:t>
            </a:r>
            <a:r>
              <a:rPr dirty="0" sz="8250" spc="-10">
                <a:solidFill>
                  <a:srgbClr val="5B5854"/>
                </a:solidFill>
              </a:rPr>
              <a:t>物理层</a:t>
            </a:r>
            <a:endParaRPr sz="8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281" y="715916"/>
            <a:ext cx="99034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常⽤物理层相关标准</a:t>
            </a:r>
            <a:r>
              <a:rPr dirty="0" spc="90"/>
              <a:t>：</a:t>
            </a:r>
            <a:r>
              <a:rPr dirty="0" spc="90" b="0">
                <a:latin typeface="Arial"/>
                <a:cs typeface="Arial"/>
              </a:rPr>
              <a:t>RS-232-C</a:t>
            </a:r>
            <a:r>
              <a:rPr dirty="0" spc="100"/>
              <a:t>标准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94253" y="298390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6911" y="2936336"/>
            <a:ext cx="189483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机械特性：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8379" y="3548281"/>
            <a:ext cx="163195" cy="150812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1037" y="3364122"/>
            <a:ext cx="8606155" cy="1755139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60">
                <a:latin typeface="Arial"/>
                <a:cs typeface="Arial"/>
              </a:rPr>
              <a:t>25</a:t>
            </a:r>
            <a:r>
              <a:rPr dirty="0" sz="2850" spc="80" b="0">
                <a:latin typeface="Microsoft JhengHei UI Light"/>
                <a:cs typeface="Microsoft JhengHei UI Light"/>
              </a:rPr>
              <a:t>芯连接器，上排</a:t>
            </a:r>
            <a:r>
              <a:rPr dirty="0" sz="2850" spc="60">
                <a:latin typeface="Arial"/>
                <a:cs typeface="Arial"/>
              </a:rPr>
              <a:t>13</a:t>
            </a:r>
            <a:r>
              <a:rPr dirty="0" sz="2850" spc="80" b="0">
                <a:latin typeface="Microsoft JhengHei UI Light"/>
                <a:cs typeface="Microsoft JhengHei UI Light"/>
              </a:rPr>
              <a:t>根，下排</a:t>
            </a:r>
            <a:r>
              <a:rPr dirty="0" sz="2850" spc="60">
                <a:latin typeface="Arial"/>
                <a:cs typeface="Arial"/>
              </a:rPr>
              <a:t>12</a:t>
            </a:r>
            <a:r>
              <a:rPr dirty="0" sz="2850" spc="80" b="0">
                <a:latin typeface="Microsoft JhengHei UI Light"/>
                <a:cs typeface="Microsoft JhengHei UI Light"/>
              </a:rPr>
              <a:t>根（常⽤的</a:t>
            </a:r>
            <a:r>
              <a:rPr dirty="0" sz="2850" spc="60">
                <a:latin typeface="Arial"/>
                <a:cs typeface="Arial"/>
              </a:rPr>
              <a:t>9</a:t>
            </a:r>
            <a:r>
              <a:rPr dirty="0" sz="2850" spc="80" b="0">
                <a:latin typeface="Microsoft JhengHei UI Light"/>
                <a:cs typeface="Microsoft JhengHei UI Light"/>
              </a:rPr>
              <a:t>根）；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3092450">
              <a:lnSpc>
                <a:spcPct val="132700"/>
              </a:lnSpc>
            </a:pPr>
            <a:r>
              <a:rPr dirty="0" sz="2850" spc="60">
                <a:latin typeface="Arial"/>
                <a:cs typeface="Arial"/>
              </a:rPr>
              <a:t>9</a:t>
            </a:r>
            <a:r>
              <a:rPr dirty="0" sz="2850" spc="80" b="0">
                <a:latin typeface="Microsoft JhengHei UI Light"/>
                <a:cs typeface="Microsoft JhengHei UI Light"/>
              </a:rPr>
              <a:t>芯连接器，上排</a:t>
            </a:r>
            <a:r>
              <a:rPr dirty="0" sz="2850" spc="60">
                <a:latin typeface="Arial"/>
                <a:cs typeface="Arial"/>
              </a:rPr>
              <a:t>5</a:t>
            </a:r>
            <a:r>
              <a:rPr dirty="0" sz="2850" spc="80" b="0">
                <a:latin typeface="Microsoft JhengHei UI Light"/>
                <a:cs typeface="Microsoft JhengHei UI Light"/>
              </a:rPr>
              <a:t>根，下排</a:t>
            </a:r>
            <a:r>
              <a:rPr dirty="0" sz="2850" spc="60">
                <a:latin typeface="Arial"/>
                <a:cs typeface="Arial"/>
              </a:rPr>
              <a:t>4</a:t>
            </a:r>
            <a:r>
              <a:rPr dirty="0" sz="2850" spc="80" b="0">
                <a:latin typeface="Microsoft JhengHei UI Light"/>
                <a:cs typeface="Microsoft JhengHei UI Light"/>
              </a:rPr>
              <a:t>根；  </a:t>
            </a:r>
            <a:r>
              <a:rPr dirty="0" sz="2850" spc="65">
                <a:latin typeface="Arial"/>
                <a:cs typeface="Arial"/>
              </a:rPr>
              <a:t>DTE</a:t>
            </a:r>
            <a:r>
              <a:rPr dirty="0" sz="2850" spc="80" b="0">
                <a:latin typeface="Microsoft JhengHei UI Light"/>
                <a:cs typeface="Microsoft JhengHei UI Light"/>
              </a:rPr>
              <a:t>为插头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75">
                <a:latin typeface="Arial"/>
                <a:cs typeface="Arial"/>
              </a:rPr>
              <a:t>DCE</a:t>
            </a:r>
            <a:r>
              <a:rPr dirty="0" sz="2850" spc="80" b="0">
                <a:latin typeface="Microsoft JhengHei UI Light"/>
                <a:cs typeface="Microsoft JhengHei UI Light"/>
              </a:rPr>
              <a:t>为插座。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4253" y="528907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86911" y="5229827"/>
            <a:ext cx="189483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电⽓特性：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08379" y="5841773"/>
            <a:ext cx="163195" cy="150812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01037" y="5657615"/>
            <a:ext cx="10662285" cy="17551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采⽤负逻辑电平，逻辑</a:t>
            </a:r>
            <a:r>
              <a:rPr dirty="0" sz="2850" spc="60">
                <a:latin typeface="Arial"/>
                <a:cs typeface="Arial"/>
              </a:rPr>
              <a:t>“1”</a:t>
            </a:r>
            <a:r>
              <a:rPr dirty="0" sz="2850" spc="60" b="0">
                <a:latin typeface="Microsoft JhengHei UI Light"/>
                <a:cs typeface="Microsoft JhengHei UI Light"/>
              </a:rPr>
              <a:t>：</a:t>
            </a:r>
            <a:r>
              <a:rPr dirty="0" sz="2850" spc="60">
                <a:latin typeface="Arial"/>
                <a:cs typeface="Arial"/>
              </a:rPr>
              <a:t>-15V</a:t>
            </a:r>
            <a:r>
              <a:rPr dirty="0" sz="2850" spc="80" b="0">
                <a:latin typeface="Microsoft JhengHei UI Light"/>
                <a:cs typeface="Microsoft JhengHei UI Light"/>
              </a:rPr>
              <a:t>〜</a:t>
            </a:r>
            <a:r>
              <a:rPr dirty="0" sz="2850" spc="65">
                <a:latin typeface="Arial"/>
                <a:cs typeface="Arial"/>
              </a:rPr>
              <a:t>-5V</a:t>
            </a:r>
            <a:r>
              <a:rPr dirty="0" sz="2850" spc="65" b="0">
                <a:latin typeface="Microsoft JhengHei UI Light"/>
                <a:cs typeface="Microsoft JhengHei UI Light"/>
              </a:rPr>
              <a:t>；</a:t>
            </a:r>
            <a:r>
              <a:rPr dirty="0" sz="2850" spc="80" b="0">
                <a:latin typeface="Microsoft JhengHei UI Light"/>
                <a:cs typeface="Microsoft JhengHei UI Light"/>
              </a:rPr>
              <a:t>逻辑</a:t>
            </a:r>
            <a:r>
              <a:rPr dirty="0" sz="2850" spc="65">
                <a:latin typeface="Arial"/>
                <a:cs typeface="Arial"/>
              </a:rPr>
              <a:t>“0”</a:t>
            </a:r>
            <a:r>
              <a:rPr dirty="0" sz="2850" spc="65" b="0">
                <a:latin typeface="Microsoft JhengHei UI Light"/>
                <a:cs typeface="Microsoft JhengHei UI Light"/>
              </a:rPr>
              <a:t>：</a:t>
            </a:r>
            <a:r>
              <a:rPr dirty="0" sz="2850" spc="65">
                <a:latin typeface="Arial"/>
                <a:cs typeface="Arial"/>
              </a:rPr>
              <a:t>+5V</a:t>
            </a:r>
            <a:r>
              <a:rPr dirty="0" sz="2850" spc="80" b="0">
                <a:latin typeface="Microsoft JhengHei UI Light"/>
                <a:cs typeface="Microsoft JhengHei UI Light"/>
              </a:rPr>
              <a:t>〜</a:t>
            </a:r>
            <a:r>
              <a:rPr dirty="0" sz="2850" spc="55">
                <a:latin typeface="Arial"/>
                <a:cs typeface="Arial"/>
              </a:rPr>
              <a:t>+15V</a:t>
            </a:r>
            <a:r>
              <a:rPr dirty="0" sz="2850" spc="55" b="0">
                <a:latin typeface="Microsoft JhengHei UI Light"/>
                <a:cs typeface="Microsoft JhengHei UI Light"/>
              </a:rPr>
              <a:t>；  </a:t>
            </a:r>
            <a:r>
              <a:rPr dirty="0" sz="2850" spc="80" b="0">
                <a:latin typeface="Microsoft JhengHei UI Light"/>
                <a:cs typeface="Microsoft JhengHei UI Light"/>
              </a:rPr>
              <a:t>数据传输速率不超过</a:t>
            </a:r>
            <a:r>
              <a:rPr dirty="0" sz="2850" spc="60">
                <a:latin typeface="Arial"/>
                <a:cs typeface="Arial"/>
              </a:rPr>
              <a:t>20Kbps</a:t>
            </a:r>
            <a:r>
              <a:rPr dirty="0" sz="2850" spc="6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电缆⻓度不超过</a:t>
            </a:r>
            <a:r>
              <a:rPr dirty="0" sz="2850" spc="65">
                <a:latin typeface="Arial"/>
                <a:cs typeface="Arial"/>
              </a:rPr>
              <a:t>15m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94253" y="758256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6911" y="7523319"/>
            <a:ext cx="189483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功能特性：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8379" y="813526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01037" y="8087699"/>
            <a:ext cx="43700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0">
                <a:latin typeface="Arial"/>
                <a:cs typeface="Arial"/>
              </a:rPr>
              <a:t>4</a:t>
            </a:r>
            <a:r>
              <a:rPr dirty="0" sz="2850" spc="80" b="0">
                <a:latin typeface="Microsoft JhengHei UI Light"/>
                <a:cs typeface="Microsoft JhengHei UI Light"/>
              </a:rPr>
              <a:t>条数据线</a:t>
            </a:r>
            <a:r>
              <a:rPr dirty="0" sz="2850" spc="0" b="0">
                <a:latin typeface="Microsoft JhengHei UI Light"/>
                <a:cs typeface="Microsoft JhengHei UI Light"/>
              </a:rPr>
              <a:t>，</a:t>
            </a:r>
            <a:r>
              <a:rPr dirty="0" sz="2850" spc="0">
                <a:latin typeface="Arial"/>
                <a:cs typeface="Arial"/>
              </a:rPr>
              <a:t>11</a:t>
            </a:r>
            <a:r>
              <a:rPr dirty="0" sz="2850" spc="80" b="0">
                <a:latin typeface="Microsoft JhengHei UI Light"/>
                <a:cs typeface="Microsoft JhengHei UI Light"/>
              </a:rPr>
              <a:t>条控制线。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4253" y="872331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86911" y="8664069"/>
            <a:ext cx="189483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规程特性：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08379" y="9276015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01037" y="9228449"/>
            <a:ext cx="21056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0">
                <a:latin typeface="Arial"/>
                <a:cs typeface="Arial"/>
              </a:rPr>
              <a:t>3</a:t>
            </a:r>
            <a:r>
              <a:rPr dirty="0" sz="2850" spc="80" b="0">
                <a:latin typeface="Microsoft JhengHei UI Light"/>
                <a:cs typeface="Microsoft JhengHei UI Light"/>
              </a:rPr>
              <a:t>条定时线。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44022" y="715916"/>
            <a:ext cx="1442783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85" b="0">
                <a:latin typeface="Arial"/>
                <a:cs typeface="Arial"/>
              </a:rPr>
              <a:t>RS-232-C</a:t>
            </a:r>
            <a:r>
              <a:rPr dirty="0" spc="100"/>
              <a:t>标准：常⽤的</a:t>
            </a:r>
            <a:r>
              <a:rPr dirty="0" spc="85" b="0">
                <a:latin typeface="Arial"/>
                <a:cs typeface="Arial"/>
              </a:rPr>
              <a:t>9</a:t>
            </a:r>
            <a:r>
              <a:rPr dirty="0" spc="100"/>
              <a:t>个接⼝引脚定义（功能特性）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984049" y="2738136"/>
          <a:ext cx="10314940" cy="7065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7695"/>
                <a:gridCol w="2499360"/>
                <a:gridCol w="5921375"/>
              </a:tblGrid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引脚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简写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功能说明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1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25">
                          <a:latin typeface="Arial"/>
                          <a:cs typeface="Arial"/>
                        </a:rPr>
                        <a:t>CD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载波侦测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2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25">
                          <a:latin typeface="Arial"/>
                          <a:cs typeface="Arial"/>
                        </a:rPr>
                        <a:t>RXD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接收数据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TXD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发送数据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DTE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数据终端设备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5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GND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地线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6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25">
                          <a:latin typeface="Arial"/>
                          <a:cs typeface="Arial"/>
                        </a:rPr>
                        <a:t>DSR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数据准备好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7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RTS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请求发送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8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CTS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清除发送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>
                          <a:latin typeface="Arial"/>
                          <a:cs typeface="Arial"/>
                        </a:rPr>
                        <a:t>9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850" spc="10">
                          <a:latin typeface="Arial"/>
                          <a:cs typeface="Arial"/>
                        </a:rPr>
                        <a:t>RI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振铃指示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46379" y="3345447"/>
          <a:ext cx="10880090" cy="527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5895"/>
                <a:gridCol w="8147684"/>
              </a:tblGrid>
              <a:tr h="131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描</a:t>
                      </a:r>
                      <a:r>
                        <a:rPr dirty="0" sz="2850" spc="-50" b="0">
                          <a:latin typeface="Microsoft JhengHei UI Light"/>
                          <a:cs typeface="Microsoft JhengHei UI Light"/>
                        </a:rPr>
                        <a:t> </a:t>
                      </a: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述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1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主要功能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透明传输⽐特流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131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接⼝特性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机械特性，电⽓特性，功能特性，规程特性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1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实例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2850" spc="15">
                          <a:latin typeface="Arial"/>
                          <a:cs typeface="Arial"/>
                        </a:rPr>
                        <a:t>RS232-C</a:t>
                      </a:r>
                      <a:r>
                        <a:rPr dirty="0" sz="2850" spc="15" b="0">
                          <a:latin typeface="Microsoft JhengHei UI Light"/>
                          <a:cs typeface="Microsoft JhengHei UI Light"/>
                        </a:rPr>
                        <a:t>，</a:t>
                      </a:r>
                      <a:r>
                        <a:rPr dirty="0" sz="2850" spc="15">
                          <a:latin typeface="Arial"/>
                          <a:cs typeface="Arial"/>
                        </a:rPr>
                        <a:t>RJ45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数据通信基础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997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202430"/>
          </a:xfrm>
          <a:custGeom>
            <a:avLst/>
            <a:gdLst/>
            <a:ahLst/>
            <a:cxnLst/>
            <a:rect l="l" t="t" r="r" b="b"/>
            <a:pathLst>
              <a:path w="12963525" h="420243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43753"/>
                </a:lnTo>
                <a:lnTo>
                  <a:pt x="197" y="3995122"/>
                </a:lnTo>
                <a:lnTo>
                  <a:pt x="1581" y="4036549"/>
                </a:lnTo>
                <a:lnTo>
                  <a:pt x="12649" y="4095258"/>
                </a:lnTo>
                <a:lnTo>
                  <a:pt x="49226" y="4152671"/>
                </a:lnTo>
                <a:lnTo>
                  <a:pt x="106640" y="4189248"/>
                </a:lnTo>
                <a:lnTo>
                  <a:pt x="165348" y="4200317"/>
                </a:lnTo>
                <a:lnTo>
                  <a:pt x="206776" y="4201700"/>
                </a:lnTo>
                <a:lnTo>
                  <a:pt x="258146" y="4201898"/>
                </a:lnTo>
                <a:lnTo>
                  <a:pt x="12705299" y="4201898"/>
                </a:lnTo>
                <a:lnTo>
                  <a:pt x="12756671" y="4201700"/>
                </a:lnTo>
                <a:lnTo>
                  <a:pt x="12798099" y="4200317"/>
                </a:lnTo>
                <a:lnTo>
                  <a:pt x="12856802" y="4189248"/>
                </a:lnTo>
                <a:lnTo>
                  <a:pt x="12914218" y="4152671"/>
                </a:lnTo>
                <a:lnTo>
                  <a:pt x="12950799" y="4095258"/>
                </a:lnTo>
                <a:lnTo>
                  <a:pt x="12961867" y="4036549"/>
                </a:lnTo>
                <a:lnTo>
                  <a:pt x="12963250" y="3995122"/>
                </a:lnTo>
                <a:lnTo>
                  <a:pt x="12963448" y="394375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202430"/>
          </a:xfrm>
          <a:custGeom>
            <a:avLst/>
            <a:gdLst/>
            <a:ahLst/>
            <a:cxnLst/>
            <a:rect l="l" t="t" r="r" b="b"/>
            <a:pathLst>
              <a:path w="12963525" h="420243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43753"/>
                </a:lnTo>
                <a:lnTo>
                  <a:pt x="12963250" y="3995122"/>
                </a:lnTo>
                <a:lnTo>
                  <a:pt x="12961867" y="4036549"/>
                </a:lnTo>
                <a:lnTo>
                  <a:pt x="12950799" y="4095258"/>
                </a:lnTo>
                <a:lnTo>
                  <a:pt x="12914218" y="4152671"/>
                </a:lnTo>
                <a:lnTo>
                  <a:pt x="12856802" y="4189248"/>
                </a:lnTo>
                <a:lnTo>
                  <a:pt x="12798099" y="4200317"/>
                </a:lnTo>
                <a:lnTo>
                  <a:pt x="12756671" y="4201700"/>
                </a:lnTo>
                <a:lnTo>
                  <a:pt x="12705299" y="4201898"/>
                </a:lnTo>
                <a:lnTo>
                  <a:pt x="258145" y="4201898"/>
                </a:lnTo>
                <a:lnTo>
                  <a:pt x="206775" y="4201700"/>
                </a:lnTo>
                <a:lnTo>
                  <a:pt x="165348" y="4200317"/>
                </a:lnTo>
                <a:lnTo>
                  <a:pt x="106640" y="4189248"/>
                </a:lnTo>
                <a:lnTo>
                  <a:pt x="49226" y="4152671"/>
                </a:lnTo>
                <a:lnTo>
                  <a:pt x="12650" y="4095258"/>
                </a:lnTo>
                <a:lnTo>
                  <a:pt x="1581" y="4036549"/>
                </a:lnTo>
                <a:lnTo>
                  <a:pt x="197" y="3995122"/>
                </a:lnTo>
                <a:lnTo>
                  <a:pt x="0" y="394375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378165"/>
            <a:ext cx="3836035" cy="354393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80"/>
              </a:spcBef>
              <a:buSzPct val="74242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3300" spc="50" b="0">
                <a:latin typeface="Microsoft JhengHei UI Light"/>
                <a:cs typeface="Microsoft JhengHei UI Light"/>
              </a:rPr>
              <a:t>数据通信模型。</a:t>
            </a:r>
            <a:endParaRPr sz="330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3300" spc="50" b="0">
                <a:latin typeface="Microsoft JhengHei UI Light"/>
                <a:cs typeface="Microsoft JhengHei UI Light"/>
              </a:rPr>
              <a:t>基本的通信⽅式。</a:t>
            </a:r>
            <a:endParaRPr sz="330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3300" spc="50" b="0">
                <a:latin typeface="Microsoft JhengHei UI Light"/>
                <a:cs typeface="Microsoft JhengHei UI Light"/>
              </a:rPr>
              <a:t>基本术语：</a:t>
            </a:r>
            <a:endParaRPr sz="3300">
              <a:latin typeface="Microsoft JhengHei UI Light"/>
              <a:cs typeface="Microsoft JhengHei UI Light"/>
            </a:endParaRPr>
          </a:p>
          <a:p>
            <a:pPr lvl="1" marL="719455" indent="-39306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718820" algn="l"/>
                <a:tab pos="720090" algn="l"/>
              </a:tabLst>
            </a:pPr>
            <a:r>
              <a:rPr dirty="0" sz="3300" spc="55" b="0">
                <a:latin typeface="Microsoft JhengHei UI Light"/>
                <a:cs typeface="Microsoft JhengHei UI Light"/>
              </a:rPr>
              <a:t>调制；</a:t>
            </a:r>
            <a:endParaRPr sz="3300">
              <a:latin typeface="Microsoft JhengHei UI Light"/>
              <a:cs typeface="Microsoft JhengHei UI Light"/>
            </a:endParaRPr>
          </a:p>
          <a:p>
            <a:pPr lvl="1" marL="719455" indent="-393065">
              <a:lnSpc>
                <a:spcPct val="100000"/>
              </a:lnSpc>
              <a:spcBef>
                <a:spcPts val="1580"/>
              </a:spcBef>
              <a:buSzPct val="74242"/>
              <a:buFont typeface="Arial"/>
              <a:buChar char="•"/>
              <a:tabLst>
                <a:tab pos="718820" algn="l"/>
                <a:tab pos="720090" algn="l"/>
              </a:tabLst>
            </a:pPr>
            <a:r>
              <a:rPr dirty="0" sz="3300" spc="55" b="0">
                <a:latin typeface="Microsoft JhengHei UI Light"/>
                <a:cs typeface="Microsoft JhengHei UI Light"/>
              </a:rPr>
              <a:t>编码。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4777" y="3341876"/>
            <a:ext cx="1187924" cy="1000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83603" y="3341876"/>
            <a:ext cx="1187919" cy="1000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365061"/>
            <a:ext cx="20104099" cy="194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714775" y="9630412"/>
            <a:ext cx="12705715" cy="1292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899"/>
              </a:lnSpc>
              <a:spcBef>
                <a:spcPts val="95"/>
              </a:spcBef>
            </a:pPr>
            <a:r>
              <a:rPr dirty="0" sz="3250" spc="65" b="0">
                <a:latin typeface="Microsoft JhengHei UI Light"/>
                <a:cs typeface="Microsoft JhengHei UI Light"/>
              </a:rPr>
              <a:t>⼀个数据通信系统包括三⼤部分：</a:t>
            </a:r>
            <a:r>
              <a:rPr dirty="0" sz="32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源系统</a:t>
            </a:r>
            <a:r>
              <a:rPr dirty="0" sz="3250" spc="65" b="0">
                <a:latin typeface="Microsoft JhengHei UI Light"/>
                <a:cs typeface="Microsoft JhengHei UI Light"/>
              </a:rPr>
              <a:t>（或发送端、发送⽅）、</a:t>
            </a:r>
            <a:r>
              <a:rPr dirty="0" sz="3250" spc="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 </a:t>
            </a:r>
            <a:r>
              <a:rPr dirty="0" sz="32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输系统</a:t>
            </a:r>
            <a:r>
              <a:rPr dirty="0" sz="3250" spc="65" b="0">
                <a:latin typeface="Microsoft JhengHei UI Light"/>
                <a:cs typeface="Microsoft JhengHei UI Light"/>
              </a:rPr>
              <a:t>（或传输⽹络）和</a:t>
            </a:r>
            <a:r>
              <a:rPr dirty="0" sz="32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⽬的系统</a:t>
            </a:r>
            <a:r>
              <a:rPr dirty="0" sz="3250" spc="65" b="0">
                <a:latin typeface="Microsoft JhengHei UI Light"/>
                <a:cs typeface="Microsoft JhengHei UI Light"/>
              </a:rPr>
              <a:t>（或接收端、接收⽅）。</a:t>
            </a:r>
            <a:endParaRPr sz="325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185" y="7922328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数据通信系统的模型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2252" y="5203675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 h="0">
                <a:moveTo>
                  <a:pt x="0" y="0"/>
                </a:moveTo>
                <a:lnTo>
                  <a:pt x="845214" y="0"/>
                </a:lnTo>
                <a:lnTo>
                  <a:pt x="855685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07462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93353" y="5203675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 h="0">
                <a:moveTo>
                  <a:pt x="0" y="0"/>
                </a:moveTo>
                <a:lnTo>
                  <a:pt x="2009538" y="0"/>
                </a:lnTo>
                <a:lnTo>
                  <a:pt x="2020009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02891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99542" y="3886403"/>
            <a:ext cx="1899920" cy="0"/>
          </a:xfrm>
          <a:custGeom>
            <a:avLst/>
            <a:gdLst/>
            <a:ahLst/>
            <a:cxnLst/>
            <a:rect l="l" t="t" r="r" b="b"/>
            <a:pathLst>
              <a:path w="1899920" h="0">
                <a:moveTo>
                  <a:pt x="0" y="0"/>
                </a:moveTo>
                <a:lnTo>
                  <a:pt x="189948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55446" y="3886403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 h="0">
                <a:moveTo>
                  <a:pt x="0" y="0"/>
                </a:moveTo>
                <a:lnTo>
                  <a:pt x="16823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77715" y="3886403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 h="0">
                <a:moveTo>
                  <a:pt x="0" y="0"/>
                </a:moveTo>
                <a:lnTo>
                  <a:pt x="16823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68243" y="3164893"/>
            <a:ext cx="2459022" cy="1443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254033" y="3690696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公⽤电话⽹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78933" y="3480674"/>
            <a:ext cx="1140567" cy="27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826321" y="3886403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 h="0">
                <a:moveTo>
                  <a:pt x="0" y="0"/>
                </a:moveTo>
                <a:lnTo>
                  <a:pt x="16823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097162" y="3480674"/>
            <a:ext cx="1140567" cy="2752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64971" y="3548817"/>
            <a:ext cx="205017" cy="189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51644" y="3419479"/>
            <a:ext cx="287655" cy="436245"/>
          </a:xfrm>
          <a:custGeom>
            <a:avLst/>
            <a:gdLst/>
            <a:ahLst/>
            <a:cxnLst/>
            <a:rect l="l" t="t" r="r" b="b"/>
            <a:pathLst>
              <a:path w="287654" h="436245">
                <a:moveTo>
                  <a:pt x="0" y="178020"/>
                </a:moveTo>
                <a:lnTo>
                  <a:pt x="14926" y="96165"/>
                </a:lnTo>
                <a:lnTo>
                  <a:pt x="16754" y="89582"/>
                </a:lnTo>
                <a:lnTo>
                  <a:pt x="21628" y="86148"/>
                </a:lnTo>
                <a:lnTo>
                  <a:pt x="25588" y="85003"/>
                </a:lnTo>
                <a:lnTo>
                  <a:pt x="31985" y="86148"/>
                </a:lnTo>
                <a:lnTo>
                  <a:pt x="35336" y="89869"/>
                </a:lnTo>
                <a:lnTo>
                  <a:pt x="37163" y="96165"/>
                </a:lnTo>
                <a:lnTo>
                  <a:pt x="71890" y="333144"/>
                </a:lnTo>
                <a:lnTo>
                  <a:pt x="75241" y="345451"/>
                </a:lnTo>
                <a:lnTo>
                  <a:pt x="78592" y="349744"/>
                </a:lnTo>
                <a:lnTo>
                  <a:pt x="84075" y="352034"/>
                </a:lnTo>
                <a:lnTo>
                  <a:pt x="88340" y="353179"/>
                </a:lnTo>
                <a:lnTo>
                  <a:pt x="94128" y="351176"/>
                </a:lnTo>
                <a:lnTo>
                  <a:pt x="98697" y="346024"/>
                </a:lnTo>
                <a:lnTo>
                  <a:pt x="102048" y="333144"/>
                </a:lnTo>
                <a:lnTo>
                  <a:pt x="136470" y="58386"/>
                </a:lnTo>
                <a:lnTo>
                  <a:pt x="138603" y="45220"/>
                </a:lnTo>
                <a:lnTo>
                  <a:pt x="140735" y="40927"/>
                </a:lnTo>
                <a:lnTo>
                  <a:pt x="143172" y="36920"/>
                </a:lnTo>
                <a:lnTo>
                  <a:pt x="147132" y="33772"/>
                </a:lnTo>
                <a:lnTo>
                  <a:pt x="152006" y="33200"/>
                </a:lnTo>
                <a:lnTo>
                  <a:pt x="157489" y="34917"/>
                </a:lnTo>
                <a:lnTo>
                  <a:pt x="200441" y="408703"/>
                </a:lnTo>
                <a:lnTo>
                  <a:pt x="202573" y="423586"/>
                </a:lnTo>
                <a:lnTo>
                  <a:pt x="205315" y="430741"/>
                </a:lnTo>
                <a:lnTo>
                  <a:pt x="210798" y="434175"/>
                </a:lnTo>
                <a:lnTo>
                  <a:pt x="216281" y="436179"/>
                </a:lnTo>
                <a:lnTo>
                  <a:pt x="221460" y="434175"/>
                </a:lnTo>
                <a:lnTo>
                  <a:pt x="224202" y="430741"/>
                </a:lnTo>
                <a:lnTo>
                  <a:pt x="226029" y="424731"/>
                </a:lnTo>
                <a:lnTo>
                  <a:pt x="227857" y="409848"/>
                </a:lnTo>
                <a:lnTo>
                  <a:pt x="268677" y="24900"/>
                </a:lnTo>
                <a:lnTo>
                  <a:pt x="270504" y="16886"/>
                </a:lnTo>
                <a:lnTo>
                  <a:pt x="273246" y="9731"/>
                </a:lnTo>
                <a:lnTo>
                  <a:pt x="276597" y="4865"/>
                </a:lnTo>
                <a:lnTo>
                  <a:pt x="279948" y="1431"/>
                </a:lnTo>
                <a:lnTo>
                  <a:pt x="283603" y="0"/>
                </a:lnTo>
                <a:lnTo>
                  <a:pt x="287258" y="0"/>
                </a:lnTo>
              </a:path>
            </a:pathLst>
          </a:custGeom>
          <a:ln w="3668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04160" y="3548817"/>
            <a:ext cx="205017" cy="189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35244" y="3419479"/>
            <a:ext cx="287655" cy="436245"/>
          </a:xfrm>
          <a:custGeom>
            <a:avLst/>
            <a:gdLst/>
            <a:ahLst/>
            <a:cxnLst/>
            <a:rect l="l" t="t" r="r" b="b"/>
            <a:pathLst>
              <a:path w="287654" h="436245">
                <a:moveTo>
                  <a:pt x="287258" y="179165"/>
                </a:moveTo>
                <a:lnTo>
                  <a:pt x="272637" y="96165"/>
                </a:lnTo>
                <a:lnTo>
                  <a:pt x="270200" y="89582"/>
                </a:lnTo>
                <a:lnTo>
                  <a:pt x="265935" y="86148"/>
                </a:lnTo>
                <a:lnTo>
                  <a:pt x="261670" y="85003"/>
                </a:lnTo>
                <a:lnTo>
                  <a:pt x="254968" y="86148"/>
                </a:lnTo>
                <a:lnTo>
                  <a:pt x="252227" y="89869"/>
                </a:lnTo>
                <a:lnTo>
                  <a:pt x="249485" y="96165"/>
                </a:lnTo>
                <a:lnTo>
                  <a:pt x="215063" y="333144"/>
                </a:lnTo>
                <a:lnTo>
                  <a:pt x="211712" y="345451"/>
                </a:lnTo>
                <a:lnTo>
                  <a:pt x="208970" y="349744"/>
                </a:lnTo>
                <a:lnTo>
                  <a:pt x="203183" y="352034"/>
                </a:lnTo>
                <a:lnTo>
                  <a:pt x="198613" y="353179"/>
                </a:lnTo>
                <a:lnTo>
                  <a:pt x="192826" y="351176"/>
                </a:lnTo>
                <a:lnTo>
                  <a:pt x="188561" y="346024"/>
                </a:lnTo>
                <a:lnTo>
                  <a:pt x="185210" y="333144"/>
                </a:lnTo>
                <a:lnTo>
                  <a:pt x="150788" y="58386"/>
                </a:lnTo>
                <a:lnTo>
                  <a:pt x="148046" y="45220"/>
                </a:lnTo>
                <a:lnTo>
                  <a:pt x="146827" y="40927"/>
                </a:lnTo>
                <a:lnTo>
                  <a:pt x="144086" y="36920"/>
                </a:lnTo>
                <a:lnTo>
                  <a:pt x="139821" y="33772"/>
                </a:lnTo>
                <a:lnTo>
                  <a:pt x="135861" y="33200"/>
                </a:lnTo>
                <a:lnTo>
                  <a:pt x="130073" y="34917"/>
                </a:lnTo>
                <a:lnTo>
                  <a:pt x="86817" y="408703"/>
                </a:lnTo>
                <a:lnTo>
                  <a:pt x="84684" y="423586"/>
                </a:lnTo>
                <a:lnTo>
                  <a:pt x="81638" y="430741"/>
                </a:lnTo>
                <a:lnTo>
                  <a:pt x="76155" y="434175"/>
                </a:lnTo>
                <a:lnTo>
                  <a:pt x="70977" y="436179"/>
                </a:lnTo>
                <a:lnTo>
                  <a:pt x="66103" y="434175"/>
                </a:lnTo>
                <a:lnTo>
                  <a:pt x="63056" y="430741"/>
                </a:lnTo>
                <a:lnTo>
                  <a:pt x="60924" y="424731"/>
                </a:lnTo>
                <a:lnTo>
                  <a:pt x="59096" y="409848"/>
                </a:lnTo>
                <a:lnTo>
                  <a:pt x="18277" y="24900"/>
                </a:lnTo>
                <a:lnTo>
                  <a:pt x="17058" y="16886"/>
                </a:lnTo>
                <a:lnTo>
                  <a:pt x="14012" y="9731"/>
                </a:lnTo>
                <a:lnTo>
                  <a:pt x="10661" y="4865"/>
                </a:lnTo>
                <a:lnTo>
                  <a:pt x="7615" y="1431"/>
                </a:lnTo>
                <a:lnTo>
                  <a:pt x="3655" y="0"/>
                </a:lnTo>
                <a:lnTo>
                  <a:pt x="0" y="0"/>
                </a:lnTo>
              </a:path>
            </a:pathLst>
          </a:custGeom>
          <a:ln w="3668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47558" y="3548817"/>
            <a:ext cx="205017" cy="1895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34232" y="3419479"/>
            <a:ext cx="287655" cy="436245"/>
          </a:xfrm>
          <a:custGeom>
            <a:avLst/>
            <a:gdLst/>
            <a:ahLst/>
            <a:cxnLst/>
            <a:rect l="l" t="t" r="r" b="b"/>
            <a:pathLst>
              <a:path w="287654" h="436245">
                <a:moveTo>
                  <a:pt x="0" y="178020"/>
                </a:moveTo>
                <a:lnTo>
                  <a:pt x="14926" y="96165"/>
                </a:lnTo>
                <a:lnTo>
                  <a:pt x="16754" y="89582"/>
                </a:lnTo>
                <a:lnTo>
                  <a:pt x="21628" y="86148"/>
                </a:lnTo>
                <a:lnTo>
                  <a:pt x="25588" y="85003"/>
                </a:lnTo>
                <a:lnTo>
                  <a:pt x="31985" y="86148"/>
                </a:lnTo>
                <a:lnTo>
                  <a:pt x="35336" y="89869"/>
                </a:lnTo>
                <a:lnTo>
                  <a:pt x="37163" y="96165"/>
                </a:lnTo>
                <a:lnTo>
                  <a:pt x="71890" y="333144"/>
                </a:lnTo>
                <a:lnTo>
                  <a:pt x="75241" y="345451"/>
                </a:lnTo>
                <a:lnTo>
                  <a:pt x="78592" y="349744"/>
                </a:lnTo>
                <a:lnTo>
                  <a:pt x="84075" y="352034"/>
                </a:lnTo>
                <a:lnTo>
                  <a:pt x="88340" y="353179"/>
                </a:lnTo>
                <a:lnTo>
                  <a:pt x="94128" y="351176"/>
                </a:lnTo>
                <a:lnTo>
                  <a:pt x="98697" y="346024"/>
                </a:lnTo>
                <a:lnTo>
                  <a:pt x="102048" y="333144"/>
                </a:lnTo>
                <a:lnTo>
                  <a:pt x="136470" y="58386"/>
                </a:lnTo>
                <a:lnTo>
                  <a:pt x="138603" y="45220"/>
                </a:lnTo>
                <a:lnTo>
                  <a:pt x="140735" y="40927"/>
                </a:lnTo>
                <a:lnTo>
                  <a:pt x="143172" y="36920"/>
                </a:lnTo>
                <a:lnTo>
                  <a:pt x="147132" y="33772"/>
                </a:lnTo>
                <a:lnTo>
                  <a:pt x="152006" y="33200"/>
                </a:lnTo>
                <a:lnTo>
                  <a:pt x="157489" y="34917"/>
                </a:lnTo>
                <a:lnTo>
                  <a:pt x="200441" y="408703"/>
                </a:lnTo>
                <a:lnTo>
                  <a:pt x="202573" y="423586"/>
                </a:lnTo>
                <a:lnTo>
                  <a:pt x="205315" y="430741"/>
                </a:lnTo>
                <a:lnTo>
                  <a:pt x="210798" y="434175"/>
                </a:lnTo>
                <a:lnTo>
                  <a:pt x="216281" y="436179"/>
                </a:lnTo>
                <a:lnTo>
                  <a:pt x="221460" y="434175"/>
                </a:lnTo>
                <a:lnTo>
                  <a:pt x="224202" y="430741"/>
                </a:lnTo>
                <a:lnTo>
                  <a:pt x="226029" y="424731"/>
                </a:lnTo>
                <a:lnTo>
                  <a:pt x="227857" y="409848"/>
                </a:lnTo>
                <a:lnTo>
                  <a:pt x="268677" y="24900"/>
                </a:lnTo>
                <a:lnTo>
                  <a:pt x="270504" y="16886"/>
                </a:lnTo>
                <a:lnTo>
                  <a:pt x="273246" y="9731"/>
                </a:lnTo>
                <a:lnTo>
                  <a:pt x="276597" y="4865"/>
                </a:lnTo>
                <a:lnTo>
                  <a:pt x="279948" y="1431"/>
                </a:lnTo>
                <a:lnTo>
                  <a:pt x="283603" y="0"/>
                </a:lnTo>
                <a:lnTo>
                  <a:pt x="287258" y="0"/>
                </a:lnTo>
              </a:path>
            </a:pathLst>
          </a:custGeom>
          <a:ln w="3668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186739" y="3548817"/>
            <a:ext cx="205017" cy="1895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917826" y="3419479"/>
            <a:ext cx="287655" cy="436245"/>
          </a:xfrm>
          <a:custGeom>
            <a:avLst/>
            <a:gdLst/>
            <a:ahLst/>
            <a:cxnLst/>
            <a:rect l="l" t="t" r="r" b="b"/>
            <a:pathLst>
              <a:path w="287654" h="436245">
                <a:moveTo>
                  <a:pt x="287258" y="179165"/>
                </a:moveTo>
                <a:lnTo>
                  <a:pt x="272637" y="96165"/>
                </a:lnTo>
                <a:lnTo>
                  <a:pt x="270200" y="89582"/>
                </a:lnTo>
                <a:lnTo>
                  <a:pt x="265935" y="86148"/>
                </a:lnTo>
                <a:lnTo>
                  <a:pt x="261670" y="85003"/>
                </a:lnTo>
                <a:lnTo>
                  <a:pt x="254968" y="86148"/>
                </a:lnTo>
                <a:lnTo>
                  <a:pt x="252227" y="89869"/>
                </a:lnTo>
                <a:lnTo>
                  <a:pt x="249485" y="96165"/>
                </a:lnTo>
                <a:lnTo>
                  <a:pt x="215063" y="333144"/>
                </a:lnTo>
                <a:lnTo>
                  <a:pt x="211712" y="345451"/>
                </a:lnTo>
                <a:lnTo>
                  <a:pt x="208970" y="349744"/>
                </a:lnTo>
                <a:lnTo>
                  <a:pt x="203183" y="352034"/>
                </a:lnTo>
                <a:lnTo>
                  <a:pt x="198613" y="353179"/>
                </a:lnTo>
                <a:lnTo>
                  <a:pt x="192826" y="351176"/>
                </a:lnTo>
                <a:lnTo>
                  <a:pt x="188561" y="346024"/>
                </a:lnTo>
                <a:lnTo>
                  <a:pt x="185210" y="333144"/>
                </a:lnTo>
                <a:lnTo>
                  <a:pt x="150788" y="58386"/>
                </a:lnTo>
                <a:lnTo>
                  <a:pt x="148046" y="45220"/>
                </a:lnTo>
                <a:lnTo>
                  <a:pt x="146827" y="40927"/>
                </a:lnTo>
                <a:lnTo>
                  <a:pt x="144086" y="36920"/>
                </a:lnTo>
                <a:lnTo>
                  <a:pt x="139821" y="33772"/>
                </a:lnTo>
                <a:lnTo>
                  <a:pt x="135861" y="33200"/>
                </a:lnTo>
                <a:lnTo>
                  <a:pt x="130073" y="34917"/>
                </a:lnTo>
                <a:lnTo>
                  <a:pt x="86817" y="408703"/>
                </a:lnTo>
                <a:lnTo>
                  <a:pt x="84684" y="423586"/>
                </a:lnTo>
                <a:lnTo>
                  <a:pt x="81638" y="430741"/>
                </a:lnTo>
                <a:lnTo>
                  <a:pt x="76155" y="434175"/>
                </a:lnTo>
                <a:lnTo>
                  <a:pt x="70977" y="436179"/>
                </a:lnTo>
                <a:lnTo>
                  <a:pt x="66103" y="434175"/>
                </a:lnTo>
                <a:lnTo>
                  <a:pt x="63056" y="430741"/>
                </a:lnTo>
                <a:lnTo>
                  <a:pt x="60924" y="424731"/>
                </a:lnTo>
                <a:lnTo>
                  <a:pt x="59096" y="409848"/>
                </a:lnTo>
                <a:lnTo>
                  <a:pt x="18277" y="24900"/>
                </a:lnTo>
                <a:lnTo>
                  <a:pt x="17058" y="16886"/>
                </a:lnTo>
                <a:lnTo>
                  <a:pt x="14012" y="9731"/>
                </a:lnTo>
                <a:lnTo>
                  <a:pt x="10661" y="4865"/>
                </a:lnTo>
                <a:lnTo>
                  <a:pt x="7615" y="1431"/>
                </a:lnTo>
                <a:lnTo>
                  <a:pt x="3655" y="0"/>
                </a:lnTo>
                <a:lnTo>
                  <a:pt x="0" y="0"/>
                </a:lnTo>
              </a:path>
            </a:pathLst>
          </a:custGeom>
          <a:ln w="3668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881140" y="4214538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调制解调器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51219" y="4214538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调制解调器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5366" y="27728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模拟信号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02432" y="27728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数字信号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026557" y="27728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数字信号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77951" y="27728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模拟信号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20470" y="3552481"/>
            <a:ext cx="61214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D0A05"/>
                </a:solidFill>
                <a:latin typeface="Microsoft JhengHei UI Light"/>
                <a:cs typeface="Microsoft JhengHei UI Light"/>
              </a:rPr>
              <a:t>你好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01340" y="6018874"/>
            <a:ext cx="1472565" cy="736600"/>
          </a:xfrm>
          <a:custGeom>
            <a:avLst/>
            <a:gdLst/>
            <a:ahLst/>
            <a:cxnLst/>
            <a:rect l="l" t="t" r="r" b="b"/>
            <a:pathLst>
              <a:path w="1472564" h="736600">
                <a:moveTo>
                  <a:pt x="337636" y="0"/>
                </a:moveTo>
                <a:lnTo>
                  <a:pt x="1134831" y="0"/>
                </a:lnTo>
                <a:lnTo>
                  <a:pt x="1202019" y="258"/>
                </a:lnTo>
                <a:lnTo>
                  <a:pt x="1256203" y="2068"/>
                </a:lnTo>
                <a:lnTo>
                  <a:pt x="1299241" y="6980"/>
                </a:lnTo>
                <a:lnTo>
                  <a:pt x="1373376" y="36492"/>
                </a:lnTo>
                <a:lnTo>
                  <a:pt x="1408082" y="64385"/>
                </a:lnTo>
                <a:lnTo>
                  <a:pt x="1435975" y="99091"/>
                </a:lnTo>
                <a:lnTo>
                  <a:pt x="1455922" y="139478"/>
                </a:lnTo>
                <a:lnTo>
                  <a:pt x="1470399" y="216264"/>
                </a:lnTo>
                <a:lnTo>
                  <a:pt x="1472209" y="270448"/>
                </a:lnTo>
                <a:lnTo>
                  <a:pt x="1472468" y="337636"/>
                </a:lnTo>
                <a:lnTo>
                  <a:pt x="1472468" y="398444"/>
                </a:lnTo>
                <a:lnTo>
                  <a:pt x="1472209" y="465632"/>
                </a:lnTo>
                <a:lnTo>
                  <a:pt x="1470399" y="519816"/>
                </a:lnTo>
                <a:lnTo>
                  <a:pt x="1465487" y="562853"/>
                </a:lnTo>
                <a:lnTo>
                  <a:pt x="1435975" y="636989"/>
                </a:lnTo>
                <a:lnTo>
                  <a:pt x="1408082" y="671695"/>
                </a:lnTo>
                <a:lnTo>
                  <a:pt x="1373376" y="699588"/>
                </a:lnTo>
                <a:lnTo>
                  <a:pt x="1332989" y="719535"/>
                </a:lnTo>
                <a:lnTo>
                  <a:pt x="1256203" y="734012"/>
                </a:lnTo>
                <a:lnTo>
                  <a:pt x="1202019" y="735822"/>
                </a:lnTo>
                <a:lnTo>
                  <a:pt x="1134831" y="736080"/>
                </a:lnTo>
                <a:lnTo>
                  <a:pt x="337636" y="736080"/>
                </a:lnTo>
                <a:lnTo>
                  <a:pt x="270448" y="735822"/>
                </a:lnTo>
                <a:lnTo>
                  <a:pt x="216264" y="734012"/>
                </a:lnTo>
                <a:lnTo>
                  <a:pt x="173227" y="729100"/>
                </a:lnTo>
                <a:lnTo>
                  <a:pt x="99091" y="699588"/>
                </a:lnTo>
                <a:lnTo>
                  <a:pt x="64385" y="671695"/>
                </a:lnTo>
                <a:lnTo>
                  <a:pt x="36492" y="636989"/>
                </a:lnTo>
                <a:lnTo>
                  <a:pt x="16545" y="596602"/>
                </a:lnTo>
                <a:lnTo>
                  <a:pt x="2068" y="519816"/>
                </a:lnTo>
                <a:lnTo>
                  <a:pt x="258" y="465632"/>
                </a:lnTo>
                <a:lnTo>
                  <a:pt x="0" y="398444"/>
                </a:lnTo>
                <a:lnTo>
                  <a:pt x="0" y="337636"/>
                </a:lnTo>
                <a:lnTo>
                  <a:pt x="258" y="270448"/>
                </a:lnTo>
                <a:lnTo>
                  <a:pt x="2068" y="216264"/>
                </a:lnTo>
                <a:lnTo>
                  <a:pt x="6980" y="173227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216264" y="2068"/>
                </a:lnTo>
                <a:lnTo>
                  <a:pt x="270448" y="258"/>
                </a:lnTo>
                <a:lnTo>
                  <a:pt x="33763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907254" y="6173414"/>
            <a:ext cx="666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0" b="0">
                <a:latin typeface="Microsoft JhengHei UI Light"/>
                <a:cs typeface="Microsoft JhengHei UI Light"/>
              </a:rPr>
              <a:t>信源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30256" y="6018874"/>
            <a:ext cx="1472565" cy="73660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12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发送器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61495" y="6018874"/>
            <a:ext cx="1472565" cy="73660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12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接收器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5815" y="5903952"/>
            <a:ext cx="1472565" cy="966469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220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传输系统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21560" y="6416716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87137" y="0"/>
                </a:lnTo>
                <a:lnTo>
                  <a:pt x="397607" y="0"/>
                </a:lnTo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408697" y="636645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563035" y="638691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87137" y="0"/>
                </a:lnTo>
                <a:lnTo>
                  <a:pt x="397607" y="0"/>
                </a:lnTo>
              </a:path>
            </a:pathLst>
          </a:custGeom>
          <a:ln w="20941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950174" y="63366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980445" y="6734585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输⼊ 信息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6752" y="6734585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输⼊ 数据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09973" y="652765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发送信号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83938" y="652765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接收信号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130293" y="6018874"/>
            <a:ext cx="1472565" cy="736600"/>
          </a:xfrm>
          <a:custGeom>
            <a:avLst/>
            <a:gdLst/>
            <a:ahLst/>
            <a:cxnLst/>
            <a:rect l="l" t="t" r="r" b="b"/>
            <a:pathLst>
              <a:path w="1472565" h="736600">
                <a:moveTo>
                  <a:pt x="1134834" y="0"/>
                </a:moveTo>
                <a:lnTo>
                  <a:pt x="337633" y="0"/>
                </a:lnTo>
                <a:lnTo>
                  <a:pt x="270446" y="258"/>
                </a:lnTo>
                <a:lnTo>
                  <a:pt x="216261" y="2068"/>
                </a:lnTo>
                <a:lnTo>
                  <a:pt x="173222" y="6980"/>
                </a:lnTo>
                <a:lnTo>
                  <a:pt x="99087" y="36492"/>
                </a:lnTo>
                <a:lnTo>
                  <a:pt x="64382" y="64385"/>
                </a:lnTo>
                <a:lnTo>
                  <a:pt x="36490" y="99091"/>
                </a:lnTo>
                <a:lnTo>
                  <a:pt x="16543" y="139478"/>
                </a:lnTo>
                <a:lnTo>
                  <a:pt x="2067" y="216264"/>
                </a:lnTo>
                <a:lnTo>
                  <a:pt x="258" y="270448"/>
                </a:lnTo>
                <a:lnTo>
                  <a:pt x="0" y="337636"/>
                </a:lnTo>
                <a:lnTo>
                  <a:pt x="0" y="398444"/>
                </a:lnTo>
                <a:lnTo>
                  <a:pt x="258" y="465632"/>
                </a:lnTo>
                <a:lnTo>
                  <a:pt x="2067" y="519815"/>
                </a:lnTo>
                <a:lnTo>
                  <a:pt x="6979" y="562853"/>
                </a:lnTo>
                <a:lnTo>
                  <a:pt x="36490" y="636989"/>
                </a:lnTo>
                <a:lnTo>
                  <a:pt x="64382" y="671695"/>
                </a:lnTo>
                <a:lnTo>
                  <a:pt x="99087" y="699588"/>
                </a:lnTo>
                <a:lnTo>
                  <a:pt x="139472" y="719535"/>
                </a:lnTo>
                <a:lnTo>
                  <a:pt x="216261" y="734012"/>
                </a:lnTo>
                <a:lnTo>
                  <a:pt x="270446" y="735822"/>
                </a:lnTo>
                <a:lnTo>
                  <a:pt x="337633" y="736081"/>
                </a:lnTo>
                <a:lnTo>
                  <a:pt x="1134834" y="736081"/>
                </a:lnTo>
                <a:lnTo>
                  <a:pt x="1202019" y="735822"/>
                </a:lnTo>
                <a:lnTo>
                  <a:pt x="1256201" y="734012"/>
                </a:lnTo>
                <a:lnTo>
                  <a:pt x="1299237" y="729100"/>
                </a:lnTo>
                <a:lnTo>
                  <a:pt x="1373376" y="699588"/>
                </a:lnTo>
                <a:lnTo>
                  <a:pt x="1408084" y="671695"/>
                </a:lnTo>
                <a:lnTo>
                  <a:pt x="1435977" y="636989"/>
                </a:lnTo>
                <a:lnTo>
                  <a:pt x="1455924" y="596602"/>
                </a:lnTo>
                <a:lnTo>
                  <a:pt x="1470400" y="519815"/>
                </a:lnTo>
                <a:lnTo>
                  <a:pt x="1472209" y="465632"/>
                </a:lnTo>
                <a:lnTo>
                  <a:pt x="1472468" y="398444"/>
                </a:lnTo>
                <a:lnTo>
                  <a:pt x="1472468" y="337636"/>
                </a:lnTo>
                <a:lnTo>
                  <a:pt x="1472209" y="270448"/>
                </a:lnTo>
                <a:lnTo>
                  <a:pt x="1470400" y="216264"/>
                </a:lnTo>
                <a:lnTo>
                  <a:pt x="1465488" y="173227"/>
                </a:lnTo>
                <a:lnTo>
                  <a:pt x="1435977" y="99091"/>
                </a:lnTo>
                <a:lnTo>
                  <a:pt x="1408084" y="64385"/>
                </a:lnTo>
                <a:lnTo>
                  <a:pt x="1373376" y="36492"/>
                </a:lnTo>
                <a:lnTo>
                  <a:pt x="1332985" y="16546"/>
                </a:lnTo>
                <a:lnTo>
                  <a:pt x="1256201" y="2068"/>
                </a:lnTo>
                <a:lnTo>
                  <a:pt x="1202019" y="258"/>
                </a:lnTo>
                <a:lnTo>
                  <a:pt x="1134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130293" y="6018874"/>
            <a:ext cx="1472565" cy="736600"/>
          </a:xfrm>
          <a:custGeom>
            <a:avLst/>
            <a:gdLst/>
            <a:ahLst/>
            <a:cxnLst/>
            <a:rect l="l" t="t" r="r" b="b"/>
            <a:pathLst>
              <a:path w="1472565" h="736600">
                <a:moveTo>
                  <a:pt x="337636" y="0"/>
                </a:moveTo>
                <a:lnTo>
                  <a:pt x="1134831" y="0"/>
                </a:lnTo>
                <a:lnTo>
                  <a:pt x="1202019" y="258"/>
                </a:lnTo>
                <a:lnTo>
                  <a:pt x="1256203" y="2068"/>
                </a:lnTo>
                <a:lnTo>
                  <a:pt x="1299241" y="6980"/>
                </a:lnTo>
                <a:lnTo>
                  <a:pt x="1373376" y="36492"/>
                </a:lnTo>
                <a:lnTo>
                  <a:pt x="1408082" y="64385"/>
                </a:lnTo>
                <a:lnTo>
                  <a:pt x="1435975" y="99091"/>
                </a:lnTo>
                <a:lnTo>
                  <a:pt x="1455922" y="139478"/>
                </a:lnTo>
                <a:lnTo>
                  <a:pt x="1470399" y="216264"/>
                </a:lnTo>
                <a:lnTo>
                  <a:pt x="1472209" y="270448"/>
                </a:lnTo>
                <a:lnTo>
                  <a:pt x="1472468" y="337636"/>
                </a:lnTo>
                <a:lnTo>
                  <a:pt x="1472468" y="398444"/>
                </a:lnTo>
                <a:lnTo>
                  <a:pt x="1472209" y="465632"/>
                </a:lnTo>
                <a:lnTo>
                  <a:pt x="1470399" y="519816"/>
                </a:lnTo>
                <a:lnTo>
                  <a:pt x="1465487" y="562853"/>
                </a:lnTo>
                <a:lnTo>
                  <a:pt x="1435975" y="636989"/>
                </a:lnTo>
                <a:lnTo>
                  <a:pt x="1408082" y="671695"/>
                </a:lnTo>
                <a:lnTo>
                  <a:pt x="1373376" y="699588"/>
                </a:lnTo>
                <a:lnTo>
                  <a:pt x="1332989" y="719535"/>
                </a:lnTo>
                <a:lnTo>
                  <a:pt x="1256203" y="734012"/>
                </a:lnTo>
                <a:lnTo>
                  <a:pt x="1202019" y="735822"/>
                </a:lnTo>
                <a:lnTo>
                  <a:pt x="1134831" y="736080"/>
                </a:lnTo>
                <a:lnTo>
                  <a:pt x="337636" y="736080"/>
                </a:lnTo>
                <a:lnTo>
                  <a:pt x="270448" y="735822"/>
                </a:lnTo>
                <a:lnTo>
                  <a:pt x="216264" y="734012"/>
                </a:lnTo>
                <a:lnTo>
                  <a:pt x="173227" y="729100"/>
                </a:lnTo>
                <a:lnTo>
                  <a:pt x="99091" y="699588"/>
                </a:lnTo>
                <a:lnTo>
                  <a:pt x="64385" y="671695"/>
                </a:lnTo>
                <a:lnTo>
                  <a:pt x="36492" y="636989"/>
                </a:lnTo>
                <a:lnTo>
                  <a:pt x="16545" y="596602"/>
                </a:lnTo>
                <a:lnTo>
                  <a:pt x="2068" y="519816"/>
                </a:lnTo>
                <a:lnTo>
                  <a:pt x="258" y="465632"/>
                </a:lnTo>
                <a:lnTo>
                  <a:pt x="0" y="398444"/>
                </a:lnTo>
                <a:lnTo>
                  <a:pt x="0" y="337636"/>
                </a:lnTo>
                <a:lnTo>
                  <a:pt x="258" y="270448"/>
                </a:lnTo>
                <a:lnTo>
                  <a:pt x="2068" y="216264"/>
                </a:lnTo>
                <a:lnTo>
                  <a:pt x="6980" y="173227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216264" y="2068"/>
                </a:lnTo>
                <a:lnTo>
                  <a:pt x="270448" y="258"/>
                </a:lnTo>
                <a:lnTo>
                  <a:pt x="33763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5536208" y="6173414"/>
            <a:ext cx="666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0" b="0">
                <a:latin typeface="Microsoft JhengHei UI Light"/>
                <a:cs typeface="Microsoft JhengHei UI Light"/>
              </a:rPr>
              <a:t>信宿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273691" y="6734585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输出 数据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621128" y="6734585"/>
            <a:ext cx="65405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输出 信息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345" y="4835635"/>
            <a:ext cx="1472468" cy="736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013406" y="4984448"/>
            <a:ext cx="9867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源系统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931282" y="4835635"/>
            <a:ext cx="1472468" cy="7360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4017135" y="4984448"/>
            <a:ext cx="13074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⽬的系统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336321" y="3935355"/>
            <a:ext cx="0" cy="2432685"/>
          </a:xfrm>
          <a:custGeom>
            <a:avLst/>
            <a:gdLst/>
            <a:ahLst/>
            <a:cxnLst/>
            <a:rect l="l" t="t" r="r" b="b"/>
            <a:pathLst>
              <a:path w="0" h="2432685">
                <a:moveTo>
                  <a:pt x="0" y="2432132"/>
                </a:moveTo>
                <a:lnTo>
                  <a:pt x="0" y="0"/>
                </a:lnTo>
              </a:path>
            </a:pathLst>
          </a:custGeom>
          <a:ln w="41883">
            <a:solidFill>
              <a:srgbClr val="C87C6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918904" y="3935355"/>
            <a:ext cx="0" cy="2432685"/>
          </a:xfrm>
          <a:custGeom>
            <a:avLst/>
            <a:gdLst/>
            <a:ahLst/>
            <a:cxnLst/>
            <a:rect l="l" t="t" r="r" b="b"/>
            <a:pathLst>
              <a:path w="0" h="2432685">
                <a:moveTo>
                  <a:pt x="0" y="2432132"/>
                </a:moveTo>
                <a:lnTo>
                  <a:pt x="0" y="0"/>
                </a:lnTo>
              </a:path>
            </a:pathLst>
          </a:custGeom>
          <a:ln w="41883">
            <a:solidFill>
              <a:srgbClr val="C87C6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175219" y="5203675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 h="0">
                <a:moveTo>
                  <a:pt x="1592321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85170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08953" y="5203675"/>
            <a:ext cx="1965960" cy="0"/>
          </a:xfrm>
          <a:custGeom>
            <a:avLst/>
            <a:gdLst/>
            <a:ahLst/>
            <a:cxnLst/>
            <a:rect l="l" t="t" r="r" b="b"/>
            <a:pathLst>
              <a:path w="1965959" h="0">
                <a:moveTo>
                  <a:pt x="1965500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918904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339366" y="5203675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80" h="0">
                <a:moveTo>
                  <a:pt x="0" y="0"/>
                </a:moveTo>
                <a:lnTo>
                  <a:pt x="1581850" y="0"/>
                </a:lnTo>
                <a:lnTo>
                  <a:pt x="1592321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921212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024274" y="4835634"/>
            <a:ext cx="2055549" cy="7360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424874" y="5203675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4" h="0">
                <a:moveTo>
                  <a:pt x="649023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334824" y="515341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5750809" y="3552481"/>
            <a:ext cx="61214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D0A05"/>
                </a:solidFill>
                <a:latin typeface="Microsoft JhengHei UI Light"/>
                <a:cs typeface="Microsoft JhengHei UI Light"/>
              </a:rPr>
              <a:t>你好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数据通信基础</a:t>
            </a:r>
          </a:p>
        </p:txBody>
      </p:sp>
      <p:sp>
        <p:nvSpPr>
          <p:cNvPr id="70" name="object 70"/>
          <p:cNvSpPr/>
          <p:nvPr/>
        </p:nvSpPr>
        <p:spPr>
          <a:xfrm>
            <a:off x="7513195" y="6386914"/>
            <a:ext cx="1702435" cy="0"/>
          </a:xfrm>
          <a:custGeom>
            <a:avLst/>
            <a:gdLst/>
            <a:ahLst/>
            <a:cxnLst/>
            <a:rect l="l" t="t" r="r" b="b"/>
            <a:pathLst>
              <a:path w="1702434" h="0">
                <a:moveTo>
                  <a:pt x="0" y="0"/>
                </a:moveTo>
                <a:lnTo>
                  <a:pt x="1691629" y="0"/>
                </a:lnTo>
                <a:lnTo>
                  <a:pt x="170210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04824" y="63366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84279" y="6386914"/>
            <a:ext cx="945515" cy="0"/>
          </a:xfrm>
          <a:custGeom>
            <a:avLst/>
            <a:gdLst/>
            <a:ahLst/>
            <a:cxnLst/>
            <a:rect l="l" t="t" r="r" b="b"/>
            <a:pathLst>
              <a:path w="945514" h="0">
                <a:moveTo>
                  <a:pt x="0" y="0"/>
                </a:moveTo>
                <a:lnTo>
                  <a:pt x="0" y="0"/>
                </a:lnTo>
                <a:lnTo>
                  <a:pt x="934985" y="0"/>
                </a:lnTo>
                <a:lnTo>
                  <a:pt x="94545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919264" y="63366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798750" y="6386914"/>
            <a:ext cx="1562735" cy="0"/>
          </a:xfrm>
          <a:custGeom>
            <a:avLst/>
            <a:gdLst/>
            <a:ahLst/>
            <a:cxnLst/>
            <a:rect l="l" t="t" r="r" b="b"/>
            <a:pathLst>
              <a:path w="1562734" h="0">
                <a:moveTo>
                  <a:pt x="0" y="0"/>
                </a:moveTo>
                <a:lnTo>
                  <a:pt x="1551744" y="0"/>
                </a:lnTo>
                <a:lnTo>
                  <a:pt x="156221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350503" y="63366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944434" y="6386914"/>
            <a:ext cx="1085850" cy="0"/>
          </a:xfrm>
          <a:custGeom>
            <a:avLst/>
            <a:gdLst/>
            <a:ahLst/>
            <a:cxnLst/>
            <a:rect l="l" t="t" r="r" b="b"/>
            <a:pathLst>
              <a:path w="1085850" h="0">
                <a:moveTo>
                  <a:pt x="0" y="0"/>
                </a:moveTo>
                <a:lnTo>
                  <a:pt x="0" y="0"/>
                </a:lnTo>
                <a:lnTo>
                  <a:pt x="1074869" y="0"/>
                </a:lnTo>
                <a:lnTo>
                  <a:pt x="108534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019301" y="633665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035212" y="3525248"/>
            <a:ext cx="1677255" cy="3945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103272" y="3561895"/>
            <a:ext cx="1541145" cy="258445"/>
          </a:xfrm>
          <a:custGeom>
            <a:avLst/>
            <a:gdLst/>
            <a:ahLst/>
            <a:cxnLst/>
            <a:rect l="l" t="t" r="r" b="b"/>
            <a:pathLst>
              <a:path w="1541145" h="258445">
                <a:moveTo>
                  <a:pt x="1541134" y="0"/>
                </a:moveTo>
                <a:lnTo>
                  <a:pt x="269455" y="835"/>
                </a:lnTo>
                <a:lnTo>
                  <a:pt x="0" y="255856"/>
                </a:lnTo>
                <a:lnTo>
                  <a:pt x="1246299" y="258397"/>
                </a:lnTo>
                <a:lnTo>
                  <a:pt x="154113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103272" y="3561895"/>
            <a:ext cx="1541145" cy="258445"/>
          </a:xfrm>
          <a:custGeom>
            <a:avLst/>
            <a:gdLst/>
            <a:ahLst/>
            <a:cxnLst/>
            <a:rect l="l" t="t" r="r" b="b"/>
            <a:pathLst>
              <a:path w="1541145" h="258445">
                <a:moveTo>
                  <a:pt x="0" y="255856"/>
                </a:moveTo>
                <a:lnTo>
                  <a:pt x="1246299" y="258397"/>
                </a:lnTo>
                <a:lnTo>
                  <a:pt x="1541134" y="0"/>
                </a:lnTo>
                <a:lnTo>
                  <a:pt x="269455" y="835"/>
                </a:lnTo>
                <a:lnTo>
                  <a:pt x="0" y="255856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038253" y="3778432"/>
            <a:ext cx="1398587" cy="4497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106314" y="3815080"/>
            <a:ext cx="1263015" cy="313690"/>
          </a:xfrm>
          <a:custGeom>
            <a:avLst/>
            <a:gdLst/>
            <a:ahLst/>
            <a:cxnLst/>
            <a:rect l="l" t="t" r="r" b="b"/>
            <a:pathLst>
              <a:path w="1263015" h="313689">
                <a:moveTo>
                  <a:pt x="0" y="0"/>
                </a:moveTo>
                <a:lnTo>
                  <a:pt x="2117" y="309386"/>
                </a:lnTo>
                <a:lnTo>
                  <a:pt x="1259904" y="313590"/>
                </a:lnTo>
                <a:lnTo>
                  <a:pt x="1262466" y="9702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106314" y="3815080"/>
            <a:ext cx="1263015" cy="313690"/>
          </a:xfrm>
          <a:custGeom>
            <a:avLst/>
            <a:gdLst/>
            <a:ahLst/>
            <a:cxnLst/>
            <a:rect l="l" t="t" r="r" b="b"/>
            <a:pathLst>
              <a:path w="1263015" h="313689">
                <a:moveTo>
                  <a:pt x="0" y="0"/>
                </a:moveTo>
                <a:lnTo>
                  <a:pt x="2117" y="309387"/>
                </a:lnTo>
                <a:lnTo>
                  <a:pt x="1259905" y="313590"/>
                </a:lnTo>
                <a:lnTo>
                  <a:pt x="1262466" y="970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292944" y="3522050"/>
            <a:ext cx="423483" cy="704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361004" y="3558697"/>
            <a:ext cx="287655" cy="568960"/>
          </a:xfrm>
          <a:custGeom>
            <a:avLst/>
            <a:gdLst/>
            <a:ahLst/>
            <a:cxnLst/>
            <a:rect l="l" t="t" r="r" b="b"/>
            <a:pathLst>
              <a:path w="287654" h="568960">
                <a:moveTo>
                  <a:pt x="287360" y="0"/>
                </a:moveTo>
                <a:lnTo>
                  <a:pt x="0" y="259615"/>
                </a:lnTo>
                <a:lnTo>
                  <a:pt x="9631" y="568515"/>
                </a:lnTo>
                <a:lnTo>
                  <a:pt x="281787" y="320308"/>
                </a:lnTo>
                <a:lnTo>
                  <a:pt x="287360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361004" y="3558697"/>
            <a:ext cx="287655" cy="568960"/>
          </a:xfrm>
          <a:custGeom>
            <a:avLst/>
            <a:gdLst/>
            <a:ahLst/>
            <a:cxnLst/>
            <a:rect l="l" t="t" r="r" b="b"/>
            <a:pathLst>
              <a:path w="287654" h="568960">
                <a:moveTo>
                  <a:pt x="0" y="259615"/>
                </a:moveTo>
                <a:lnTo>
                  <a:pt x="287361" y="0"/>
                </a:lnTo>
                <a:lnTo>
                  <a:pt x="281787" y="320308"/>
                </a:lnTo>
                <a:lnTo>
                  <a:pt x="9630" y="568515"/>
                </a:lnTo>
                <a:lnTo>
                  <a:pt x="0" y="25961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262179" y="3972044"/>
            <a:ext cx="396240" cy="97790"/>
          </a:xfrm>
          <a:custGeom>
            <a:avLst/>
            <a:gdLst/>
            <a:ahLst/>
            <a:cxnLst/>
            <a:rect l="l" t="t" r="r" b="b"/>
            <a:pathLst>
              <a:path w="396240" h="97789">
                <a:moveTo>
                  <a:pt x="0" y="97675"/>
                </a:moveTo>
                <a:lnTo>
                  <a:pt x="395944" y="97675"/>
                </a:lnTo>
                <a:lnTo>
                  <a:pt x="395944" y="0"/>
                </a:lnTo>
                <a:lnTo>
                  <a:pt x="0" y="0"/>
                </a:lnTo>
                <a:lnTo>
                  <a:pt x="0" y="97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262179" y="3972043"/>
            <a:ext cx="396240" cy="97790"/>
          </a:xfrm>
          <a:custGeom>
            <a:avLst/>
            <a:gdLst/>
            <a:ahLst/>
            <a:cxnLst/>
            <a:rect l="l" t="t" r="r" b="b"/>
            <a:pathLst>
              <a:path w="396240" h="97789">
                <a:moveTo>
                  <a:pt x="0" y="0"/>
                </a:moveTo>
                <a:lnTo>
                  <a:pt x="395944" y="0"/>
                </a:lnTo>
                <a:lnTo>
                  <a:pt x="395944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814055" y="3913959"/>
            <a:ext cx="472440" cy="18415"/>
          </a:xfrm>
          <a:custGeom>
            <a:avLst/>
            <a:gdLst/>
            <a:ahLst/>
            <a:cxnLst/>
            <a:rect l="l" t="t" r="r" b="b"/>
            <a:pathLst>
              <a:path w="472440" h="18414">
                <a:moveTo>
                  <a:pt x="0" y="17820"/>
                </a:moveTo>
                <a:lnTo>
                  <a:pt x="472356" y="17820"/>
                </a:lnTo>
                <a:lnTo>
                  <a:pt x="472356" y="0"/>
                </a:lnTo>
                <a:lnTo>
                  <a:pt x="0" y="0"/>
                </a:lnTo>
                <a:lnTo>
                  <a:pt x="0" y="17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803584" y="3903488"/>
            <a:ext cx="493395" cy="39370"/>
          </a:xfrm>
          <a:custGeom>
            <a:avLst/>
            <a:gdLst/>
            <a:ahLst/>
            <a:cxnLst/>
            <a:rect l="l" t="t" r="r" b="b"/>
            <a:pathLst>
              <a:path w="493395" h="39370">
                <a:moveTo>
                  <a:pt x="0" y="38762"/>
                </a:moveTo>
                <a:lnTo>
                  <a:pt x="493298" y="38762"/>
                </a:lnTo>
                <a:lnTo>
                  <a:pt x="493298" y="0"/>
                </a:lnTo>
                <a:lnTo>
                  <a:pt x="0" y="0"/>
                </a:lnTo>
                <a:lnTo>
                  <a:pt x="0" y="38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14055" y="4011972"/>
            <a:ext cx="472440" cy="18415"/>
          </a:xfrm>
          <a:custGeom>
            <a:avLst/>
            <a:gdLst/>
            <a:ahLst/>
            <a:cxnLst/>
            <a:rect l="l" t="t" r="r" b="b"/>
            <a:pathLst>
              <a:path w="472440" h="18414">
                <a:moveTo>
                  <a:pt x="0" y="17820"/>
                </a:moveTo>
                <a:lnTo>
                  <a:pt x="472356" y="17820"/>
                </a:lnTo>
                <a:lnTo>
                  <a:pt x="472356" y="0"/>
                </a:lnTo>
                <a:lnTo>
                  <a:pt x="0" y="0"/>
                </a:lnTo>
                <a:lnTo>
                  <a:pt x="0" y="17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03584" y="4001501"/>
            <a:ext cx="493395" cy="39370"/>
          </a:xfrm>
          <a:custGeom>
            <a:avLst/>
            <a:gdLst/>
            <a:ahLst/>
            <a:cxnLst/>
            <a:rect l="l" t="t" r="r" b="b"/>
            <a:pathLst>
              <a:path w="493395" h="39370">
                <a:moveTo>
                  <a:pt x="0" y="38762"/>
                </a:moveTo>
                <a:lnTo>
                  <a:pt x="493298" y="38762"/>
                </a:lnTo>
                <a:lnTo>
                  <a:pt x="493298" y="0"/>
                </a:lnTo>
                <a:lnTo>
                  <a:pt x="0" y="0"/>
                </a:lnTo>
                <a:lnTo>
                  <a:pt x="0" y="38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357120" y="3565508"/>
            <a:ext cx="1677255" cy="3987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425181" y="3602156"/>
            <a:ext cx="1541145" cy="262890"/>
          </a:xfrm>
          <a:custGeom>
            <a:avLst/>
            <a:gdLst/>
            <a:ahLst/>
            <a:cxnLst/>
            <a:rect l="l" t="t" r="r" b="b"/>
            <a:pathLst>
              <a:path w="1541144" h="262889">
                <a:moveTo>
                  <a:pt x="274619" y="0"/>
                </a:moveTo>
                <a:lnTo>
                  <a:pt x="0" y="260126"/>
                </a:lnTo>
                <a:lnTo>
                  <a:pt x="1246297" y="262666"/>
                </a:lnTo>
                <a:lnTo>
                  <a:pt x="1541125" y="4270"/>
                </a:lnTo>
                <a:lnTo>
                  <a:pt x="27461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425181" y="3602156"/>
            <a:ext cx="1541145" cy="262890"/>
          </a:xfrm>
          <a:custGeom>
            <a:avLst/>
            <a:gdLst/>
            <a:ahLst/>
            <a:cxnLst/>
            <a:rect l="l" t="t" r="r" b="b"/>
            <a:pathLst>
              <a:path w="1541144" h="262889">
                <a:moveTo>
                  <a:pt x="0" y="260125"/>
                </a:moveTo>
                <a:lnTo>
                  <a:pt x="1246299" y="262666"/>
                </a:lnTo>
                <a:lnTo>
                  <a:pt x="1541134" y="4269"/>
                </a:lnTo>
                <a:lnTo>
                  <a:pt x="274625" y="0"/>
                </a:lnTo>
                <a:lnTo>
                  <a:pt x="0" y="26012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360157" y="3822963"/>
            <a:ext cx="1398587" cy="449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428218" y="3859611"/>
            <a:ext cx="1263015" cy="313690"/>
          </a:xfrm>
          <a:custGeom>
            <a:avLst/>
            <a:gdLst/>
            <a:ahLst/>
            <a:cxnLst/>
            <a:rect l="l" t="t" r="r" b="b"/>
            <a:pathLst>
              <a:path w="1263015" h="313689">
                <a:moveTo>
                  <a:pt x="0" y="0"/>
                </a:moveTo>
                <a:lnTo>
                  <a:pt x="2115" y="309386"/>
                </a:lnTo>
                <a:lnTo>
                  <a:pt x="1259909" y="313590"/>
                </a:lnTo>
                <a:lnTo>
                  <a:pt x="1262464" y="9702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428218" y="3859611"/>
            <a:ext cx="1263015" cy="313690"/>
          </a:xfrm>
          <a:custGeom>
            <a:avLst/>
            <a:gdLst/>
            <a:ahLst/>
            <a:cxnLst/>
            <a:rect l="l" t="t" r="r" b="b"/>
            <a:pathLst>
              <a:path w="1263015" h="313689">
                <a:moveTo>
                  <a:pt x="0" y="0"/>
                </a:moveTo>
                <a:lnTo>
                  <a:pt x="2117" y="309387"/>
                </a:lnTo>
                <a:lnTo>
                  <a:pt x="1259905" y="313590"/>
                </a:lnTo>
                <a:lnTo>
                  <a:pt x="1262466" y="970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614852" y="3566581"/>
            <a:ext cx="423483" cy="70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682913" y="3603228"/>
            <a:ext cx="287655" cy="568960"/>
          </a:xfrm>
          <a:custGeom>
            <a:avLst/>
            <a:gdLst/>
            <a:ahLst/>
            <a:cxnLst/>
            <a:rect l="l" t="t" r="r" b="b"/>
            <a:pathLst>
              <a:path w="287655" h="568960">
                <a:moveTo>
                  <a:pt x="287362" y="0"/>
                </a:moveTo>
                <a:lnTo>
                  <a:pt x="0" y="259615"/>
                </a:lnTo>
                <a:lnTo>
                  <a:pt x="9622" y="568515"/>
                </a:lnTo>
                <a:lnTo>
                  <a:pt x="281781" y="320308"/>
                </a:lnTo>
                <a:lnTo>
                  <a:pt x="287362" y="0"/>
                </a:lnTo>
                <a:close/>
              </a:path>
            </a:pathLst>
          </a:custGeom>
          <a:solidFill>
            <a:srgbClr val="53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682913" y="3603228"/>
            <a:ext cx="287655" cy="568960"/>
          </a:xfrm>
          <a:custGeom>
            <a:avLst/>
            <a:gdLst/>
            <a:ahLst/>
            <a:cxnLst/>
            <a:rect l="l" t="t" r="r" b="b"/>
            <a:pathLst>
              <a:path w="287655" h="568960">
                <a:moveTo>
                  <a:pt x="0" y="259615"/>
                </a:moveTo>
                <a:lnTo>
                  <a:pt x="287361" y="0"/>
                </a:lnTo>
                <a:lnTo>
                  <a:pt x="281787" y="320308"/>
                </a:lnTo>
                <a:lnTo>
                  <a:pt x="9630" y="568515"/>
                </a:lnTo>
                <a:lnTo>
                  <a:pt x="0" y="259615"/>
                </a:lnTo>
                <a:close/>
              </a:path>
            </a:pathLst>
          </a:custGeom>
          <a:ln w="10470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584087" y="4016574"/>
            <a:ext cx="396240" cy="97790"/>
          </a:xfrm>
          <a:custGeom>
            <a:avLst/>
            <a:gdLst/>
            <a:ahLst/>
            <a:cxnLst/>
            <a:rect l="l" t="t" r="r" b="b"/>
            <a:pathLst>
              <a:path w="396240" h="97789">
                <a:moveTo>
                  <a:pt x="0" y="97675"/>
                </a:moveTo>
                <a:lnTo>
                  <a:pt x="395944" y="97675"/>
                </a:lnTo>
                <a:lnTo>
                  <a:pt x="395944" y="0"/>
                </a:lnTo>
                <a:lnTo>
                  <a:pt x="0" y="0"/>
                </a:lnTo>
                <a:lnTo>
                  <a:pt x="0" y="97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584088" y="4016574"/>
            <a:ext cx="396240" cy="97790"/>
          </a:xfrm>
          <a:custGeom>
            <a:avLst/>
            <a:gdLst/>
            <a:ahLst/>
            <a:cxnLst/>
            <a:rect l="l" t="t" r="r" b="b"/>
            <a:pathLst>
              <a:path w="396240" h="97789">
                <a:moveTo>
                  <a:pt x="0" y="0"/>
                </a:moveTo>
                <a:lnTo>
                  <a:pt x="395944" y="0"/>
                </a:lnTo>
                <a:lnTo>
                  <a:pt x="395944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135956" y="3958489"/>
            <a:ext cx="472440" cy="18415"/>
          </a:xfrm>
          <a:custGeom>
            <a:avLst/>
            <a:gdLst/>
            <a:ahLst/>
            <a:cxnLst/>
            <a:rect l="l" t="t" r="r" b="b"/>
            <a:pathLst>
              <a:path w="472440" h="18414">
                <a:moveTo>
                  <a:pt x="0" y="17820"/>
                </a:moveTo>
                <a:lnTo>
                  <a:pt x="472356" y="17820"/>
                </a:lnTo>
                <a:lnTo>
                  <a:pt x="472356" y="0"/>
                </a:lnTo>
                <a:lnTo>
                  <a:pt x="0" y="0"/>
                </a:lnTo>
                <a:lnTo>
                  <a:pt x="0" y="17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125485" y="3948019"/>
            <a:ext cx="493395" cy="39370"/>
          </a:xfrm>
          <a:custGeom>
            <a:avLst/>
            <a:gdLst/>
            <a:ahLst/>
            <a:cxnLst/>
            <a:rect l="l" t="t" r="r" b="b"/>
            <a:pathLst>
              <a:path w="493394" h="39370">
                <a:moveTo>
                  <a:pt x="0" y="38762"/>
                </a:moveTo>
                <a:lnTo>
                  <a:pt x="493298" y="38762"/>
                </a:lnTo>
                <a:lnTo>
                  <a:pt x="493298" y="0"/>
                </a:lnTo>
                <a:lnTo>
                  <a:pt x="0" y="0"/>
                </a:lnTo>
                <a:lnTo>
                  <a:pt x="0" y="38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135956" y="4056502"/>
            <a:ext cx="472440" cy="18415"/>
          </a:xfrm>
          <a:custGeom>
            <a:avLst/>
            <a:gdLst/>
            <a:ahLst/>
            <a:cxnLst/>
            <a:rect l="l" t="t" r="r" b="b"/>
            <a:pathLst>
              <a:path w="472440" h="18414">
                <a:moveTo>
                  <a:pt x="0" y="17820"/>
                </a:moveTo>
                <a:lnTo>
                  <a:pt x="472356" y="17820"/>
                </a:lnTo>
                <a:lnTo>
                  <a:pt x="472356" y="0"/>
                </a:lnTo>
                <a:lnTo>
                  <a:pt x="0" y="0"/>
                </a:lnTo>
                <a:lnTo>
                  <a:pt x="0" y="17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125485" y="4046030"/>
            <a:ext cx="493395" cy="39370"/>
          </a:xfrm>
          <a:custGeom>
            <a:avLst/>
            <a:gdLst/>
            <a:ahLst/>
            <a:cxnLst/>
            <a:rect l="l" t="t" r="r" b="b"/>
            <a:pathLst>
              <a:path w="493394" h="39370">
                <a:moveTo>
                  <a:pt x="0" y="38762"/>
                </a:moveTo>
                <a:lnTo>
                  <a:pt x="493298" y="38762"/>
                </a:lnTo>
                <a:lnTo>
                  <a:pt x="493298" y="0"/>
                </a:lnTo>
                <a:lnTo>
                  <a:pt x="0" y="0"/>
                </a:lnTo>
                <a:lnTo>
                  <a:pt x="0" y="38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54729" y="715916"/>
            <a:ext cx="60064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基本术语：消息、数据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36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67170"/>
          </a:xfrm>
          <a:custGeom>
            <a:avLst/>
            <a:gdLst/>
            <a:ahLst/>
            <a:cxnLst/>
            <a:rect l="l" t="t" r="r" b="b"/>
            <a:pathLst>
              <a:path w="12963525" h="65671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308576"/>
                </a:lnTo>
                <a:lnTo>
                  <a:pt x="197" y="6359946"/>
                </a:lnTo>
                <a:lnTo>
                  <a:pt x="1581" y="6401373"/>
                </a:lnTo>
                <a:lnTo>
                  <a:pt x="12649" y="6460081"/>
                </a:lnTo>
                <a:lnTo>
                  <a:pt x="49226" y="6517495"/>
                </a:lnTo>
                <a:lnTo>
                  <a:pt x="106640" y="6554071"/>
                </a:lnTo>
                <a:lnTo>
                  <a:pt x="165348" y="6565141"/>
                </a:lnTo>
                <a:lnTo>
                  <a:pt x="206776" y="6566524"/>
                </a:lnTo>
                <a:lnTo>
                  <a:pt x="258146" y="6566722"/>
                </a:lnTo>
                <a:lnTo>
                  <a:pt x="12705299" y="6566722"/>
                </a:lnTo>
                <a:lnTo>
                  <a:pt x="12756671" y="6566524"/>
                </a:lnTo>
                <a:lnTo>
                  <a:pt x="12798099" y="6565141"/>
                </a:lnTo>
                <a:lnTo>
                  <a:pt x="12856802" y="6554071"/>
                </a:lnTo>
                <a:lnTo>
                  <a:pt x="12914218" y="6517495"/>
                </a:lnTo>
                <a:lnTo>
                  <a:pt x="12950799" y="6460081"/>
                </a:lnTo>
                <a:lnTo>
                  <a:pt x="12961867" y="6401373"/>
                </a:lnTo>
                <a:lnTo>
                  <a:pt x="12963250" y="6359946"/>
                </a:lnTo>
                <a:lnTo>
                  <a:pt x="12963448" y="630857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567170"/>
          </a:xfrm>
          <a:custGeom>
            <a:avLst/>
            <a:gdLst/>
            <a:ahLst/>
            <a:cxnLst/>
            <a:rect l="l" t="t" r="r" b="b"/>
            <a:pathLst>
              <a:path w="12963525" h="65671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308576"/>
                </a:lnTo>
                <a:lnTo>
                  <a:pt x="12963250" y="6359946"/>
                </a:lnTo>
                <a:lnTo>
                  <a:pt x="12961867" y="6401373"/>
                </a:lnTo>
                <a:lnTo>
                  <a:pt x="12950799" y="6460081"/>
                </a:lnTo>
                <a:lnTo>
                  <a:pt x="12914218" y="6517495"/>
                </a:lnTo>
                <a:lnTo>
                  <a:pt x="12856802" y="6554071"/>
                </a:lnTo>
                <a:lnTo>
                  <a:pt x="12798099" y="6565141"/>
                </a:lnTo>
                <a:lnTo>
                  <a:pt x="12756671" y="6566524"/>
                </a:lnTo>
                <a:lnTo>
                  <a:pt x="12705299" y="6566722"/>
                </a:lnTo>
                <a:lnTo>
                  <a:pt x="258145" y="6566722"/>
                </a:lnTo>
                <a:lnTo>
                  <a:pt x="206775" y="6566524"/>
                </a:lnTo>
                <a:lnTo>
                  <a:pt x="165348" y="6565141"/>
                </a:lnTo>
                <a:lnTo>
                  <a:pt x="106640" y="6554071"/>
                </a:lnTo>
                <a:lnTo>
                  <a:pt x="49226" y="6517495"/>
                </a:lnTo>
                <a:lnTo>
                  <a:pt x="12650" y="6460081"/>
                </a:lnTo>
                <a:lnTo>
                  <a:pt x="1581" y="6401373"/>
                </a:lnTo>
                <a:lnTo>
                  <a:pt x="197" y="6359946"/>
                </a:lnTo>
                <a:lnTo>
                  <a:pt x="0" y="630857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287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710542"/>
            <a:ext cx="41376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通信的⽬的是传送消息：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3385228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461660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772" y="6463668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pc="80">
                <a:solidFill>
                  <a:srgbClr val="FF2600"/>
                </a:solidFill>
              </a:rPr>
              <a:t>消息：</a:t>
            </a:r>
            <a:r>
              <a:rPr dirty="0" spc="80"/>
              <a:t>消息是客观物质运动或主观思维活动，以及事件发⽣状态的</a:t>
            </a:r>
          </a:p>
          <a:p>
            <a:pPr algn="just" marL="12700" marR="5080">
              <a:lnSpc>
                <a:spcPts val="4850"/>
              </a:lnSpc>
              <a:spcBef>
                <a:spcPts val="395"/>
              </a:spcBef>
            </a:pPr>
            <a:r>
              <a:rPr dirty="0" spc="80"/>
              <a:t>⼀种反映，它通过语⾔、⽂字、图像和数据等不同形式具体描述；  </a:t>
            </a:r>
            <a:r>
              <a:rPr dirty="0" spc="80">
                <a:solidFill>
                  <a:srgbClr val="FF2600"/>
                </a:solidFill>
              </a:rPr>
              <a:t>消息不便于传送和交换</a:t>
            </a:r>
            <a:r>
              <a:rPr dirty="0" spc="80"/>
              <a:t>，例如，古代⼈利⽤点燃烽⽕台⽽产⽣的滚 滚狼烟，向远⽅军队传递敌⼈⼊侵的消息；当我们说话时，声波传 递到他⼈的⽿朵，使他⼈了解我们的意图；</a:t>
            </a: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pc="80">
                <a:solidFill>
                  <a:srgbClr val="FF2600"/>
                </a:solidFill>
              </a:rPr>
              <a:t>数</a:t>
            </a:r>
            <a:r>
              <a:rPr dirty="0" spc="30">
                <a:solidFill>
                  <a:srgbClr val="FF2600"/>
                </a:solidFill>
              </a:rPr>
              <a:t>据</a:t>
            </a:r>
            <a:r>
              <a:rPr dirty="0" spc="80">
                <a:solidFill>
                  <a:srgbClr val="FF2600"/>
                </a:solidFill>
              </a:rPr>
              <a:t> ：</a:t>
            </a:r>
            <a:r>
              <a:rPr dirty="0" spc="80"/>
              <a:t>运送消息的实体。信息在传输之前需要进⾏编码，编码后</a:t>
            </a:r>
          </a:p>
          <a:p>
            <a:pPr marL="12700" marR="752475">
              <a:lnSpc>
                <a:spcPct val="141800"/>
              </a:lnSpc>
              <a:spcBef>
                <a:spcPts val="90"/>
              </a:spcBef>
            </a:pPr>
            <a:r>
              <a:rPr dirty="0" spc="80"/>
              <a:t>的消息就变成了数据（将消息存储到计算机中形成</a:t>
            </a:r>
            <a:r>
              <a:rPr dirty="0" spc="80">
                <a:solidFill>
                  <a:srgbClr val="FF2600"/>
                </a:solidFill>
              </a:rPr>
              <a:t>⼆进制⽐特 流</a:t>
            </a:r>
            <a:r>
              <a:rPr dirty="0" spc="80"/>
              <a:t>）。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54729" y="715916"/>
            <a:ext cx="600646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基本术语：信号、信道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83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39485"/>
          </a:xfrm>
          <a:custGeom>
            <a:avLst/>
            <a:gdLst/>
            <a:ahLst/>
            <a:cxnLst/>
            <a:rect l="l" t="t" r="r" b="b"/>
            <a:pathLst>
              <a:path w="12963525" h="60394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80815"/>
                </a:lnTo>
                <a:lnTo>
                  <a:pt x="197" y="5832185"/>
                </a:lnTo>
                <a:lnTo>
                  <a:pt x="1581" y="5873612"/>
                </a:lnTo>
                <a:lnTo>
                  <a:pt x="12649" y="5932320"/>
                </a:lnTo>
                <a:lnTo>
                  <a:pt x="49226" y="5989735"/>
                </a:lnTo>
                <a:lnTo>
                  <a:pt x="106640" y="6026311"/>
                </a:lnTo>
                <a:lnTo>
                  <a:pt x="165348" y="6037380"/>
                </a:lnTo>
                <a:lnTo>
                  <a:pt x="206776" y="6038764"/>
                </a:lnTo>
                <a:lnTo>
                  <a:pt x="258146" y="6038961"/>
                </a:lnTo>
                <a:lnTo>
                  <a:pt x="12705299" y="6038961"/>
                </a:lnTo>
                <a:lnTo>
                  <a:pt x="12756671" y="6038764"/>
                </a:lnTo>
                <a:lnTo>
                  <a:pt x="12798099" y="6037380"/>
                </a:lnTo>
                <a:lnTo>
                  <a:pt x="12856802" y="6026311"/>
                </a:lnTo>
                <a:lnTo>
                  <a:pt x="12914218" y="5989735"/>
                </a:lnTo>
                <a:lnTo>
                  <a:pt x="12950799" y="5932320"/>
                </a:lnTo>
                <a:lnTo>
                  <a:pt x="12961867" y="5873612"/>
                </a:lnTo>
                <a:lnTo>
                  <a:pt x="12963250" y="5832185"/>
                </a:lnTo>
                <a:lnTo>
                  <a:pt x="12963448" y="57808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039485"/>
          </a:xfrm>
          <a:custGeom>
            <a:avLst/>
            <a:gdLst/>
            <a:ahLst/>
            <a:cxnLst/>
            <a:rect l="l" t="t" r="r" b="b"/>
            <a:pathLst>
              <a:path w="12963525" h="60394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80815"/>
                </a:lnTo>
                <a:lnTo>
                  <a:pt x="12963250" y="5832185"/>
                </a:lnTo>
                <a:lnTo>
                  <a:pt x="12961867" y="5873612"/>
                </a:lnTo>
                <a:lnTo>
                  <a:pt x="12950799" y="5932320"/>
                </a:lnTo>
                <a:lnTo>
                  <a:pt x="12914218" y="5989735"/>
                </a:lnTo>
                <a:lnTo>
                  <a:pt x="12856802" y="6026311"/>
                </a:lnTo>
                <a:lnTo>
                  <a:pt x="12798099" y="6037380"/>
                </a:lnTo>
                <a:lnTo>
                  <a:pt x="12756671" y="6038764"/>
                </a:lnTo>
                <a:lnTo>
                  <a:pt x="12705299" y="6038961"/>
                </a:lnTo>
                <a:lnTo>
                  <a:pt x="258145" y="6038961"/>
                </a:lnTo>
                <a:lnTo>
                  <a:pt x="206775" y="6038764"/>
                </a:lnTo>
                <a:lnTo>
                  <a:pt x="165348" y="6037380"/>
                </a:lnTo>
                <a:lnTo>
                  <a:pt x="106640" y="6026311"/>
                </a:lnTo>
                <a:lnTo>
                  <a:pt x="49226" y="5989735"/>
                </a:lnTo>
                <a:lnTo>
                  <a:pt x="12650" y="5932320"/>
                </a:lnTo>
                <a:lnTo>
                  <a:pt x="1581" y="5873612"/>
                </a:lnTo>
                <a:lnTo>
                  <a:pt x="197" y="5832185"/>
                </a:lnTo>
                <a:lnTo>
                  <a:pt x="0" y="57808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5621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460382"/>
            <a:ext cx="10975340" cy="1178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信号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114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数据的电⽓的或电磁的表现。数据在通信线路上传递需要变 成电信号或光信号：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438532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49616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772" y="5526078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0772" y="3613120"/>
            <a:ext cx="11259185" cy="4012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5130" marR="133350" indent="-392430">
              <a:lnSpc>
                <a:spcPct val="132700"/>
              </a:lnSpc>
              <a:spcBef>
                <a:spcPts val="90"/>
              </a:spcBef>
              <a:buClr>
                <a:srgbClr val="000000"/>
              </a:buClr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模拟信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号</a:t>
            </a:r>
            <a:r>
              <a:rPr dirty="0" sz="2850" spc="1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(analogous</a:t>
            </a:r>
            <a:r>
              <a:rPr dirty="0" sz="2850" spc="18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signal)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代表消息的参数的取值是连续的； 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数字信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号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(digital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signal)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代表消息的参数的取值是离散的；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marR="5612130">
              <a:lnSpc>
                <a:spcPct val="129900"/>
              </a:lnSpc>
              <a:spcBef>
                <a:spcPts val="9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信源：</a:t>
            </a:r>
            <a:r>
              <a:rPr dirty="0" sz="2850" spc="80" b="0">
                <a:latin typeface="Microsoft JhengHei UI Light"/>
                <a:cs typeface="Microsoft JhengHei UI Light"/>
              </a:rPr>
              <a:t>产⽣和发送数据的源头； 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信宿：</a:t>
            </a:r>
            <a:r>
              <a:rPr dirty="0" sz="2850" spc="80" b="0">
                <a:latin typeface="Microsoft JhengHei UI Light"/>
                <a:cs typeface="Microsoft JhengHei UI Light"/>
              </a:rPr>
              <a:t>接收数据的终点；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405130" marR="5080">
              <a:lnSpc>
                <a:spcPct val="129900"/>
              </a:lnSpc>
              <a:spcBef>
                <a:spcPts val="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信道：</a:t>
            </a:r>
            <a:r>
              <a:rPr dirty="0" sz="2850" spc="80" b="0">
                <a:latin typeface="Microsoft JhengHei UI Light"/>
                <a:cs typeface="Microsoft JhengHei UI Light"/>
              </a:rPr>
              <a:t>信号传输的通道（传输媒介），⼀般来表示向某⼀个⽅向传 送信息的介质，⼀端是发送信道，另⼀端是接收信道。⼀条传输介 质上可以有多条信道（多路复⽤</a:t>
            </a:r>
            <a:r>
              <a:rPr dirty="0" sz="2850" spc="30" b="0">
                <a:latin typeface="Microsoft JhengHei UI Light"/>
                <a:cs typeface="Microsoft JhengHei UI Light"/>
              </a:rPr>
              <a:t>）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518126" y="8696069"/>
          <a:ext cx="12887960" cy="1939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844"/>
                <a:gridCol w="2097405"/>
                <a:gridCol w="4527550"/>
                <a:gridCol w="5200650"/>
              </a:tblGrid>
              <a:tr h="642620">
                <a:tc rowSpan="3"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145"/>
                        </a:spcBef>
                      </a:pPr>
                      <a:r>
                        <a:rPr dirty="0" sz="2850" b="0">
                          <a:latin typeface="Microsoft JhengHei UI Light"/>
                          <a:cs typeface="Microsoft JhengHei UI Light"/>
                        </a:rPr>
                        <a:t>信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marL="3422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b="0">
                          <a:latin typeface="Microsoft JhengHei UI Light"/>
                          <a:cs typeface="Microsoft JhengHei UI Light"/>
                        </a:rPr>
                        <a:t>道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2415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描述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26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2415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8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传输信号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模拟信道：传输模拟信号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数字信道：传输数字信号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426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2415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8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传输介质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⽆线信道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有线信道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55680" y="715916"/>
            <a:ext cx="66046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基本术语：三种通信⽅式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13913" y="2884728"/>
          <a:ext cx="11454130" cy="6612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110"/>
                <a:gridCol w="5412740"/>
                <a:gridCol w="3239770"/>
              </a:tblGrid>
              <a:tr h="116014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2460"/>
                        </a:spcBef>
                      </a:pPr>
                      <a:r>
                        <a:rPr dirty="0" sz="3300" spc="-5" b="0">
                          <a:latin typeface="Microsoft JhengHei UI Light"/>
                          <a:cs typeface="Microsoft JhengHei UI Light"/>
                        </a:rPr>
                        <a:t>通信⽅式</a:t>
                      </a:r>
                      <a:endParaRPr sz="330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124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2460"/>
                        </a:spcBef>
                      </a:pPr>
                      <a:r>
                        <a:rPr dirty="0" sz="3300" spc="-5" b="0">
                          <a:latin typeface="Microsoft JhengHei UI Light"/>
                          <a:cs typeface="Microsoft JhengHei UI Light"/>
                        </a:rPr>
                        <a:t>描述</a:t>
                      </a:r>
                      <a:endParaRPr sz="330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124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460"/>
                        </a:spcBef>
                      </a:pPr>
                      <a:r>
                        <a:rPr dirty="0" sz="3300" spc="-5" b="0">
                          <a:latin typeface="Microsoft JhengHei UI Light"/>
                          <a:cs typeface="Microsoft JhengHei UI Light"/>
                        </a:rPr>
                        <a:t>例⼦</a:t>
                      </a:r>
                      <a:endParaRPr sz="330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124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1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单向通信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marR="326390">
                        <a:lnSpc>
                          <a:spcPct val="141300"/>
                        </a:lnSpc>
                        <a:spcBef>
                          <a:spcPts val="2295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⼜称为单⼯通信，只有⼀个⽅向上的 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通信⽽没有反⽅向的交互。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914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电视机、⼴播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1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双向交替通信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52069" marR="326390">
                        <a:lnSpc>
                          <a:spcPct val="141300"/>
                        </a:lnSpc>
                        <a:spcBef>
                          <a:spcPts val="235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⼜称为半双⼯通信，通信双⽅可以发 送或接收数据，但不能同时发送和接 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收。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对讲机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1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双向同时通信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marR="326390">
                        <a:lnSpc>
                          <a:spcPct val="141300"/>
                        </a:lnSpc>
                        <a:spcBef>
                          <a:spcPts val="2295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⼜称为全双⼯通信，通信双⽅可以同 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时发送和接收信息。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914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6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50" spc="30" b="0">
                          <a:latin typeface="Microsoft JhengHei UI Light"/>
                          <a:cs typeface="Microsoft JhengHei UI Light"/>
                        </a:rPr>
                        <a:t>电话</a:t>
                      </a:r>
                      <a:endParaRPr sz="28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6631" y="715916"/>
            <a:ext cx="72028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基本术语：基带信号、调制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809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13450"/>
          </a:xfrm>
          <a:custGeom>
            <a:avLst/>
            <a:gdLst/>
            <a:ahLst/>
            <a:cxnLst/>
            <a:rect l="l" t="t" r="r" b="b"/>
            <a:pathLst>
              <a:path w="12963525" h="60134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55234"/>
                </a:lnTo>
                <a:lnTo>
                  <a:pt x="197" y="5806603"/>
                </a:lnTo>
                <a:lnTo>
                  <a:pt x="1581" y="5848030"/>
                </a:lnTo>
                <a:lnTo>
                  <a:pt x="12649" y="5906739"/>
                </a:lnTo>
                <a:lnTo>
                  <a:pt x="49226" y="5964152"/>
                </a:lnTo>
                <a:lnTo>
                  <a:pt x="106640" y="6000729"/>
                </a:lnTo>
                <a:lnTo>
                  <a:pt x="165348" y="6011797"/>
                </a:lnTo>
                <a:lnTo>
                  <a:pt x="206776" y="6013181"/>
                </a:lnTo>
                <a:lnTo>
                  <a:pt x="258146" y="6013379"/>
                </a:lnTo>
                <a:lnTo>
                  <a:pt x="12705299" y="6013379"/>
                </a:lnTo>
                <a:lnTo>
                  <a:pt x="12756671" y="6013181"/>
                </a:lnTo>
                <a:lnTo>
                  <a:pt x="12798099" y="6011797"/>
                </a:lnTo>
                <a:lnTo>
                  <a:pt x="12856802" y="6000729"/>
                </a:lnTo>
                <a:lnTo>
                  <a:pt x="12914218" y="5964152"/>
                </a:lnTo>
                <a:lnTo>
                  <a:pt x="12950799" y="5906739"/>
                </a:lnTo>
                <a:lnTo>
                  <a:pt x="12961867" y="5848030"/>
                </a:lnTo>
                <a:lnTo>
                  <a:pt x="12963250" y="5806603"/>
                </a:lnTo>
                <a:lnTo>
                  <a:pt x="12963448" y="575523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013450"/>
          </a:xfrm>
          <a:custGeom>
            <a:avLst/>
            <a:gdLst/>
            <a:ahLst/>
            <a:cxnLst/>
            <a:rect l="l" t="t" r="r" b="b"/>
            <a:pathLst>
              <a:path w="12963525" h="60134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55234"/>
                </a:lnTo>
                <a:lnTo>
                  <a:pt x="12963250" y="5806603"/>
                </a:lnTo>
                <a:lnTo>
                  <a:pt x="12961867" y="5848030"/>
                </a:lnTo>
                <a:lnTo>
                  <a:pt x="12950799" y="5906739"/>
                </a:lnTo>
                <a:lnTo>
                  <a:pt x="12914218" y="5964152"/>
                </a:lnTo>
                <a:lnTo>
                  <a:pt x="12856802" y="6000729"/>
                </a:lnTo>
                <a:lnTo>
                  <a:pt x="12798099" y="6011797"/>
                </a:lnTo>
                <a:lnTo>
                  <a:pt x="12756671" y="6013181"/>
                </a:lnTo>
                <a:lnTo>
                  <a:pt x="12705299" y="6013379"/>
                </a:lnTo>
                <a:lnTo>
                  <a:pt x="258145" y="6013379"/>
                </a:lnTo>
                <a:lnTo>
                  <a:pt x="206775" y="6013181"/>
                </a:lnTo>
                <a:lnTo>
                  <a:pt x="165348" y="6011797"/>
                </a:lnTo>
                <a:lnTo>
                  <a:pt x="106640" y="6000729"/>
                </a:lnTo>
                <a:lnTo>
                  <a:pt x="49226" y="5964152"/>
                </a:lnTo>
                <a:lnTo>
                  <a:pt x="12650" y="5906739"/>
                </a:lnTo>
                <a:lnTo>
                  <a:pt x="1581" y="5848030"/>
                </a:lnTo>
                <a:lnTo>
                  <a:pt x="197" y="5806603"/>
                </a:lnTo>
                <a:lnTo>
                  <a:pt x="0" y="575523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58106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522641"/>
            <a:ext cx="1113091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基带信号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（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Baseband</a:t>
            </a:r>
            <a:r>
              <a:rPr dirty="0" sz="2850" spc="21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Signal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）</a:t>
            </a:r>
            <a:r>
              <a:rPr dirty="0" sz="2850" spc="6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信源发出的没有经过调制的原始信 号（直接表达了要传输的信息的信号）：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5859969"/>
            <a:ext cx="163195" cy="158686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3777997"/>
            <a:ext cx="11259185" cy="3731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405130" marR="5080" indent="-392430">
              <a:lnSpc>
                <a:spcPct val="1418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765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基带信号往往包含有较多的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低频成分</a:t>
            </a:r>
            <a:r>
              <a:rPr dirty="0" sz="2850" spc="80" b="0">
                <a:latin typeface="Microsoft JhengHei UI Light"/>
                <a:cs typeface="Microsoft JhengHei UI Light"/>
              </a:rPr>
              <a:t>，甚⾄有直流成分，⽽许多信 道并不能传输这种低频分量或直流分量。因此必须对基带信号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进⾏ 调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制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(modulation)</a:t>
            </a:r>
            <a:r>
              <a:rPr dirty="0" sz="2850" spc="75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marR="752475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由模拟信号源产⽣的信号成为模拟基带信号（说话的声波）；  由计算机产⽣的⼆进制信号称为数字基带信号；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⽆特别说明，</a:t>
            </a:r>
            <a:r>
              <a:rPr dirty="0" sz="2850" spc="80" b="0">
                <a:latin typeface="Microsoft JhengHei UI Light"/>
                <a:cs typeface="Microsoft JhengHei UI Light"/>
              </a:rPr>
              <a:t>我们⼀般指的是数字基带信号。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基本术语：基带传输、宽带传输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310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15100"/>
          </a:xfrm>
          <a:custGeom>
            <a:avLst/>
            <a:gdLst/>
            <a:ahLst/>
            <a:cxnLst/>
            <a:rect l="l" t="t" r="r" b="b"/>
            <a:pathLst>
              <a:path w="12963525" h="65151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56596"/>
                </a:lnTo>
                <a:lnTo>
                  <a:pt x="197" y="6307966"/>
                </a:lnTo>
                <a:lnTo>
                  <a:pt x="1581" y="6349394"/>
                </a:lnTo>
                <a:lnTo>
                  <a:pt x="12649" y="6408102"/>
                </a:lnTo>
                <a:lnTo>
                  <a:pt x="49226" y="6465515"/>
                </a:lnTo>
                <a:lnTo>
                  <a:pt x="106640" y="6502092"/>
                </a:lnTo>
                <a:lnTo>
                  <a:pt x="165348" y="6513161"/>
                </a:lnTo>
                <a:lnTo>
                  <a:pt x="206776" y="6514545"/>
                </a:lnTo>
                <a:lnTo>
                  <a:pt x="258146" y="6514742"/>
                </a:lnTo>
                <a:lnTo>
                  <a:pt x="12705299" y="6514742"/>
                </a:lnTo>
                <a:lnTo>
                  <a:pt x="12756671" y="6514545"/>
                </a:lnTo>
                <a:lnTo>
                  <a:pt x="12798099" y="6513161"/>
                </a:lnTo>
                <a:lnTo>
                  <a:pt x="12856802" y="6502092"/>
                </a:lnTo>
                <a:lnTo>
                  <a:pt x="12914218" y="6465515"/>
                </a:lnTo>
                <a:lnTo>
                  <a:pt x="12950799" y="6408102"/>
                </a:lnTo>
                <a:lnTo>
                  <a:pt x="12961867" y="6349394"/>
                </a:lnTo>
                <a:lnTo>
                  <a:pt x="12963250" y="6307966"/>
                </a:lnTo>
                <a:lnTo>
                  <a:pt x="12963448" y="625659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515100"/>
          </a:xfrm>
          <a:custGeom>
            <a:avLst/>
            <a:gdLst/>
            <a:ahLst/>
            <a:cxnLst/>
            <a:rect l="l" t="t" r="r" b="b"/>
            <a:pathLst>
              <a:path w="12963525" h="65151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56596"/>
                </a:lnTo>
                <a:lnTo>
                  <a:pt x="12963250" y="6307966"/>
                </a:lnTo>
                <a:lnTo>
                  <a:pt x="12961867" y="6349394"/>
                </a:lnTo>
                <a:lnTo>
                  <a:pt x="12950799" y="6408102"/>
                </a:lnTo>
                <a:lnTo>
                  <a:pt x="12914218" y="6465515"/>
                </a:lnTo>
                <a:lnTo>
                  <a:pt x="12856802" y="6502092"/>
                </a:lnTo>
                <a:lnTo>
                  <a:pt x="12798099" y="6513161"/>
                </a:lnTo>
                <a:lnTo>
                  <a:pt x="12756671" y="6514545"/>
                </a:lnTo>
                <a:lnTo>
                  <a:pt x="12705299" y="6514742"/>
                </a:lnTo>
                <a:lnTo>
                  <a:pt x="258145" y="6514742"/>
                </a:lnTo>
                <a:lnTo>
                  <a:pt x="206775" y="6514545"/>
                </a:lnTo>
                <a:lnTo>
                  <a:pt x="165348" y="6513161"/>
                </a:lnTo>
                <a:lnTo>
                  <a:pt x="106640" y="6502092"/>
                </a:lnTo>
                <a:lnTo>
                  <a:pt x="49226" y="6465515"/>
                </a:lnTo>
                <a:lnTo>
                  <a:pt x="12650" y="6408102"/>
                </a:lnTo>
                <a:lnTo>
                  <a:pt x="1581" y="6349394"/>
                </a:lnTo>
                <a:lnTo>
                  <a:pt x="197" y="6307966"/>
                </a:lnTo>
                <a:lnTo>
                  <a:pt x="0" y="625659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3644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500976"/>
            <a:ext cx="1091501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基带传输</a:t>
            </a:r>
            <a:r>
              <a:rPr dirty="0" sz="2850" spc="80" b="0">
                <a:latin typeface="Microsoft JhengHei UI Light"/>
                <a:cs typeface="Microsoft JhengHei UI Light"/>
              </a:rPr>
              <a:t>，将基带信号</a:t>
            </a:r>
            <a:r>
              <a:rPr dirty="0" sz="2850" spc="75" b="0">
                <a:latin typeface="Microsoft JhengHei UI Light"/>
                <a:cs typeface="Microsoft JhengHei UI Light"/>
              </a:rPr>
              <a:t>（</a:t>
            </a:r>
            <a:r>
              <a:rPr dirty="0" sz="2850" spc="75">
                <a:latin typeface="Arial"/>
                <a:cs typeface="Arial"/>
              </a:rPr>
              <a:t>0</a:t>
            </a:r>
            <a:r>
              <a:rPr dirty="0" sz="2850" spc="80" b="0">
                <a:latin typeface="Microsoft JhengHei UI Light"/>
                <a:cs typeface="Microsoft JhengHei UI Light"/>
              </a:rPr>
              <a:t>和</a:t>
            </a:r>
            <a:r>
              <a:rPr dirty="0" sz="2850" spc="60">
                <a:latin typeface="Arial"/>
                <a:cs typeface="Arial"/>
              </a:rPr>
              <a:t>1</a:t>
            </a:r>
            <a:r>
              <a:rPr dirty="0" sz="2850" spc="80" b="0">
                <a:latin typeface="Microsoft JhengHei UI Light"/>
                <a:cs typeface="Microsoft JhengHei UI Light"/>
              </a:rPr>
              <a:t>⽤两种不同电压表示：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编码</a:t>
            </a:r>
            <a:r>
              <a:rPr dirty="0" sz="2850" spc="80" b="0">
                <a:latin typeface="Microsoft JhengHei UI Light"/>
                <a:cs typeface="Microsoft JhengHei UI Light"/>
              </a:rPr>
              <a:t>）直接送 到数字信道上传输⽅式：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3932241"/>
            <a:ext cx="60178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35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传输的是基带信号：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近距离传输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59549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9303" y="4372018"/>
            <a:ext cx="1086612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宽带传输</a:t>
            </a:r>
            <a:r>
              <a:rPr dirty="0" sz="2850" spc="80" b="0">
                <a:latin typeface="Microsoft JhengHei UI Light"/>
                <a:cs typeface="Microsoft JhengHei UI Light"/>
              </a:rPr>
              <a:t>，将基带信号经过调制（带通调制）后送到模拟信道上传 输⽅式，也称为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频带传输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0772" y="5826871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634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pc="80"/>
              <a:t>传输的是宽带信号（带通信</a:t>
            </a:r>
            <a:r>
              <a:rPr dirty="0" spc="30"/>
              <a:t>号</a:t>
            </a:r>
            <a:r>
              <a:rPr dirty="0" spc="65"/>
              <a:t> </a:t>
            </a:r>
            <a:r>
              <a:rPr dirty="0" spc="80"/>
              <a:t>）：</a:t>
            </a:r>
            <a:r>
              <a:rPr dirty="0" spc="80">
                <a:solidFill>
                  <a:srgbClr val="FF2600"/>
                </a:solidFill>
              </a:rPr>
              <a:t>远距离传输</a:t>
            </a:r>
            <a:r>
              <a:rPr dirty="0" spc="30"/>
              <a:t>；</a:t>
            </a:r>
          </a:p>
          <a:p>
            <a:pPr algn="just" marL="12700" marR="5080">
              <a:lnSpc>
                <a:spcPct val="143100"/>
              </a:lnSpc>
              <a:spcBef>
                <a:spcPts val="45"/>
              </a:spcBef>
            </a:pPr>
            <a:r>
              <a:rPr dirty="0" spc="80">
                <a:solidFill>
                  <a:srgbClr val="FF2600"/>
                </a:solidFill>
              </a:rPr>
              <a:t>带通调制</a:t>
            </a:r>
            <a:r>
              <a:rPr dirty="0" spc="80"/>
              <a:t>，使⽤载</a:t>
            </a:r>
            <a:r>
              <a:rPr dirty="0" spc="30"/>
              <a:t>波</a:t>
            </a:r>
            <a:r>
              <a:rPr dirty="0" spc="140"/>
              <a:t> </a:t>
            </a:r>
            <a:r>
              <a:rPr dirty="0" spc="55" b="0">
                <a:latin typeface="Arial"/>
                <a:cs typeface="Arial"/>
              </a:rPr>
              <a:t>(carrier)</a:t>
            </a:r>
            <a:r>
              <a:rPr dirty="0" spc="80"/>
              <a:t>进⾏调制，把基带信号的频率范围</a:t>
            </a:r>
            <a:r>
              <a:rPr dirty="0" spc="30">
                <a:solidFill>
                  <a:srgbClr val="FF2600"/>
                </a:solidFill>
              </a:rPr>
              <a:t>搬 </a:t>
            </a:r>
            <a:r>
              <a:rPr dirty="0" spc="80">
                <a:solidFill>
                  <a:srgbClr val="FF2600"/>
                </a:solidFill>
              </a:rPr>
              <a:t>移到较⾼的频段</a:t>
            </a:r>
            <a:r>
              <a:rPr dirty="0" spc="80"/>
              <a:t>，并转</a:t>
            </a:r>
            <a:r>
              <a:rPr dirty="0" spc="80">
                <a:solidFill>
                  <a:srgbClr val="FF2600"/>
                </a:solidFill>
              </a:rPr>
              <a:t>换为模拟信号</a:t>
            </a:r>
            <a:r>
              <a:rPr dirty="0" spc="80"/>
              <a:t>，这样就能够更好地在模拟信 道中传输（即仅在⼀段频率范围内能够通过信道</a:t>
            </a:r>
            <a:r>
              <a:rPr dirty="0" spc="30"/>
              <a:t>）</a:t>
            </a:r>
            <a:r>
              <a:rPr dirty="0" spc="65"/>
              <a:t> </a:t>
            </a:r>
            <a:r>
              <a:rPr dirty="0" spc="30"/>
              <a:t>。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87767" y="9425180"/>
            <a:ext cx="6151245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调制的两种⽅法</a:t>
            </a:r>
            <a:r>
              <a:rPr dirty="0" sz="3200" spc="10" b="0">
                <a:latin typeface="Microsoft JhengHei UI Light"/>
                <a:cs typeface="Microsoft JhengHei UI Light"/>
              </a:rPr>
              <a:t>：编码、带通调制</a:t>
            </a:r>
            <a:endParaRPr sz="32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3584" y="1790521"/>
            <a:ext cx="13759235" cy="4880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4084954"/>
          </a:xfrm>
          <a:custGeom>
            <a:avLst/>
            <a:gdLst/>
            <a:ahLst/>
            <a:cxnLst/>
            <a:rect l="l" t="t" r="r" b="b"/>
            <a:pathLst>
              <a:path w="12963525" h="408495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26528"/>
                </a:lnTo>
                <a:lnTo>
                  <a:pt x="197" y="3877897"/>
                </a:lnTo>
                <a:lnTo>
                  <a:pt x="1581" y="3919324"/>
                </a:lnTo>
                <a:lnTo>
                  <a:pt x="12649" y="3978032"/>
                </a:lnTo>
                <a:lnTo>
                  <a:pt x="49226" y="4035447"/>
                </a:lnTo>
                <a:lnTo>
                  <a:pt x="106640" y="4072023"/>
                </a:lnTo>
                <a:lnTo>
                  <a:pt x="165348" y="4083092"/>
                </a:lnTo>
                <a:lnTo>
                  <a:pt x="206776" y="4084475"/>
                </a:lnTo>
                <a:lnTo>
                  <a:pt x="258146" y="4084673"/>
                </a:lnTo>
                <a:lnTo>
                  <a:pt x="12705299" y="4084673"/>
                </a:lnTo>
                <a:lnTo>
                  <a:pt x="12756671" y="4084475"/>
                </a:lnTo>
                <a:lnTo>
                  <a:pt x="12798099" y="4083092"/>
                </a:lnTo>
                <a:lnTo>
                  <a:pt x="12856802" y="4072023"/>
                </a:lnTo>
                <a:lnTo>
                  <a:pt x="12914218" y="4035447"/>
                </a:lnTo>
                <a:lnTo>
                  <a:pt x="12950799" y="3978032"/>
                </a:lnTo>
                <a:lnTo>
                  <a:pt x="12961867" y="3919324"/>
                </a:lnTo>
                <a:lnTo>
                  <a:pt x="12963250" y="3877897"/>
                </a:lnTo>
                <a:lnTo>
                  <a:pt x="12963448" y="38265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1478" y="2167473"/>
            <a:ext cx="12963525" cy="4084954"/>
          </a:xfrm>
          <a:custGeom>
            <a:avLst/>
            <a:gdLst/>
            <a:ahLst/>
            <a:cxnLst/>
            <a:rect l="l" t="t" r="r" b="b"/>
            <a:pathLst>
              <a:path w="12963525" h="408495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826528"/>
                </a:lnTo>
                <a:lnTo>
                  <a:pt x="12963250" y="3877897"/>
                </a:lnTo>
                <a:lnTo>
                  <a:pt x="12961867" y="3919324"/>
                </a:lnTo>
                <a:lnTo>
                  <a:pt x="12950799" y="3978032"/>
                </a:lnTo>
                <a:lnTo>
                  <a:pt x="12914218" y="4035447"/>
                </a:lnTo>
                <a:lnTo>
                  <a:pt x="12856802" y="4072023"/>
                </a:lnTo>
                <a:lnTo>
                  <a:pt x="12798099" y="4083092"/>
                </a:lnTo>
                <a:lnTo>
                  <a:pt x="12756671" y="4084475"/>
                </a:lnTo>
                <a:lnTo>
                  <a:pt x="12705299" y="4084673"/>
                </a:lnTo>
                <a:lnTo>
                  <a:pt x="258145" y="4084673"/>
                </a:lnTo>
                <a:lnTo>
                  <a:pt x="206775" y="4084475"/>
                </a:lnTo>
                <a:lnTo>
                  <a:pt x="165348" y="4083092"/>
                </a:lnTo>
                <a:lnTo>
                  <a:pt x="106640" y="4072023"/>
                </a:lnTo>
                <a:lnTo>
                  <a:pt x="49226" y="4035447"/>
                </a:lnTo>
                <a:lnTo>
                  <a:pt x="12650" y="3978032"/>
                </a:lnTo>
                <a:lnTo>
                  <a:pt x="1581" y="3919324"/>
                </a:lnTo>
                <a:lnTo>
                  <a:pt x="197" y="3877897"/>
                </a:lnTo>
                <a:lnTo>
                  <a:pt x="0" y="38265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63026" y="2615752"/>
            <a:ext cx="3016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我们关⼼什么：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3026" y="3314371"/>
            <a:ext cx="182880" cy="2332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1778" y="3118355"/>
            <a:ext cx="4725035" cy="2584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计算机间的通路是什么？ </a:t>
            </a:r>
            <a:r>
              <a:rPr dirty="0" sz="3300" spc="50" b="0">
                <a:latin typeface="Microsoft JhengHei UI Light"/>
                <a:cs typeface="Microsoft JhengHei UI Light"/>
              </a:rPr>
              <a:t>数据是如何传输的？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数据传输速率是多少？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3300" spc="50">
                <a:latin typeface="Arial"/>
                <a:cs typeface="Arial"/>
              </a:rPr>
              <a:t>……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456631" y="715916"/>
            <a:ext cx="72028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物理层基本概念和通信基础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4246" y="4081387"/>
            <a:ext cx="16775604" cy="701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2140" y="4458338"/>
            <a:ext cx="15980410" cy="6221730"/>
          </a:xfrm>
          <a:custGeom>
            <a:avLst/>
            <a:gdLst/>
            <a:ahLst/>
            <a:cxnLst/>
            <a:rect l="l" t="t" r="r" b="b"/>
            <a:pathLst>
              <a:path w="15980410" h="6221730">
                <a:moveTo>
                  <a:pt x="15654566" y="0"/>
                </a:moveTo>
                <a:lnTo>
                  <a:pt x="325255" y="0"/>
                </a:lnTo>
                <a:lnTo>
                  <a:pt x="260530" y="249"/>
                </a:lnTo>
                <a:lnTo>
                  <a:pt x="208333" y="1992"/>
                </a:lnTo>
                <a:lnTo>
                  <a:pt x="166874" y="6724"/>
                </a:lnTo>
                <a:lnTo>
                  <a:pt x="134363" y="15938"/>
                </a:lnTo>
                <a:lnTo>
                  <a:pt x="95457" y="35153"/>
                </a:lnTo>
                <a:lnTo>
                  <a:pt x="62023" y="62024"/>
                </a:lnTo>
                <a:lnTo>
                  <a:pt x="35153" y="95457"/>
                </a:lnTo>
                <a:lnTo>
                  <a:pt x="15938" y="134363"/>
                </a:lnTo>
                <a:lnTo>
                  <a:pt x="1992" y="208333"/>
                </a:lnTo>
                <a:lnTo>
                  <a:pt x="249" y="260531"/>
                </a:lnTo>
                <a:lnTo>
                  <a:pt x="0" y="325255"/>
                </a:lnTo>
                <a:lnTo>
                  <a:pt x="0" y="5896321"/>
                </a:lnTo>
                <a:lnTo>
                  <a:pt x="249" y="5961045"/>
                </a:lnTo>
                <a:lnTo>
                  <a:pt x="1992" y="6013242"/>
                </a:lnTo>
                <a:lnTo>
                  <a:pt x="6724" y="6054701"/>
                </a:lnTo>
                <a:lnTo>
                  <a:pt x="35153" y="6126118"/>
                </a:lnTo>
                <a:lnTo>
                  <a:pt x="62023" y="6159552"/>
                </a:lnTo>
                <a:lnTo>
                  <a:pt x="95457" y="6186422"/>
                </a:lnTo>
                <a:lnTo>
                  <a:pt x="134363" y="6205637"/>
                </a:lnTo>
                <a:lnTo>
                  <a:pt x="208333" y="6219584"/>
                </a:lnTo>
                <a:lnTo>
                  <a:pt x="260530" y="6221327"/>
                </a:lnTo>
                <a:lnTo>
                  <a:pt x="325255" y="6221576"/>
                </a:lnTo>
                <a:lnTo>
                  <a:pt x="15654566" y="6221576"/>
                </a:lnTo>
                <a:lnTo>
                  <a:pt x="15719288" y="6221327"/>
                </a:lnTo>
                <a:lnTo>
                  <a:pt x="15771484" y="6219584"/>
                </a:lnTo>
                <a:lnTo>
                  <a:pt x="15812944" y="6214852"/>
                </a:lnTo>
                <a:lnTo>
                  <a:pt x="15884364" y="6186422"/>
                </a:lnTo>
                <a:lnTo>
                  <a:pt x="15917795" y="6159552"/>
                </a:lnTo>
                <a:lnTo>
                  <a:pt x="15944662" y="6126118"/>
                </a:lnTo>
                <a:lnTo>
                  <a:pt x="15963876" y="6087213"/>
                </a:lnTo>
                <a:lnTo>
                  <a:pt x="15977829" y="6013242"/>
                </a:lnTo>
                <a:lnTo>
                  <a:pt x="15979574" y="5961045"/>
                </a:lnTo>
                <a:lnTo>
                  <a:pt x="15979823" y="5896321"/>
                </a:lnTo>
                <a:lnTo>
                  <a:pt x="15979823" y="325255"/>
                </a:lnTo>
                <a:lnTo>
                  <a:pt x="15979574" y="260531"/>
                </a:lnTo>
                <a:lnTo>
                  <a:pt x="15977829" y="208333"/>
                </a:lnTo>
                <a:lnTo>
                  <a:pt x="15973095" y="166874"/>
                </a:lnTo>
                <a:lnTo>
                  <a:pt x="15944662" y="95457"/>
                </a:lnTo>
                <a:lnTo>
                  <a:pt x="15917795" y="62024"/>
                </a:lnTo>
                <a:lnTo>
                  <a:pt x="15884364" y="35153"/>
                </a:lnTo>
                <a:lnTo>
                  <a:pt x="15845460" y="15938"/>
                </a:lnTo>
                <a:lnTo>
                  <a:pt x="15771484" y="1992"/>
                </a:lnTo>
                <a:lnTo>
                  <a:pt x="15719288" y="249"/>
                </a:lnTo>
                <a:lnTo>
                  <a:pt x="15654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2140" y="4458338"/>
            <a:ext cx="15980410" cy="6221730"/>
          </a:xfrm>
          <a:custGeom>
            <a:avLst/>
            <a:gdLst/>
            <a:ahLst/>
            <a:cxnLst/>
            <a:rect l="l" t="t" r="r" b="b"/>
            <a:pathLst>
              <a:path w="15980410" h="6221730">
                <a:moveTo>
                  <a:pt x="325255" y="0"/>
                </a:moveTo>
                <a:lnTo>
                  <a:pt x="15654559" y="0"/>
                </a:lnTo>
                <a:lnTo>
                  <a:pt x="15719287" y="249"/>
                </a:lnTo>
                <a:lnTo>
                  <a:pt x="15771485" y="1992"/>
                </a:lnTo>
                <a:lnTo>
                  <a:pt x="15812944" y="6724"/>
                </a:lnTo>
                <a:lnTo>
                  <a:pt x="15884359" y="35154"/>
                </a:lnTo>
                <a:lnTo>
                  <a:pt x="15917794" y="62024"/>
                </a:lnTo>
                <a:lnTo>
                  <a:pt x="15944665" y="95457"/>
                </a:lnTo>
                <a:lnTo>
                  <a:pt x="15963880" y="134363"/>
                </a:lnTo>
                <a:lnTo>
                  <a:pt x="15977825" y="208333"/>
                </a:lnTo>
                <a:lnTo>
                  <a:pt x="15979568" y="260530"/>
                </a:lnTo>
                <a:lnTo>
                  <a:pt x="15979817" y="325255"/>
                </a:lnTo>
                <a:lnTo>
                  <a:pt x="15979817" y="5896320"/>
                </a:lnTo>
                <a:lnTo>
                  <a:pt x="15979568" y="5961045"/>
                </a:lnTo>
                <a:lnTo>
                  <a:pt x="15977825" y="6013242"/>
                </a:lnTo>
                <a:lnTo>
                  <a:pt x="15973093" y="6054702"/>
                </a:lnTo>
                <a:lnTo>
                  <a:pt x="15944665" y="6126119"/>
                </a:lnTo>
                <a:lnTo>
                  <a:pt x="15917794" y="6159552"/>
                </a:lnTo>
                <a:lnTo>
                  <a:pt x="15884359" y="6186422"/>
                </a:lnTo>
                <a:lnTo>
                  <a:pt x="15845454" y="6205637"/>
                </a:lnTo>
                <a:lnTo>
                  <a:pt x="15771485" y="6219583"/>
                </a:lnTo>
                <a:lnTo>
                  <a:pt x="15719287" y="6221326"/>
                </a:lnTo>
                <a:lnTo>
                  <a:pt x="15654559" y="6221576"/>
                </a:lnTo>
                <a:lnTo>
                  <a:pt x="325255" y="6221576"/>
                </a:lnTo>
                <a:lnTo>
                  <a:pt x="260530" y="6221326"/>
                </a:lnTo>
                <a:lnTo>
                  <a:pt x="208333" y="6219583"/>
                </a:lnTo>
                <a:lnTo>
                  <a:pt x="166874" y="6214851"/>
                </a:lnTo>
                <a:lnTo>
                  <a:pt x="95457" y="6186422"/>
                </a:lnTo>
                <a:lnTo>
                  <a:pt x="62024" y="6159552"/>
                </a:lnTo>
                <a:lnTo>
                  <a:pt x="35154" y="6126119"/>
                </a:lnTo>
                <a:lnTo>
                  <a:pt x="15938" y="6087213"/>
                </a:lnTo>
                <a:lnTo>
                  <a:pt x="1992" y="6013242"/>
                </a:lnTo>
                <a:lnTo>
                  <a:pt x="249" y="5961045"/>
                </a:lnTo>
                <a:lnTo>
                  <a:pt x="0" y="5896320"/>
                </a:lnTo>
                <a:lnTo>
                  <a:pt x="0" y="325255"/>
                </a:lnTo>
                <a:lnTo>
                  <a:pt x="249" y="260530"/>
                </a:lnTo>
                <a:lnTo>
                  <a:pt x="1992" y="208333"/>
                </a:lnTo>
                <a:lnTo>
                  <a:pt x="6724" y="166874"/>
                </a:lnTo>
                <a:lnTo>
                  <a:pt x="35154" y="95457"/>
                </a:lnTo>
                <a:lnTo>
                  <a:pt x="62024" y="62024"/>
                </a:lnTo>
                <a:lnTo>
                  <a:pt x="95457" y="35154"/>
                </a:lnTo>
                <a:lnTo>
                  <a:pt x="134363" y="15938"/>
                </a:lnTo>
                <a:lnTo>
                  <a:pt x="208333" y="1992"/>
                </a:lnTo>
                <a:lnTo>
                  <a:pt x="260530" y="249"/>
                </a:lnTo>
                <a:lnTo>
                  <a:pt x="32525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696715" y="779588"/>
            <a:ext cx="2721610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25"/>
              </a:lnSpc>
            </a:pPr>
            <a:r>
              <a:rPr dirty="0" sz="4200" spc="7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编码与调制</a:t>
            </a:r>
            <a:endParaRPr sz="420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49737" y="2220715"/>
            <a:ext cx="1769875" cy="66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83557" y="2343645"/>
            <a:ext cx="7092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24438" y="2554781"/>
            <a:ext cx="2092325" cy="0"/>
          </a:xfrm>
          <a:custGeom>
            <a:avLst/>
            <a:gdLst/>
            <a:ahLst/>
            <a:cxnLst/>
            <a:rect l="l" t="t" r="r" b="b"/>
            <a:pathLst>
              <a:path w="2092325" h="0">
                <a:moveTo>
                  <a:pt x="0" y="0"/>
                </a:moveTo>
                <a:lnTo>
                  <a:pt x="2071011" y="0"/>
                </a:lnTo>
                <a:lnTo>
                  <a:pt x="209195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95449" y="2466826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30">
                <a:moveTo>
                  <a:pt x="0" y="0"/>
                </a:moveTo>
                <a:lnTo>
                  <a:pt x="0" y="175910"/>
                </a:lnTo>
                <a:lnTo>
                  <a:pt x="175915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865504" y="2321322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编码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6529" y="3389691"/>
            <a:ext cx="1769875" cy="668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030349" y="3512621"/>
            <a:ext cx="7092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71230" y="3723757"/>
            <a:ext cx="2092325" cy="0"/>
          </a:xfrm>
          <a:custGeom>
            <a:avLst/>
            <a:gdLst/>
            <a:ahLst/>
            <a:cxnLst/>
            <a:rect l="l" t="t" r="r" b="b"/>
            <a:pathLst>
              <a:path w="2092325" h="0">
                <a:moveTo>
                  <a:pt x="0" y="0"/>
                </a:moveTo>
                <a:lnTo>
                  <a:pt x="2071011" y="0"/>
                </a:lnTo>
                <a:lnTo>
                  <a:pt x="209195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42240" y="363580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06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907388" y="3490298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调制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76187" y="2220715"/>
            <a:ext cx="1770380" cy="668655"/>
          </a:xfrm>
          <a:prstGeom prst="rect">
            <a:avLst/>
          </a:prstGeom>
          <a:solidFill>
            <a:srgbClr val="4B6531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10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数字信号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18071" y="3389691"/>
            <a:ext cx="1769875" cy="66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910119" y="3512621"/>
            <a:ext cx="139255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模拟信号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73172" y="5252373"/>
            <a:ext cx="268605" cy="130175"/>
          </a:xfrm>
          <a:custGeom>
            <a:avLst/>
            <a:gdLst/>
            <a:ahLst/>
            <a:cxnLst/>
            <a:rect l="l" t="t" r="r" b="b"/>
            <a:pathLst>
              <a:path w="268604" h="130175">
                <a:moveTo>
                  <a:pt x="0" y="61744"/>
                </a:moveTo>
                <a:lnTo>
                  <a:pt x="3402" y="50605"/>
                </a:lnTo>
                <a:lnTo>
                  <a:pt x="8748" y="39709"/>
                </a:lnTo>
                <a:lnTo>
                  <a:pt x="12636" y="31719"/>
                </a:lnTo>
                <a:lnTo>
                  <a:pt x="18954" y="27845"/>
                </a:lnTo>
                <a:lnTo>
                  <a:pt x="25273" y="25181"/>
                </a:lnTo>
                <a:lnTo>
                  <a:pt x="32563" y="24939"/>
                </a:lnTo>
                <a:lnTo>
                  <a:pt x="40340" y="25908"/>
                </a:lnTo>
                <a:lnTo>
                  <a:pt x="47630" y="29298"/>
                </a:lnTo>
                <a:lnTo>
                  <a:pt x="51518" y="33898"/>
                </a:lnTo>
                <a:lnTo>
                  <a:pt x="54434" y="39952"/>
                </a:lnTo>
                <a:lnTo>
                  <a:pt x="68529" y="80146"/>
                </a:lnTo>
                <a:lnTo>
                  <a:pt x="71931" y="86199"/>
                </a:lnTo>
                <a:lnTo>
                  <a:pt x="74847" y="90315"/>
                </a:lnTo>
                <a:lnTo>
                  <a:pt x="83596" y="93221"/>
                </a:lnTo>
                <a:lnTo>
                  <a:pt x="91372" y="93463"/>
                </a:lnTo>
                <a:lnTo>
                  <a:pt x="98663" y="91526"/>
                </a:lnTo>
                <a:lnTo>
                  <a:pt x="103037" y="86926"/>
                </a:lnTo>
                <a:lnTo>
                  <a:pt x="106439" y="80146"/>
                </a:lnTo>
                <a:lnTo>
                  <a:pt x="125394" y="21307"/>
                </a:lnTo>
                <a:lnTo>
                  <a:pt x="128310" y="12590"/>
                </a:lnTo>
                <a:lnTo>
                  <a:pt x="131712" y="7021"/>
                </a:lnTo>
                <a:lnTo>
                  <a:pt x="136086" y="2905"/>
                </a:lnTo>
                <a:lnTo>
                  <a:pt x="141433" y="968"/>
                </a:lnTo>
                <a:lnTo>
                  <a:pt x="149695" y="0"/>
                </a:lnTo>
                <a:lnTo>
                  <a:pt x="158930" y="1210"/>
                </a:lnTo>
                <a:lnTo>
                  <a:pt x="165248" y="6295"/>
                </a:lnTo>
                <a:lnTo>
                  <a:pt x="168650" y="10411"/>
                </a:lnTo>
                <a:lnTo>
                  <a:pt x="171566" y="16465"/>
                </a:lnTo>
                <a:lnTo>
                  <a:pt x="200242" y="111381"/>
                </a:lnTo>
                <a:lnTo>
                  <a:pt x="203644" y="119129"/>
                </a:lnTo>
                <a:lnTo>
                  <a:pt x="208504" y="125909"/>
                </a:lnTo>
                <a:lnTo>
                  <a:pt x="214336" y="128330"/>
                </a:lnTo>
                <a:lnTo>
                  <a:pt x="224543" y="129541"/>
                </a:lnTo>
                <a:lnTo>
                  <a:pt x="232319" y="125425"/>
                </a:lnTo>
                <a:lnTo>
                  <a:pt x="237180" y="119856"/>
                </a:lnTo>
                <a:lnTo>
                  <a:pt x="241068" y="111623"/>
                </a:lnTo>
                <a:lnTo>
                  <a:pt x="268285" y="25908"/>
                </a:lnTo>
              </a:path>
            </a:pathLst>
          </a:custGeom>
          <a:ln w="36272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41458" y="5127199"/>
            <a:ext cx="458470" cy="370205"/>
          </a:xfrm>
          <a:custGeom>
            <a:avLst/>
            <a:gdLst/>
            <a:ahLst/>
            <a:cxnLst/>
            <a:rect l="l" t="t" r="r" b="b"/>
            <a:pathLst>
              <a:path w="458470" h="370204">
                <a:moveTo>
                  <a:pt x="0" y="150888"/>
                </a:moveTo>
                <a:lnTo>
                  <a:pt x="23790" y="81508"/>
                </a:lnTo>
                <a:lnTo>
                  <a:pt x="26703" y="75929"/>
                </a:lnTo>
                <a:lnTo>
                  <a:pt x="34471" y="73018"/>
                </a:lnTo>
                <a:lnTo>
                  <a:pt x="40782" y="72048"/>
                </a:lnTo>
                <a:lnTo>
                  <a:pt x="50978" y="73018"/>
                </a:lnTo>
                <a:lnTo>
                  <a:pt x="56319" y="76172"/>
                </a:lnTo>
                <a:lnTo>
                  <a:pt x="59232" y="81508"/>
                </a:lnTo>
                <a:lnTo>
                  <a:pt x="114580" y="282370"/>
                </a:lnTo>
                <a:lnTo>
                  <a:pt x="119921" y="292801"/>
                </a:lnTo>
                <a:lnTo>
                  <a:pt x="125261" y="296440"/>
                </a:lnTo>
                <a:lnTo>
                  <a:pt x="134001" y="298380"/>
                </a:lnTo>
                <a:lnTo>
                  <a:pt x="140798" y="299351"/>
                </a:lnTo>
                <a:lnTo>
                  <a:pt x="150022" y="297653"/>
                </a:lnTo>
                <a:lnTo>
                  <a:pt x="157305" y="293286"/>
                </a:lnTo>
                <a:lnTo>
                  <a:pt x="162646" y="282370"/>
                </a:lnTo>
                <a:lnTo>
                  <a:pt x="217508" y="49487"/>
                </a:lnTo>
                <a:lnTo>
                  <a:pt x="220907" y="38328"/>
                </a:lnTo>
                <a:lnTo>
                  <a:pt x="224306" y="34689"/>
                </a:lnTo>
                <a:lnTo>
                  <a:pt x="228190" y="31293"/>
                </a:lnTo>
                <a:lnTo>
                  <a:pt x="234501" y="28625"/>
                </a:lnTo>
                <a:lnTo>
                  <a:pt x="242269" y="28139"/>
                </a:lnTo>
                <a:lnTo>
                  <a:pt x="251009" y="29595"/>
                </a:lnTo>
                <a:lnTo>
                  <a:pt x="319466" y="346413"/>
                </a:lnTo>
                <a:lnTo>
                  <a:pt x="322864" y="359027"/>
                </a:lnTo>
                <a:lnTo>
                  <a:pt x="327234" y="365092"/>
                </a:lnTo>
                <a:lnTo>
                  <a:pt x="335973" y="368003"/>
                </a:lnTo>
                <a:lnTo>
                  <a:pt x="344712" y="369701"/>
                </a:lnTo>
                <a:lnTo>
                  <a:pt x="352966" y="368003"/>
                </a:lnTo>
                <a:lnTo>
                  <a:pt x="357336" y="365092"/>
                </a:lnTo>
                <a:lnTo>
                  <a:pt x="360249" y="359997"/>
                </a:lnTo>
                <a:lnTo>
                  <a:pt x="363162" y="347383"/>
                </a:lnTo>
                <a:lnTo>
                  <a:pt x="428220" y="21104"/>
                </a:lnTo>
                <a:lnTo>
                  <a:pt x="431133" y="14312"/>
                </a:lnTo>
                <a:lnTo>
                  <a:pt x="435503" y="8247"/>
                </a:lnTo>
                <a:lnTo>
                  <a:pt x="440843" y="4123"/>
                </a:lnTo>
                <a:lnTo>
                  <a:pt x="446184" y="1212"/>
                </a:lnTo>
                <a:lnTo>
                  <a:pt x="452010" y="0"/>
                </a:lnTo>
                <a:lnTo>
                  <a:pt x="457836" y="0"/>
                </a:lnTo>
              </a:path>
            </a:pathLst>
          </a:custGeom>
          <a:ln w="4190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51302" y="5252373"/>
            <a:ext cx="268605" cy="130175"/>
          </a:xfrm>
          <a:custGeom>
            <a:avLst/>
            <a:gdLst/>
            <a:ahLst/>
            <a:cxnLst/>
            <a:rect l="l" t="t" r="r" b="b"/>
            <a:pathLst>
              <a:path w="268604" h="130175">
                <a:moveTo>
                  <a:pt x="268285" y="61744"/>
                </a:moveTo>
                <a:lnTo>
                  <a:pt x="250270" y="27845"/>
                </a:lnTo>
                <a:lnTo>
                  <a:pt x="236636" y="24939"/>
                </a:lnTo>
                <a:lnTo>
                  <a:pt x="227872" y="25908"/>
                </a:lnTo>
                <a:lnTo>
                  <a:pt x="221542" y="29298"/>
                </a:lnTo>
                <a:lnTo>
                  <a:pt x="217160" y="33898"/>
                </a:lnTo>
                <a:lnTo>
                  <a:pt x="213752" y="39952"/>
                </a:lnTo>
                <a:lnTo>
                  <a:pt x="200118" y="80146"/>
                </a:lnTo>
                <a:lnTo>
                  <a:pt x="196710" y="86199"/>
                </a:lnTo>
                <a:lnTo>
                  <a:pt x="193788" y="90315"/>
                </a:lnTo>
                <a:lnTo>
                  <a:pt x="185511" y="93221"/>
                </a:lnTo>
                <a:lnTo>
                  <a:pt x="177234" y="93463"/>
                </a:lnTo>
                <a:lnTo>
                  <a:pt x="169930" y="91526"/>
                </a:lnTo>
                <a:lnTo>
                  <a:pt x="166035" y="86926"/>
                </a:lnTo>
                <a:lnTo>
                  <a:pt x="162139" y="80146"/>
                </a:lnTo>
                <a:lnTo>
                  <a:pt x="143637" y="21307"/>
                </a:lnTo>
                <a:lnTo>
                  <a:pt x="140229" y="12590"/>
                </a:lnTo>
                <a:lnTo>
                  <a:pt x="136820" y="7021"/>
                </a:lnTo>
                <a:lnTo>
                  <a:pt x="131951" y="2905"/>
                </a:lnTo>
                <a:lnTo>
                  <a:pt x="126595" y="968"/>
                </a:lnTo>
                <a:lnTo>
                  <a:pt x="117831" y="0"/>
                </a:lnTo>
                <a:lnTo>
                  <a:pt x="109554" y="1210"/>
                </a:lnTo>
                <a:lnTo>
                  <a:pt x="102250" y="6295"/>
                </a:lnTo>
                <a:lnTo>
                  <a:pt x="99328" y="10411"/>
                </a:lnTo>
                <a:lnTo>
                  <a:pt x="96894" y="16465"/>
                </a:lnTo>
                <a:lnTo>
                  <a:pt x="68653" y="111381"/>
                </a:lnTo>
                <a:lnTo>
                  <a:pt x="65245" y="119129"/>
                </a:lnTo>
                <a:lnTo>
                  <a:pt x="59889" y="125909"/>
                </a:lnTo>
                <a:lnTo>
                  <a:pt x="54046" y="128330"/>
                </a:lnTo>
                <a:lnTo>
                  <a:pt x="43821" y="129541"/>
                </a:lnTo>
                <a:lnTo>
                  <a:pt x="35544" y="125425"/>
                </a:lnTo>
                <a:lnTo>
                  <a:pt x="30675" y="119856"/>
                </a:lnTo>
                <a:lnTo>
                  <a:pt x="27266" y="111623"/>
                </a:lnTo>
                <a:lnTo>
                  <a:pt x="0" y="25908"/>
                </a:lnTo>
              </a:path>
            </a:pathLst>
          </a:custGeom>
          <a:ln w="36272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93464" y="5127199"/>
            <a:ext cx="458470" cy="370205"/>
          </a:xfrm>
          <a:custGeom>
            <a:avLst/>
            <a:gdLst/>
            <a:ahLst/>
            <a:cxnLst/>
            <a:rect l="l" t="t" r="r" b="b"/>
            <a:pathLst>
              <a:path w="458470" h="370204">
                <a:moveTo>
                  <a:pt x="457836" y="151858"/>
                </a:moveTo>
                <a:lnTo>
                  <a:pt x="434532" y="81508"/>
                </a:lnTo>
                <a:lnTo>
                  <a:pt x="430648" y="75929"/>
                </a:lnTo>
                <a:lnTo>
                  <a:pt x="423851" y="73018"/>
                </a:lnTo>
                <a:lnTo>
                  <a:pt x="417053" y="72048"/>
                </a:lnTo>
                <a:lnTo>
                  <a:pt x="406372" y="73018"/>
                </a:lnTo>
                <a:lnTo>
                  <a:pt x="402003" y="76172"/>
                </a:lnTo>
                <a:lnTo>
                  <a:pt x="397633" y="81508"/>
                </a:lnTo>
                <a:lnTo>
                  <a:pt x="342770" y="282370"/>
                </a:lnTo>
                <a:lnTo>
                  <a:pt x="337430" y="292801"/>
                </a:lnTo>
                <a:lnTo>
                  <a:pt x="333060" y="296440"/>
                </a:lnTo>
                <a:lnTo>
                  <a:pt x="323835" y="298380"/>
                </a:lnTo>
                <a:lnTo>
                  <a:pt x="316553" y="299351"/>
                </a:lnTo>
                <a:lnTo>
                  <a:pt x="307328" y="297653"/>
                </a:lnTo>
                <a:lnTo>
                  <a:pt x="300531" y="293286"/>
                </a:lnTo>
                <a:lnTo>
                  <a:pt x="295190" y="282370"/>
                </a:lnTo>
                <a:lnTo>
                  <a:pt x="240327" y="49487"/>
                </a:lnTo>
                <a:lnTo>
                  <a:pt x="235958" y="38328"/>
                </a:lnTo>
                <a:lnTo>
                  <a:pt x="234016" y="34689"/>
                </a:lnTo>
                <a:lnTo>
                  <a:pt x="229646" y="31293"/>
                </a:lnTo>
                <a:lnTo>
                  <a:pt x="222849" y="28625"/>
                </a:lnTo>
                <a:lnTo>
                  <a:pt x="216537" y="28139"/>
                </a:lnTo>
                <a:lnTo>
                  <a:pt x="207313" y="29595"/>
                </a:lnTo>
                <a:lnTo>
                  <a:pt x="138370" y="346413"/>
                </a:lnTo>
                <a:lnTo>
                  <a:pt x="134972" y="359027"/>
                </a:lnTo>
                <a:lnTo>
                  <a:pt x="130116" y="365092"/>
                </a:lnTo>
                <a:lnTo>
                  <a:pt x="121377" y="368003"/>
                </a:lnTo>
                <a:lnTo>
                  <a:pt x="113124" y="369701"/>
                </a:lnTo>
                <a:lnTo>
                  <a:pt x="105355" y="368003"/>
                </a:lnTo>
                <a:lnTo>
                  <a:pt x="100500" y="365092"/>
                </a:lnTo>
                <a:lnTo>
                  <a:pt x="97102" y="359997"/>
                </a:lnTo>
                <a:lnTo>
                  <a:pt x="94189" y="347383"/>
                </a:lnTo>
                <a:lnTo>
                  <a:pt x="29130" y="21104"/>
                </a:lnTo>
                <a:lnTo>
                  <a:pt x="27188" y="14312"/>
                </a:lnTo>
                <a:lnTo>
                  <a:pt x="22333" y="8247"/>
                </a:lnTo>
                <a:lnTo>
                  <a:pt x="16992" y="4123"/>
                </a:lnTo>
                <a:lnTo>
                  <a:pt x="12137" y="1212"/>
                </a:lnTo>
                <a:lnTo>
                  <a:pt x="5826" y="0"/>
                </a:lnTo>
                <a:lnTo>
                  <a:pt x="0" y="0"/>
                </a:lnTo>
              </a:path>
            </a:pathLst>
          </a:custGeom>
          <a:ln w="4190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06737" y="9240775"/>
            <a:ext cx="1929130" cy="728345"/>
          </a:xfrm>
          <a:prstGeom prst="rect">
            <a:avLst/>
          </a:prstGeom>
          <a:solidFill>
            <a:srgbClr val="3B6166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数字数据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6737" y="5295245"/>
            <a:ext cx="1929130" cy="728345"/>
          </a:xfrm>
          <a:prstGeom prst="rect">
            <a:avLst/>
          </a:prstGeom>
          <a:solidFill>
            <a:srgbClr val="3B6166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模拟数据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79862" y="6705984"/>
            <a:ext cx="1929130" cy="728345"/>
          </a:xfrm>
          <a:prstGeom prst="rect">
            <a:avLst/>
          </a:prstGeom>
          <a:solidFill>
            <a:srgbClr val="4B6531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数字信号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06737" y="6610422"/>
            <a:ext cx="1929130" cy="728345"/>
          </a:xfrm>
          <a:prstGeom prst="rect">
            <a:avLst/>
          </a:prstGeom>
          <a:solidFill>
            <a:srgbClr val="3B6166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模拟数据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93620" y="5295245"/>
            <a:ext cx="1928619" cy="728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3065038" y="5449589"/>
            <a:ext cx="139255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模拟信号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6737" y="7837724"/>
            <a:ext cx="1929130" cy="728345"/>
          </a:xfrm>
          <a:prstGeom prst="rect">
            <a:avLst/>
          </a:prstGeom>
          <a:solidFill>
            <a:srgbClr val="3B6166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数字数据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793620" y="7837724"/>
            <a:ext cx="1928619" cy="7280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065038" y="7992067"/>
            <a:ext cx="139255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模拟信号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93620" y="9240775"/>
            <a:ext cx="1929130" cy="728345"/>
          </a:xfrm>
          <a:prstGeom prst="rect">
            <a:avLst/>
          </a:prstGeom>
          <a:solidFill>
            <a:srgbClr val="4B6531"/>
          </a:solidFill>
        </p:spPr>
        <p:txBody>
          <a:bodyPr wrap="square" lIns="0" tIns="171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350"/>
              </a:spcBef>
            </a:pPr>
            <a:r>
              <a:rPr dirty="0" sz="2600" spc="80">
                <a:solidFill>
                  <a:srgbClr val="FFFFFF"/>
                </a:solidFill>
                <a:latin typeface="宋体"/>
                <a:cs typeface="宋体"/>
              </a:rPr>
              <a:t>数字信号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911793" y="5148777"/>
            <a:ext cx="268605" cy="243840"/>
          </a:xfrm>
          <a:custGeom>
            <a:avLst/>
            <a:gdLst/>
            <a:ahLst/>
            <a:cxnLst/>
            <a:rect l="l" t="t" r="r" b="b"/>
            <a:pathLst>
              <a:path w="268604" h="243839">
                <a:moveTo>
                  <a:pt x="0" y="116103"/>
                </a:moveTo>
                <a:lnTo>
                  <a:pt x="3402" y="95159"/>
                </a:lnTo>
                <a:lnTo>
                  <a:pt x="8748" y="74670"/>
                </a:lnTo>
                <a:lnTo>
                  <a:pt x="12636" y="59645"/>
                </a:lnTo>
                <a:lnTo>
                  <a:pt x="18954" y="52360"/>
                </a:lnTo>
                <a:lnTo>
                  <a:pt x="25273" y="47352"/>
                </a:lnTo>
                <a:lnTo>
                  <a:pt x="32563" y="46896"/>
                </a:lnTo>
                <a:lnTo>
                  <a:pt x="40340" y="48718"/>
                </a:lnTo>
                <a:lnTo>
                  <a:pt x="47630" y="55092"/>
                </a:lnTo>
                <a:lnTo>
                  <a:pt x="51518" y="63743"/>
                </a:lnTo>
                <a:lnTo>
                  <a:pt x="54434" y="75126"/>
                </a:lnTo>
                <a:lnTo>
                  <a:pt x="68529" y="150707"/>
                </a:lnTo>
                <a:lnTo>
                  <a:pt x="71931" y="162090"/>
                </a:lnTo>
                <a:lnTo>
                  <a:pt x="74847" y="169830"/>
                </a:lnTo>
                <a:lnTo>
                  <a:pt x="83596" y="175294"/>
                </a:lnTo>
                <a:lnTo>
                  <a:pt x="91372" y="175749"/>
                </a:lnTo>
                <a:lnTo>
                  <a:pt x="98663" y="172106"/>
                </a:lnTo>
                <a:lnTo>
                  <a:pt x="103037" y="163456"/>
                </a:lnTo>
                <a:lnTo>
                  <a:pt x="106439" y="150707"/>
                </a:lnTo>
                <a:lnTo>
                  <a:pt x="125394" y="40067"/>
                </a:lnTo>
                <a:lnTo>
                  <a:pt x="128310" y="23676"/>
                </a:lnTo>
                <a:lnTo>
                  <a:pt x="131712" y="13203"/>
                </a:lnTo>
                <a:lnTo>
                  <a:pt x="136086" y="5463"/>
                </a:lnTo>
                <a:lnTo>
                  <a:pt x="141433" y="1821"/>
                </a:lnTo>
                <a:lnTo>
                  <a:pt x="149695" y="0"/>
                </a:lnTo>
                <a:lnTo>
                  <a:pt x="158930" y="2276"/>
                </a:lnTo>
                <a:lnTo>
                  <a:pt x="165248" y="11838"/>
                </a:lnTo>
                <a:lnTo>
                  <a:pt x="168650" y="19578"/>
                </a:lnTo>
                <a:lnTo>
                  <a:pt x="171566" y="30961"/>
                </a:lnTo>
                <a:lnTo>
                  <a:pt x="200242" y="209442"/>
                </a:lnTo>
                <a:lnTo>
                  <a:pt x="203644" y="224012"/>
                </a:lnTo>
                <a:lnTo>
                  <a:pt x="208504" y="236760"/>
                </a:lnTo>
                <a:lnTo>
                  <a:pt x="214336" y="241314"/>
                </a:lnTo>
                <a:lnTo>
                  <a:pt x="224543" y="243590"/>
                </a:lnTo>
                <a:lnTo>
                  <a:pt x="232319" y="235850"/>
                </a:lnTo>
                <a:lnTo>
                  <a:pt x="237180" y="225378"/>
                </a:lnTo>
                <a:lnTo>
                  <a:pt x="241068" y="209897"/>
                </a:lnTo>
                <a:lnTo>
                  <a:pt x="268285" y="48718"/>
                </a:lnTo>
              </a:path>
            </a:pathLst>
          </a:custGeom>
          <a:ln w="5847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80078" y="4913398"/>
            <a:ext cx="458470" cy="695325"/>
          </a:xfrm>
          <a:custGeom>
            <a:avLst/>
            <a:gdLst/>
            <a:ahLst/>
            <a:cxnLst/>
            <a:rect l="l" t="t" r="r" b="b"/>
            <a:pathLst>
              <a:path w="458470" h="695325">
                <a:moveTo>
                  <a:pt x="0" y="283731"/>
                </a:moveTo>
                <a:lnTo>
                  <a:pt x="23790" y="153269"/>
                </a:lnTo>
                <a:lnTo>
                  <a:pt x="26703" y="142778"/>
                </a:lnTo>
                <a:lnTo>
                  <a:pt x="34471" y="137304"/>
                </a:lnTo>
                <a:lnTo>
                  <a:pt x="40782" y="135479"/>
                </a:lnTo>
                <a:lnTo>
                  <a:pt x="50978" y="137304"/>
                </a:lnTo>
                <a:lnTo>
                  <a:pt x="56319" y="143234"/>
                </a:lnTo>
                <a:lnTo>
                  <a:pt x="59232" y="153269"/>
                </a:lnTo>
                <a:lnTo>
                  <a:pt x="114580" y="530970"/>
                </a:lnTo>
                <a:lnTo>
                  <a:pt x="119921" y="550585"/>
                </a:lnTo>
                <a:lnTo>
                  <a:pt x="125261" y="557427"/>
                </a:lnTo>
                <a:lnTo>
                  <a:pt x="134001" y="561077"/>
                </a:lnTo>
                <a:lnTo>
                  <a:pt x="140798" y="562901"/>
                </a:lnTo>
                <a:lnTo>
                  <a:pt x="150022" y="559708"/>
                </a:lnTo>
                <a:lnTo>
                  <a:pt x="157305" y="551497"/>
                </a:lnTo>
                <a:lnTo>
                  <a:pt x="162646" y="530970"/>
                </a:lnTo>
                <a:lnTo>
                  <a:pt x="217508" y="93056"/>
                </a:lnTo>
                <a:lnTo>
                  <a:pt x="220907" y="72073"/>
                </a:lnTo>
                <a:lnTo>
                  <a:pt x="224306" y="65230"/>
                </a:lnTo>
                <a:lnTo>
                  <a:pt x="228190" y="58844"/>
                </a:lnTo>
                <a:lnTo>
                  <a:pt x="234501" y="53826"/>
                </a:lnTo>
                <a:lnTo>
                  <a:pt x="242269" y="52914"/>
                </a:lnTo>
                <a:lnTo>
                  <a:pt x="251009" y="55651"/>
                </a:lnTo>
                <a:lnTo>
                  <a:pt x="269458" y="89863"/>
                </a:lnTo>
                <a:lnTo>
                  <a:pt x="319466" y="651396"/>
                </a:lnTo>
                <a:lnTo>
                  <a:pt x="322864" y="675117"/>
                </a:lnTo>
                <a:lnTo>
                  <a:pt x="327234" y="686521"/>
                </a:lnTo>
                <a:lnTo>
                  <a:pt x="335973" y="691995"/>
                </a:lnTo>
                <a:lnTo>
                  <a:pt x="344712" y="695188"/>
                </a:lnTo>
                <a:lnTo>
                  <a:pt x="352966" y="691995"/>
                </a:lnTo>
                <a:lnTo>
                  <a:pt x="357336" y="686521"/>
                </a:lnTo>
                <a:lnTo>
                  <a:pt x="360249" y="676941"/>
                </a:lnTo>
                <a:lnTo>
                  <a:pt x="363162" y="653221"/>
                </a:lnTo>
                <a:lnTo>
                  <a:pt x="428220" y="39685"/>
                </a:lnTo>
                <a:lnTo>
                  <a:pt x="431133" y="26913"/>
                </a:lnTo>
                <a:lnTo>
                  <a:pt x="435503" y="15509"/>
                </a:lnTo>
                <a:lnTo>
                  <a:pt x="440843" y="7754"/>
                </a:lnTo>
                <a:lnTo>
                  <a:pt x="446184" y="2280"/>
                </a:lnTo>
                <a:lnTo>
                  <a:pt x="452010" y="0"/>
                </a:lnTo>
                <a:lnTo>
                  <a:pt x="457836" y="0"/>
                </a:lnTo>
              </a:path>
            </a:pathLst>
          </a:custGeom>
          <a:ln w="5847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89924" y="5148777"/>
            <a:ext cx="268605" cy="243840"/>
          </a:xfrm>
          <a:custGeom>
            <a:avLst/>
            <a:gdLst/>
            <a:ahLst/>
            <a:cxnLst/>
            <a:rect l="l" t="t" r="r" b="b"/>
            <a:pathLst>
              <a:path w="268604" h="243839">
                <a:moveTo>
                  <a:pt x="268285" y="116103"/>
                </a:moveTo>
                <a:lnTo>
                  <a:pt x="260008" y="74670"/>
                </a:lnTo>
                <a:lnTo>
                  <a:pt x="236636" y="46896"/>
                </a:lnTo>
                <a:lnTo>
                  <a:pt x="227872" y="48718"/>
                </a:lnTo>
                <a:lnTo>
                  <a:pt x="221542" y="55092"/>
                </a:lnTo>
                <a:lnTo>
                  <a:pt x="217160" y="63743"/>
                </a:lnTo>
                <a:lnTo>
                  <a:pt x="213752" y="75126"/>
                </a:lnTo>
                <a:lnTo>
                  <a:pt x="200118" y="150707"/>
                </a:lnTo>
                <a:lnTo>
                  <a:pt x="196710" y="162090"/>
                </a:lnTo>
                <a:lnTo>
                  <a:pt x="193788" y="169830"/>
                </a:lnTo>
                <a:lnTo>
                  <a:pt x="185511" y="175294"/>
                </a:lnTo>
                <a:lnTo>
                  <a:pt x="177234" y="175749"/>
                </a:lnTo>
                <a:lnTo>
                  <a:pt x="169930" y="172106"/>
                </a:lnTo>
                <a:lnTo>
                  <a:pt x="166035" y="163456"/>
                </a:lnTo>
                <a:lnTo>
                  <a:pt x="162139" y="150707"/>
                </a:lnTo>
                <a:lnTo>
                  <a:pt x="143637" y="40067"/>
                </a:lnTo>
                <a:lnTo>
                  <a:pt x="140229" y="23676"/>
                </a:lnTo>
                <a:lnTo>
                  <a:pt x="136820" y="13203"/>
                </a:lnTo>
                <a:lnTo>
                  <a:pt x="131951" y="5463"/>
                </a:lnTo>
                <a:lnTo>
                  <a:pt x="126595" y="1821"/>
                </a:lnTo>
                <a:lnTo>
                  <a:pt x="117831" y="0"/>
                </a:lnTo>
                <a:lnTo>
                  <a:pt x="109554" y="2276"/>
                </a:lnTo>
                <a:lnTo>
                  <a:pt x="102250" y="11838"/>
                </a:lnTo>
                <a:lnTo>
                  <a:pt x="99328" y="19578"/>
                </a:lnTo>
                <a:lnTo>
                  <a:pt x="96894" y="30961"/>
                </a:lnTo>
                <a:lnTo>
                  <a:pt x="68653" y="209442"/>
                </a:lnTo>
                <a:lnTo>
                  <a:pt x="65245" y="224012"/>
                </a:lnTo>
                <a:lnTo>
                  <a:pt x="59889" y="236760"/>
                </a:lnTo>
                <a:lnTo>
                  <a:pt x="54046" y="241314"/>
                </a:lnTo>
                <a:lnTo>
                  <a:pt x="43821" y="243590"/>
                </a:lnTo>
                <a:lnTo>
                  <a:pt x="35544" y="235850"/>
                </a:lnTo>
                <a:lnTo>
                  <a:pt x="30675" y="225378"/>
                </a:lnTo>
                <a:lnTo>
                  <a:pt x="27266" y="209897"/>
                </a:lnTo>
                <a:lnTo>
                  <a:pt x="0" y="48718"/>
                </a:lnTo>
              </a:path>
            </a:pathLst>
          </a:custGeom>
          <a:ln w="5847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632085" y="4913398"/>
            <a:ext cx="458470" cy="695325"/>
          </a:xfrm>
          <a:custGeom>
            <a:avLst/>
            <a:gdLst/>
            <a:ahLst/>
            <a:cxnLst/>
            <a:rect l="l" t="t" r="r" b="b"/>
            <a:pathLst>
              <a:path w="458470" h="695325">
                <a:moveTo>
                  <a:pt x="457836" y="285556"/>
                </a:moveTo>
                <a:lnTo>
                  <a:pt x="434532" y="153269"/>
                </a:lnTo>
                <a:lnTo>
                  <a:pt x="430648" y="142778"/>
                </a:lnTo>
                <a:lnTo>
                  <a:pt x="423851" y="137304"/>
                </a:lnTo>
                <a:lnTo>
                  <a:pt x="417053" y="135479"/>
                </a:lnTo>
                <a:lnTo>
                  <a:pt x="406372" y="137304"/>
                </a:lnTo>
                <a:lnTo>
                  <a:pt x="402003" y="143234"/>
                </a:lnTo>
                <a:lnTo>
                  <a:pt x="397633" y="153269"/>
                </a:lnTo>
                <a:lnTo>
                  <a:pt x="342770" y="530970"/>
                </a:lnTo>
                <a:lnTo>
                  <a:pt x="337430" y="550585"/>
                </a:lnTo>
                <a:lnTo>
                  <a:pt x="333060" y="557427"/>
                </a:lnTo>
                <a:lnTo>
                  <a:pt x="323835" y="561077"/>
                </a:lnTo>
                <a:lnTo>
                  <a:pt x="316553" y="562901"/>
                </a:lnTo>
                <a:lnTo>
                  <a:pt x="307328" y="559708"/>
                </a:lnTo>
                <a:lnTo>
                  <a:pt x="300531" y="551497"/>
                </a:lnTo>
                <a:lnTo>
                  <a:pt x="295190" y="530970"/>
                </a:lnTo>
                <a:lnTo>
                  <a:pt x="240327" y="93056"/>
                </a:lnTo>
                <a:lnTo>
                  <a:pt x="235958" y="72073"/>
                </a:lnTo>
                <a:lnTo>
                  <a:pt x="234016" y="65230"/>
                </a:lnTo>
                <a:lnTo>
                  <a:pt x="229646" y="58844"/>
                </a:lnTo>
                <a:lnTo>
                  <a:pt x="222849" y="53826"/>
                </a:lnTo>
                <a:lnTo>
                  <a:pt x="216537" y="52914"/>
                </a:lnTo>
                <a:lnTo>
                  <a:pt x="207313" y="55651"/>
                </a:lnTo>
                <a:lnTo>
                  <a:pt x="188863" y="89863"/>
                </a:lnTo>
                <a:lnTo>
                  <a:pt x="138370" y="651396"/>
                </a:lnTo>
                <a:lnTo>
                  <a:pt x="134972" y="675117"/>
                </a:lnTo>
                <a:lnTo>
                  <a:pt x="130116" y="686521"/>
                </a:lnTo>
                <a:lnTo>
                  <a:pt x="121377" y="691995"/>
                </a:lnTo>
                <a:lnTo>
                  <a:pt x="113124" y="695188"/>
                </a:lnTo>
                <a:lnTo>
                  <a:pt x="105355" y="691995"/>
                </a:lnTo>
                <a:lnTo>
                  <a:pt x="100500" y="686521"/>
                </a:lnTo>
                <a:lnTo>
                  <a:pt x="97102" y="676941"/>
                </a:lnTo>
                <a:lnTo>
                  <a:pt x="94189" y="653221"/>
                </a:lnTo>
                <a:lnTo>
                  <a:pt x="29130" y="39685"/>
                </a:lnTo>
                <a:lnTo>
                  <a:pt x="27188" y="26913"/>
                </a:lnTo>
                <a:lnTo>
                  <a:pt x="22333" y="15509"/>
                </a:lnTo>
                <a:lnTo>
                  <a:pt x="16992" y="7754"/>
                </a:lnTo>
                <a:lnTo>
                  <a:pt x="12137" y="2280"/>
                </a:lnTo>
                <a:lnTo>
                  <a:pt x="5826" y="0"/>
                </a:lnTo>
                <a:lnTo>
                  <a:pt x="0" y="0"/>
                </a:lnTo>
              </a:path>
            </a:pathLst>
          </a:custGeom>
          <a:ln w="5847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04934" y="7491830"/>
            <a:ext cx="1507333" cy="5849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54999" y="5173887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4">
                <a:moveTo>
                  <a:pt x="1451056" y="0"/>
                </a:moveTo>
                <a:lnTo>
                  <a:pt x="367919" y="0"/>
                </a:lnTo>
                <a:lnTo>
                  <a:pt x="294705" y="281"/>
                </a:lnTo>
                <a:lnTo>
                  <a:pt x="235662" y="2253"/>
                </a:lnTo>
                <a:lnTo>
                  <a:pt x="188764" y="7606"/>
                </a:lnTo>
                <a:lnTo>
                  <a:pt x="151989" y="18029"/>
                </a:lnTo>
                <a:lnTo>
                  <a:pt x="107979" y="39765"/>
                </a:lnTo>
                <a:lnTo>
                  <a:pt x="70160" y="70159"/>
                </a:lnTo>
                <a:lnTo>
                  <a:pt x="39765" y="107978"/>
                </a:lnTo>
                <a:lnTo>
                  <a:pt x="18029" y="151988"/>
                </a:lnTo>
                <a:lnTo>
                  <a:pt x="7606" y="188763"/>
                </a:lnTo>
                <a:lnTo>
                  <a:pt x="2253" y="235661"/>
                </a:lnTo>
                <a:lnTo>
                  <a:pt x="281" y="294705"/>
                </a:lnTo>
                <a:lnTo>
                  <a:pt x="0" y="367919"/>
                </a:lnTo>
                <a:lnTo>
                  <a:pt x="0" y="602853"/>
                </a:lnTo>
                <a:lnTo>
                  <a:pt x="281" y="676068"/>
                </a:lnTo>
                <a:lnTo>
                  <a:pt x="2253" y="735112"/>
                </a:lnTo>
                <a:lnTo>
                  <a:pt x="7606" y="782009"/>
                </a:lnTo>
                <a:lnTo>
                  <a:pt x="18029" y="818785"/>
                </a:lnTo>
                <a:lnTo>
                  <a:pt x="39765" y="862794"/>
                </a:lnTo>
                <a:lnTo>
                  <a:pt x="70160" y="900613"/>
                </a:lnTo>
                <a:lnTo>
                  <a:pt x="107979" y="931008"/>
                </a:lnTo>
                <a:lnTo>
                  <a:pt x="151989" y="952743"/>
                </a:lnTo>
                <a:lnTo>
                  <a:pt x="188764" y="963167"/>
                </a:lnTo>
                <a:lnTo>
                  <a:pt x="235662" y="968519"/>
                </a:lnTo>
                <a:lnTo>
                  <a:pt x="294705" y="970491"/>
                </a:lnTo>
                <a:lnTo>
                  <a:pt x="367919" y="970773"/>
                </a:lnTo>
                <a:lnTo>
                  <a:pt x="1451056" y="970773"/>
                </a:lnTo>
                <a:lnTo>
                  <a:pt x="1524270" y="970491"/>
                </a:lnTo>
                <a:lnTo>
                  <a:pt x="1583314" y="968519"/>
                </a:lnTo>
                <a:lnTo>
                  <a:pt x="1630212" y="963167"/>
                </a:lnTo>
                <a:lnTo>
                  <a:pt x="1666987" y="952743"/>
                </a:lnTo>
                <a:lnTo>
                  <a:pt x="1710997" y="931008"/>
                </a:lnTo>
                <a:lnTo>
                  <a:pt x="1748816" y="900613"/>
                </a:lnTo>
                <a:lnTo>
                  <a:pt x="1779211" y="862794"/>
                </a:lnTo>
                <a:lnTo>
                  <a:pt x="1800947" y="818785"/>
                </a:lnTo>
                <a:lnTo>
                  <a:pt x="1811369" y="782009"/>
                </a:lnTo>
                <a:lnTo>
                  <a:pt x="1816721" y="735112"/>
                </a:lnTo>
                <a:lnTo>
                  <a:pt x="1818693" y="676068"/>
                </a:lnTo>
                <a:lnTo>
                  <a:pt x="1818974" y="602853"/>
                </a:lnTo>
                <a:lnTo>
                  <a:pt x="1818974" y="367919"/>
                </a:lnTo>
                <a:lnTo>
                  <a:pt x="1818693" y="294705"/>
                </a:lnTo>
                <a:lnTo>
                  <a:pt x="1816721" y="235661"/>
                </a:lnTo>
                <a:lnTo>
                  <a:pt x="1811369" y="188763"/>
                </a:lnTo>
                <a:lnTo>
                  <a:pt x="1800947" y="151988"/>
                </a:lnTo>
                <a:lnTo>
                  <a:pt x="1779211" y="107978"/>
                </a:lnTo>
                <a:lnTo>
                  <a:pt x="1748816" y="70159"/>
                </a:lnTo>
                <a:lnTo>
                  <a:pt x="1710997" y="39765"/>
                </a:lnTo>
                <a:lnTo>
                  <a:pt x="1666987" y="18029"/>
                </a:lnTo>
                <a:lnTo>
                  <a:pt x="1630212" y="7606"/>
                </a:lnTo>
                <a:lnTo>
                  <a:pt x="1583314" y="2253"/>
                </a:lnTo>
                <a:lnTo>
                  <a:pt x="1524270" y="281"/>
                </a:lnTo>
                <a:lnTo>
                  <a:pt x="145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54999" y="5173887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4">
                <a:moveTo>
                  <a:pt x="367919" y="0"/>
                </a:moveTo>
                <a:lnTo>
                  <a:pt x="1451056" y="0"/>
                </a:lnTo>
                <a:lnTo>
                  <a:pt x="1524270" y="281"/>
                </a:lnTo>
                <a:lnTo>
                  <a:pt x="1583314" y="2253"/>
                </a:lnTo>
                <a:lnTo>
                  <a:pt x="1630212" y="7606"/>
                </a:lnTo>
                <a:lnTo>
                  <a:pt x="1666987" y="18029"/>
                </a:lnTo>
                <a:lnTo>
                  <a:pt x="1710997" y="39765"/>
                </a:lnTo>
                <a:lnTo>
                  <a:pt x="1748816" y="70160"/>
                </a:lnTo>
                <a:lnTo>
                  <a:pt x="1779210" y="107979"/>
                </a:lnTo>
                <a:lnTo>
                  <a:pt x="1800946" y="151988"/>
                </a:lnTo>
                <a:lnTo>
                  <a:pt x="1811369" y="188764"/>
                </a:lnTo>
                <a:lnTo>
                  <a:pt x="1816722" y="235661"/>
                </a:lnTo>
                <a:lnTo>
                  <a:pt x="1818694" y="294705"/>
                </a:lnTo>
                <a:lnTo>
                  <a:pt x="1818976" y="367919"/>
                </a:lnTo>
                <a:lnTo>
                  <a:pt x="1818976" y="602854"/>
                </a:lnTo>
                <a:lnTo>
                  <a:pt x="1818694" y="676068"/>
                </a:lnTo>
                <a:lnTo>
                  <a:pt x="1816722" y="735112"/>
                </a:lnTo>
                <a:lnTo>
                  <a:pt x="1811369" y="782009"/>
                </a:lnTo>
                <a:lnTo>
                  <a:pt x="1800946" y="818785"/>
                </a:lnTo>
                <a:lnTo>
                  <a:pt x="1779210" y="862794"/>
                </a:lnTo>
                <a:lnTo>
                  <a:pt x="1748816" y="900613"/>
                </a:lnTo>
                <a:lnTo>
                  <a:pt x="1710997" y="931008"/>
                </a:lnTo>
                <a:lnTo>
                  <a:pt x="1666987" y="952744"/>
                </a:lnTo>
                <a:lnTo>
                  <a:pt x="1630212" y="963167"/>
                </a:lnTo>
                <a:lnTo>
                  <a:pt x="1583314" y="968520"/>
                </a:lnTo>
                <a:lnTo>
                  <a:pt x="1524270" y="970492"/>
                </a:lnTo>
                <a:lnTo>
                  <a:pt x="1451056" y="970774"/>
                </a:lnTo>
                <a:lnTo>
                  <a:pt x="367919" y="970774"/>
                </a:lnTo>
                <a:lnTo>
                  <a:pt x="294705" y="970492"/>
                </a:lnTo>
                <a:lnTo>
                  <a:pt x="235661" y="968520"/>
                </a:lnTo>
                <a:lnTo>
                  <a:pt x="188764" y="963167"/>
                </a:lnTo>
                <a:lnTo>
                  <a:pt x="151988" y="952744"/>
                </a:lnTo>
                <a:lnTo>
                  <a:pt x="107979" y="931008"/>
                </a:lnTo>
                <a:lnTo>
                  <a:pt x="70160" y="900613"/>
                </a:lnTo>
                <a:lnTo>
                  <a:pt x="39765" y="862794"/>
                </a:lnTo>
                <a:lnTo>
                  <a:pt x="18029" y="818785"/>
                </a:lnTo>
                <a:lnTo>
                  <a:pt x="7606" y="782009"/>
                </a:lnTo>
                <a:lnTo>
                  <a:pt x="2253" y="735112"/>
                </a:lnTo>
                <a:lnTo>
                  <a:pt x="281" y="676068"/>
                </a:lnTo>
                <a:lnTo>
                  <a:pt x="0" y="602854"/>
                </a:lnTo>
                <a:lnTo>
                  <a:pt x="0" y="367919"/>
                </a:lnTo>
                <a:lnTo>
                  <a:pt x="281" y="294705"/>
                </a:lnTo>
                <a:lnTo>
                  <a:pt x="2253" y="235661"/>
                </a:lnTo>
                <a:lnTo>
                  <a:pt x="7606" y="188764"/>
                </a:lnTo>
                <a:lnTo>
                  <a:pt x="18029" y="151988"/>
                </a:lnTo>
                <a:lnTo>
                  <a:pt x="39765" y="107979"/>
                </a:lnTo>
                <a:lnTo>
                  <a:pt x="70160" y="70160"/>
                </a:lnTo>
                <a:lnTo>
                  <a:pt x="107979" y="39765"/>
                </a:lnTo>
                <a:lnTo>
                  <a:pt x="151988" y="18029"/>
                </a:lnTo>
                <a:lnTo>
                  <a:pt x="188764" y="7606"/>
                </a:lnTo>
                <a:lnTo>
                  <a:pt x="235661" y="2253"/>
                </a:lnTo>
                <a:lnTo>
                  <a:pt x="294705" y="281"/>
                </a:lnTo>
                <a:lnTo>
                  <a:pt x="36791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9137984" y="5222669"/>
            <a:ext cx="858519" cy="800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200"/>
              </a:lnSpc>
              <a:spcBef>
                <a:spcPts val="100"/>
              </a:spcBef>
            </a:pPr>
            <a:r>
              <a:rPr dirty="0" sz="2150" spc="25" b="0">
                <a:latin typeface="Microsoft JhengHei UI Light"/>
                <a:cs typeface="Microsoft JhengHei UI Light"/>
              </a:rPr>
              <a:t>放⼤器 调制器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4999" y="6489064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1451056" y="0"/>
                </a:moveTo>
                <a:lnTo>
                  <a:pt x="367919" y="0"/>
                </a:lnTo>
                <a:lnTo>
                  <a:pt x="294705" y="281"/>
                </a:lnTo>
                <a:lnTo>
                  <a:pt x="235662" y="2253"/>
                </a:lnTo>
                <a:lnTo>
                  <a:pt x="188764" y="7606"/>
                </a:lnTo>
                <a:lnTo>
                  <a:pt x="151989" y="18029"/>
                </a:lnTo>
                <a:lnTo>
                  <a:pt x="107979" y="39765"/>
                </a:lnTo>
                <a:lnTo>
                  <a:pt x="70160" y="70159"/>
                </a:lnTo>
                <a:lnTo>
                  <a:pt x="39765" y="107978"/>
                </a:lnTo>
                <a:lnTo>
                  <a:pt x="18029" y="151988"/>
                </a:lnTo>
                <a:lnTo>
                  <a:pt x="7606" y="188763"/>
                </a:lnTo>
                <a:lnTo>
                  <a:pt x="2253" y="235661"/>
                </a:lnTo>
                <a:lnTo>
                  <a:pt x="281" y="294705"/>
                </a:lnTo>
                <a:lnTo>
                  <a:pt x="0" y="367919"/>
                </a:lnTo>
                <a:lnTo>
                  <a:pt x="0" y="602853"/>
                </a:lnTo>
                <a:lnTo>
                  <a:pt x="281" y="676068"/>
                </a:lnTo>
                <a:lnTo>
                  <a:pt x="2253" y="735112"/>
                </a:lnTo>
                <a:lnTo>
                  <a:pt x="7606" y="782009"/>
                </a:lnTo>
                <a:lnTo>
                  <a:pt x="18029" y="818785"/>
                </a:lnTo>
                <a:lnTo>
                  <a:pt x="39765" y="862794"/>
                </a:lnTo>
                <a:lnTo>
                  <a:pt x="70160" y="900613"/>
                </a:lnTo>
                <a:lnTo>
                  <a:pt x="107979" y="931008"/>
                </a:lnTo>
                <a:lnTo>
                  <a:pt x="151989" y="952743"/>
                </a:lnTo>
                <a:lnTo>
                  <a:pt x="188764" y="963167"/>
                </a:lnTo>
                <a:lnTo>
                  <a:pt x="235662" y="968519"/>
                </a:lnTo>
                <a:lnTo>
                  <a:pt x="294705" y="970491"/>
                </a:lnTo>
                <a:lnTo>
                  <a:pt x="367919" y="970773"/>
                </a:lnTo>
                <a:lnTo>
                  <a:pt x="1451056" y="970773"/>
                </a:lnTo>
                <a:lnTo>
                  <a:pt x="1524270" y="970491"/>
                </a:lnTo>
                <a:lnTo>
                  <a:pt x="1583314" y="968519"/>
                </a:lnTo>
                <a:lnTo>
                  <a:pt x="1630212" y="963167"/>
                </a:lnTo>
                <a:lnTo>
                  <a:pt x="1666987" y="952743"/>
                </a:lnTo>
                <a:lnTo>
                  <a:pt x="1710997" y="931008"/>
                </a:lnTo>
                <a:lnTo>
                  <a:pt x="1748816" y="900613"/>
                </a:lnTo>
                <a:lnTo>
                  <a:pt x="1779211" y="862794"/>
                </a:lnTo>
                <a:lnTo>
                  <a:pt x="1800947" y="818785"/>
                </a:lnTo>
                <a:lnTo>
                  <a:pt x="1811369" y="782009"/>
                </a:lnTo>
                <a:lnTo>
                  <a:pt x="1816721" y="735112"/>
                </a:lnTo>
                <a:lnTo>
                  <a:pt x="1818693" y="676068"/>
                </a:lnTo>
                <a:lnTo>
                  <a:pt x="1818974" y="602853"/>
                </a:lnTo>
                <a:lnTo>
                  <a:pt x="1818974" y="367919"/>
                </a:lnTo>
                <a:lnTo>
                  <a:pt x="1818693" y="294705"/>
                </a:lnTo>
                <a:lnTo>
                  <a:pt x="1816721" y="235661"/>
                </a:lnTo>
                <a:lnTo>
                  <a:pt x="1811369" y="188763"/>
                </a:lnTo>
                <a:lnTo>
                  <a:pt x="1800947" y="151988"/>
                </a:lnTo>
                <a:lnTo>
                  <a:pt x="1779211" y="107978"/>
                </a:lnTo>
                <a:lnTo>
                  <a:pt x="1748816" y="70159"/>
                </a:lnTo>
                <a:lnTo>
                  <a:pt x="1710997" y="39765"/>
                </a:lnTo>
                <a:lnTo>
                  <a:pt x="1666987" y="18029"/>
                </a:lnTo>
                <a:lnTo>
                  <a:pt x="1630212" y="7606"/>
                </a:lnTo>
                <a:lnTo>
                  <a:pt x="1583314" y="2253"/>
                </a:lnTo>
                <a:lnTo>
                  <a:pt x="1524270" y="281"/>
                </a:lnTo>
                <a:lnTo>
                  <a:pt x="145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54999" y="6489064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367919" y="0"/>
                </a:moveTo>
                <a:lnTo>
                  <a:pt x="1451056" y="0"/>
                </a:lnTo>
                <a:lnTo>
                  <a:pt x="1524270" y="281"/>
                </a:lnTo>
                <a:lnTo>
                  <a:pt x="1583314" y="2253"/>
                </a:lnTo>
                <a:lnTo>
                  <a:pt x="1630212" y="7606"/>
                </a:lnTo>
                <a:lnTo>
                  <a:pt x="1666987" y="18029"/>
                </a:lnTo>
                <a:lnTo>
                  <a:pt x="1710997" y="39765"/>
                </a:lnTo>
                <a:lnTo>
                  <a:pt x="1748816" y="70160"/>
                </a:lnTo>
                <a:lnTo>
                  <a:pt x="1779210" y="107979"/>
                </a:lnTo>
                <a:lnTo>
                  <a:pt x="1800946" y="151988"/>
                </a:lnTo>
                <a:lnTo>
                  <a:pt x="1811369" y="188764"/>
                </a:lnTo>
                <a:lnTo>
                  <a:pt x="1816722" y="235661"/>
                </a:lnTo>
                <a:lnTo>
                  <a:pt x="1818694" y="294705"/>
                </a:lnTo>
                <a:lnTo>
                  <a:pt x="1818976" y="367919"/>
                </a:lnTo>
                <a:lnTo>
                  <a:pt x="1818976" y="602854"/>
                </a:lnTo>
                <a:lnTo>
                  <a:pt x="1818694" y="676068"/>
                </a:lnTo>
                <a:lnTo>
                  <a:pt x="1816722" y="735112"/>
                </a:lnTo>
                <a:lnTo>
                  <a:pt x="1811369" y="782009"/>
                </a:lnTo>
                <a:lnTo>
                  <a:pt x="1800946" y="818785"/>
                </a:lnTo>
                <a:lnTo>
                  <a:pt x="1779210" y="862794"/>
                </a:lnTo>
                <a:lnTo>
                  <a:pt x="1748816" y="900613"/>
                </a:lnTo>
                <a:lnTo>
                  <a:pt x="1710997" y="931008"/>
                </a:lnTo>
                <a:lnTo>
                  <a:pt x="1666987" y="952744"/>
                </a:lnTo>
                <a:lnTo>
                  <a:pt x="1630212" y="963167"/>
                </a:lnTo>
                <a:lnTo>
                  <a:pt x="1583314" y="968520"/>
                </a:lnTo>
                <a:lnTo>
                  <a:pt x="1524270" y="970492"/>
                </a:lnTo>
                <a:lnTo>
                  <a:pt x="1451056" y="970774"/>
                </a:lnTo>
                <a:lnTo>
                  <a:pt x="367919" y="970774"/>
                </a:lnTo>
                <a:lnTo>
                  <a:pt x="294705" y="970492"/>
                </a:lnTo>
                <a:lnTo>
                  <a:pt x="235661" y="968520"/>
                </a:lnTo>
                <a:lnTo>
                  <a:pt x="188764" y="963167"/>
                </a:lnTo>
                <a:lnTo>
                  <a:pt x="151988" y="952744"/>
                </a:lnTo>
                <a:lnTo>
                  <a:pt x="107979" y="931008"/>
                </a:lnTo>
                <a:lnTo>
                  <a:pt x="70160" y="900613"/>
                </a:lnTo>
                <a:lnTo>
                  <a:pt x="39765" y="862794"/>
                </a:lnTo>
                <a:lnTo>
                  <a:pt x="18029" y="818785"/>
                </a:lnTo>
                <a:lnTo>
                  <a:pt x="7606" y="782009"/>
                </a:lnTo>
                <a:lnTo>
                  <a:pt x="2253" y="735112"/>
                </a:lnTo>
                <a:lnTo>
                  <a:pt x="281" y="676068"/>
                </a:lnTo>
                <a:lnTo>
                  <a:pt x="0" y="602854"/>
                </a:lnTo>
                <a:lnTo>
                  <a:pt x="0" y="367919"/>
                </a:lnTo>
                <a:lnTo>
                  <a:pt x="281" y="294705"/>
                </a:lnTo>
                <a:lnTo>
                  <a:pt x="2253" y="235661"/>
                </a:lnTo>
                <a:lnTo>
                  <a:pt x="7606" y="188764"/>
                </a:lnTo>
                <a:lnTo>
                  <a:pt x="18029" y="151988"/>
                </a:lnTo>
                <a:lnTo>
                  <a:pt x="39765" y="107979"/>
                </a:lnTo>
                <a:lnTo>
                  <a:pt x="70160" y="70160"/>
                </a:lnTo>
                <a:lnTo>
                  <a:pt x="107979" y="39765"/>
                </a:lnTo>
                <a:lnTo>
                  <a:pt x="151988" y="18029"/>
                </a:lnTo>
                <a:lnTo>
                  <a:pt x="188764" y="7606"/>
                </a:lnTo>
                <a:lnTo>
                  <a:pt x="235661" y="2253"/>
                </a:lnTo>
                <a:lnTo>
                  <a:pt x="294705" y="281"/>
                </a:lnTo>
                <a:lnTo>
                  <a:pt x="36791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137984" y="6553249"/>
            <a:ext cx="858519" cy="74866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dirty="0" sz="2150" spc="25">
                <a:latin typeface="Arial"/>
                <a:cs typeface="Arial"/>
              </a:rPr>
              <a:t>PCM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2150" spc="25" b="0">
                <a:latin typeface="Microsoft JhengHei UI Light"/>
                <a:cs typeface="Microsoft JhengHei UI Light"/>
              </a:rPr>
              <a:t>编码器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4999" y="7804240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1451056" y="0"/>
                </a:moveTo>
                <a:lnTo>
                  <a:pt x="367919" y="0"/>
                </a:lnTo>
                <a:lnTo>
                  <a:pt x="294705" y="281"/>
                </a:lnTo>
                <a:lnTo>
                  <a:pt x="235662" y="2253"/>
                </a:lnTo>
                <a:lnTo>
                  <a:pt x="188764" y="7606"/>
                </a:lnTo>
                <a:lnTo>
                  <a:pt x="151989" y="18029"/>
                </a:lnTo>
                <a:lnTo>
                  <a:pt x="107979" y="39765"/>
                </a:lnTo>
                <a:lnTo>
                  <a:pt x="70160" y="70159"/>
                </a:lnTo>
                <a:lnTo>
                  <a:pt x="39765" y="107978"/>
                </a:lnTo>
                <a:lnTo>
                  <a:pt x="18029" y="151988"/>
                </a:lnTo>
                <a:lnTo>
                  <a:pt x="7606" y="188763"/>
                </a:lnTo>
                <a:lnTo>
                  <a:pt x="2253" y="235661"/>
                </a:lnTo>
                <a:lnTo>
                  <a:pt x="281" y="294705"/>
                </a:lnTo>
                <a:lnTo>
                  <a:pt x="0" y="367919"/>
                </a:lnTo>
                <a:lnTo>
                  <a:pt x="0" y="602853"/>
                </a:lnTo>
                <a:lnTo>
                  <a:pt x="281" y="676068"/>
                </a:lnTo>
                <a:lnTo>
                  <a:pt x="2253" y="735112"/>
                </a:lnTo>
                <a:lnTo>
                  <a:pt x="7606" y="782009"/>
                </a:lnTo>
                <a:lnTo>
                  <a:pt x="18029" y="818785"/>
                </a:lnTo>
                <a:lnTo>
                  <a:pt x="39765" y="862794"/>
                </a:lnTo>
                <a:lnTo>
                  <a:pt x="70160" y="900613"/>
                </a:lnTo>
                <a:lnTo>
                  <a:pt x="107979" y="931008"/>
                </a:lnTo>
                <a:lnTo>
                  <a:pt x="151989" y="952743"/>
                </a:lnTo>
                <a:lnTo>
                  <a:pt x="188764" y="963167"/>
                </a:lnTo>
                <a:lnTo>
                  <a:pt x="235662" y="968519"/>
                </a:lnTo>
                <a:lnTo>
                  <a:pt x="294705" y="970491"/>
                </a:lnTo>
                <a:lnTo>
                  <a:pt x="367919" y="970773"/>
                </a:lnTo>
                <a:lnTo>
                  <a:pt x="1451056" y="970773"/>
                </a:lnTo>
                <a:lnTo>
                  <a:pt x="1524270" y="970491"/>
                </a:lnTo>
                <a:lnTo>
                  <a:pt x="1583314" y="968519"/>
                </a:lnTo>
                <a:lnTo>
                  <a:pt x="1630212" y="963167"/>
                </a:lnTo>
                <a:lnTo>
                  <a:pt x="1666987" y="952743"/>
                </a:lnTo>
                <a:lnTo>
                  <a:pt x="1710997" y="931008"/>
                </a:lnTo>
                <a:lnTo>
                  <a:pt x="1748816" y="900613"/>
                </a:lnTo>
                <a:lnTo>
                  <a:pt x="1779211" y="862794"/>
                </a:lnTo>
                <a:lnTo>
                  <a:pt x="1800947" y="818785"/>
                </a:lnTo>
                <a:lnTo>
                  <a:pt x="1811369" y="782009"/>
                </a:lnTo>
                <a:lnTo>
                  <a:pt x="1816721" y="735112"/>
                </a:lnTo>
                <a:lnTo>
                  <a:pt x="1818693" y="676068"/>
                </a:lnTo>
                <a:lnTo>
                  <a:pt x="1818974" y="602853"/>
                </a:lnTo>
                <a:lnTo>
                  <a:pt x="1818974" y="367919"/>
                </a:lnTo>
                <a:lnTo>
                  <a:pt x="1818693" y="294705"/>
                </a:lnTo>
                <a:lnTo>
                  <a:pt x="1816721" y="235661"/>
                </a:lnTo>
                <a:lnTo>
                  <a:pt x="1811369" y="188763"/>
                </a:lnTo>
                <a:lnTo>
                  <a:pt x="1800947" y="151988"/>
                </a:lnTo>
                <a:lnTo>
                  <a:pt x="1779211" y="107978"/>
                </a:lnTo>
                <a:lnTo>
                  <a:pt x="1748816" y="70159"/>
                </a:lnTo>
                <a:lnTo>
                  <a:pt x="1710997" y="39765"/>
                </a:lnTo>
                <a:lnTo>
                  <a:pt x="1666987" y="18029"/>
                </a:lnTo>
                <a:lnTo>
                  <a:pt x="1630212" y="7606"/>
                </a:lnTo>
                <a:lnTo>
                  <a:pt x="1583314" y="2253"/>
                </a:lnTo>
                <a:lnTo>
                  <a:pt x="1524270" y="281"/>
                </a:lnTo>
                <a:lnTo>
                  <a:pt x="145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54999" y="7804240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367919" y="0"/>
                </a:moveTo>
                <a:lnTo>
                  <a:pt x="1451056" y="0"/>
                </a:lnTo>
                <a:lnTo>
                  <a:pt x="1524270" y="281"/>
                </a:lnTo>
                <a:lnTo>
                  <a:pt x="1583314" y="2253"/>
                </a:lnTo>
                <a:lnTo>
                  <a:pt x="1630212" y="7606"/>
                </a:lnTo>
                <a:lnTo>
                  <a:pt x="1666987" y="18029"/>
                </a:lnTo>
                <a:lnTo>
                  <a:pt x="1710997" y="39765"/>
                </a:lnTo>
                <a:lnTo>
                  <a:pt x="1748816" y="70160"/>
                </a:lnTo>
                <a:lnTo>
                  <a:pt x="1779210" y="107979"/>
                </a:lnTo>
                <a:lnTo>
                  <a:pt x="1800946" y="151988"/>
                </a:lnTo>
                <a:lnTo>
                  <a:pt x="1811369" y="188764"/>
                </a:lnTo>
                <a:lnTo>
                  <a:pt x="1816722" y="235661"/>
                </a:lnTo>
                <a:lnTo>
                  <a:pt x="1818694" y="294705"/>
                </a:lnTo>
                <a:lnTo>
                  <a:pt x="1818976" y="367919"/>
                </a:lnTo>
                <a:lnTo>
                  <a:pt x="1818976" y="602854"/>
                </a:lnTo>
                <a:lnTo>
                  <a:pt x="1818694" y="676068"/>
                </a:lnTo>
                <a:lnTo>
                  <a:pt x="1816722" y="735112"/>
                </a:lnTo>
                <a:lnTo>
                  <a:pt x="1811369" y="782009"/>
                </a:lnTo>
                <a:lnTo>
                  <a:pt x="1800946" y="818785"/>
                </a:lnTo>
                <a:lnTo>
                  <a:pt x="1779210" y="862794"/>
                </a:lnTo>
                <a:lnTo>
                  <a:pt x="1748816" y="900613"/>
                </a:lnTo>
                <a:lnTo>
                  <a:pt x="1710997" y="931008"/>
                </a:lnTo>
                <a:lnTo>
                  <a:pt x="1666987" y="952744"/>
                </a:lnTo>
                <a:lnTo>
                  <a:pt x="1630212" y="963167"/>
                </a:lnTo>
                <a:lnTo>
                  <a:pt x="1583314" y="968520"/>
                </a:lnTo>
                <a:lnTo>
                  <a:pt x="1524270" y="970492"/>
                </a:lnTo>
                <a:lnTo>
                  <a:pt x="1451056" y="970774"/>
                </a:lnTo>
                <a:lnTo>
                  <a:pt x="367919" y="970774"/>
                </a:lnTo>
                <a:lnTo>
                  <a:pt x="294705" y="970492"/>
                </a:lnTo>
                <a:lnTo>
                  <a:pt x="235661" y="968520"/>
                </a:lnTo>
                <a:lnTo>
                  <a:pt x="188764" y="963167"/>
                </a:lnTo>
                <a:lnTo>
                  <a:pt x="151988" y="952744"/>
                </a:lnTo>
                <a:lnTo>
                  <a:pt x="107979" y="931008"/>
                </a:lnTo>
                <a:lnTo>
                  <a:pt x="70160" y="900613"/>
                </a:lnTo>
                <a:lnTo>
                  <a:pt x="39765" y="862794"/>
                </a:lnTo>
                <a:lnTo>
                  <a:pt x="18029" y="818785"/>
                </a:lnTo>
                <a:lnTo>
                  <a:pt x="7606" y="782009"/>
                </a:lnTo>
                <a:lnTo>
                  <a:pt x="2253" y="735112"/>
                </a:lnTo>
                <a:lnTo>
                  <a:pt x="281" y="676068"/>
                </a:lnTo>
                <a:lnTo>
                  <a:pt x="0" y="602854"/>
                </a:lnTo>
                <a:lnTo>
                  <a:pt x="0" y="367919"/>
                </a:lnTo>
                <a:lnTo>
                  <a:pt x="281" y="294705"/>
                </a:lnTo>
                <a:lnTo>
                  <a:pt x="2253" y="235661"/>
                </a:lnTo>
                <a:lnTo>
                  <a:pt x="7606" y="188764"/>
                </a:lnTo>
                <a:lnTo>
                  <a:pt x="18029" y="151988"/>
                </a:lnTo>
                <a:lnTo>
                  <a:pt x="39765" y="107979"/>
                </a:lnTo>
                <a:lnTo>
                  <a:pt x="70160" y="70160"/>
                </a:lnTo>
                <a:lnTo>
                  <a:pt x="107979" y="39765"/>
                </a:lnTo>
                <a:lnTo>
                  <a:pt x="151988" y="18029"/>
                </a:lnTo>
                <a:lnTo>
                  <a:pt x="188764" y="7606"/>
                </a:lnTo>
                <a:lnTo>
                  <a:pt x="235661" y="2253"/>
                </a:lnTo>
                <a:lnTo>
                  <a:pt x="294705" y="281"/>
                </a:lnTo>
                <a:lnTo>
                  <a:pt x="36791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137936" y="8111003"/>
            <a:ext cx="858519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25" b="0">
                <a:latin typeface="Microsoft JhengHei UI Light"/>
                <a:cs typeface="Microsoft JhengHei UI Light"/>
              </a:rPr>
              <a:t>调制器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4999" y="9119417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1451056" y="0"/>
                </a:moveTo>
                <a:lnTo>
                  <a:pt x="367919" y="0"/>
                </a:lnTo>
                <a:lnTo>
                  <a:pt x="294705" y="281"/>
                </a:lnTo>
                <a:lnTo>
                  <a:pt x="235662" y="2253"/>
                </a:lnTo>
                <a:lnTo>
                  <a:pt x="188764" y="7606"/>
                </a:lnTo>
                <a:lnTo>
                  <a:pt x="151989" y="18029"/>
                </a:lnTo>
                <a:lnTo>
                  <a:pt x="107979" y="39765"/>
                </a:lnTo>
                <a:lnTo>
                  <a:pt x="70160" y="70159"/>
                </a:lnTo>
                <a:lnTo>
                  <a:pt x="39765" y="107978"/>
                </a:lnTo>
                <a:lnTo>
                  <a:pt x="18029" y="151988"/>
                </a:lnTo>
                <a:lnTo>
                  <a:pt x="7606" y="188763"/>
                </a:lnTo>
                <a:lnTo>
                  <a:pt x="2253" y="235661"/>
                </a:lnTo>
                <a:lnTo>
                  <a:pt x="281" y="294705"/>
                </a:lnTo>
                <a:lnTo>
                  <a:pt x="0" y="367919"/>
                </a:lnTo>
                <a:lnTo>
                  <a:pt x="0" y="602853"/>
                </a:lnTo>
                <a:lnTo>
                  <a:pt x="281" y="676068"/>
                </a:lnTo>
                <a:lnTo>
                  <a:pt x="2253" y="735112"/>
                </a:lnTo>
                <a:lnTo>
                  <a:pt x="7606" y="782009"/>
                </a:lnTo>
                <a:lnTo>
                  <a:pt x="18029" y="818785"/>
                </a:lnTo>
                <a:lnTo>
                  <a:pt x="39765" y="862794"/>
                </a:lnTo>
                <a:lnTo>
                  <a:pt x="70160" y="900613"/>
                </a:lnTo>
                <a:lnTo>
                  <a:pt x="107979" y="931008"/>
                </a:lnTo>
                <a:lnTo>
                  <a:pt x="151989" y="952743"/>
                </a:lnTo>
                <a:lnTo>
                  <a:pt x="188764" y="963167"/>
                </a:lnTo>
                <a:lnTo>
                  <a:pt x="235662" y="968519"/>
                </a:lnTo>
                <a:lnTo>
                  <a:pt x="294705" y="970491"/>
                </a:lnTo>
                <a:lnTo>
                  <a:pt x="367919" y="970773"/>
                </a:lnTo>
                <a:lnTo>
                  <a:pt x="1451056" y="970773"/>
                </a:lnTo>
                <a:lnTo>
                  <a:pt x="1524270" y="970491"/>
                </a:lnTo>
                <a:lnTo>
                  <a:pt x="1583314" y="968519"/>
                </a:lnTo>
                <a:lnTo>
                  <a:pt x="1630212" y="963167"/>
                </a:lnTo>
                <a:lnTo>
                  <a:pt x="1666987" y="952743"/>
                </a:lnTo>
                <a:lnTo>
                  <a:pt x="1710997" y="931008"/>
                </a:lnTo>
                <a:lnTo>
                  <a:pt x="1748816" y="900613"/>
                </a:lnTo>
                <a:lnTo>
                  <a:pt x="1779211" y="862794"/>
                </a:lnTo>
                <a:lnTo>
                  <a:pt x="1800947" y="818785"/>
                </a:lnTo>
                <a:lnTo>
                  <a:pt x="1811369" y="782009"/>
                </a:lnTo>
                <a:lnTo>
                  <a:pt x="1816721" y="735112"/>
                </a:lnTo>
                <a:lnTo>
                  <a:pt x="1818693" y="676068"/>
                </a:lnTo>
                <a:lnTo>
                  <a:pt x="1818974" y="602853"/>
                </a:lnTo>
                <a:lnTo>
                  <a:pt x="1818974" y="367919"/>
                </a:lnTo>
                <a:lnTo>
                  <a:pt x="1818693" y="294705"/>
                </a:lnTo>
                <a:lnTo>
                  <a:pt x="1816721" y="235661"/>
                </a:lnTo>
                <a:lnTo>
                  <a:pt x="1811369" y="188763"/>
                </a:lnTo>
                <a:lnTo>
                  <a:pt x="1800947" y="151988"/>
                </a:lnTo>
                <a:lnTo>
                  <a:pt x="1779211" y="107978"/>
                </a:lnTo>
                <a:lnTo>
                  <a:pt x="1748816" y="70159"/>
                </a:lnTo>
                <a:lnTo>
                  <a:pt x="1710997" y="39765"/>
                </a:lnTo>
                <a:lnTo>
                  <a:pt x="1666987" y="18029"/>
                </a:lnTo>
                <a:lnTo>
                  <a:pt x="1630212" y="7606"/>
                </a:lnTo>
                <a:lnTo>
                  <a:pt x="1583314" y="2253"/>
                </a:lnTo>
                <a:lnTo>
                  <a:pt x="1524270" y="281"/>
                </a:lnTo>
                <a:lnTo>
                  <a:pt x="145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54999" y="9119416"/>
            <a:ext cx="1819275" cy="970915"/>
          </a:xfrm>
          <a:custGeom>
            <a:avLst/>
            <a:gdLst/>
            <a:ahLst/>
            <a:cxnLst/>
            <a:rect l="l" t="t" r="r" b="b"/>
            <a:pathLst>
              <a:path w="1819275" h="970915">
                <a:moveTo>
                  <a:pt x="367919" y="0"/>
                </a:moveTo>
                <a:lnTo>
                  <a:pt x="1451056" y="0"/>
                </a:lnTo>
                <a:lnTo>
                  <a:pt x="1524270" y="281"/>
                </a:lnTo>
                <a:lnTo>
                  <a:pt x="1583314" y="2253"/>
                </a:lnTo>
                <a:lnTo>
                  <a:pt x="1630212" y="7606"/>
                </a:lnTo>
                <a:lnTo>
                  <a:pt x="1666987" y="18029"/>
                </a:lnTo>
                <a:lnTo>
                  <a:pt x="1710997" y="39765"/>
                </a:lnTo>
                <a:lnTo>
                  <a:pt x="1748816" y="70160"/>
                </a:lnTo>
                <a:lnTo>
                  <a:pt x="1779210" y="107979"/>
                </a:lnTo>
                <a:lnTo>
                  <a:pt x="1800946" y="151988"/>
                </a:lnTo>
                <a:lnTo>
                  <a:pt x="1811369" y="188764"/>
                </a:lnTo>
                <a:lnTo>
                  <a:pt x="1816722" y="235661"/>
                </a:lnTo>
                <a:lnTo>
                  <a:pt x="1818694" y="294705"/>
                </a:lnTo>
                <a:lnTo>
                  <a:pt x="1818976" y="367919"/>
                </a:lnTo>
                <a:lnTo>
                  <a:pt x="1818976" y="602854"/>
                </a:lnTo>
                <a:lnTo>
                  <a:pt x="1818694" y="676068"/>
                </a:lnTo>
                <a:lnTo>
                  <a:pt x="1816722" y="735112"/>
                </a:lnTo>
                <a:lnTo>
                  <a:pt x="1811369" y="782009"/>
                </a:lnTo>
                <a:lnTo>
                  <a:pt x="1800946" y="818785"/>
                </a:lnTo>
                <a:lnTo>
                  <a:pt x="1779210" y="862794"/>
                </a:lnTo>
                <a:lnTo>
                  <a:pt x="1748816" y="900613"/>
                </a:lnTo>
                <a:lnTo>
                  <a:pt x="1710997" y="931008"/>
                </a:lnTo>
                <a:lnTo>
                  <a:pt x="1666987" y="952744"/>
                </a:lnTo>
                <a:lnTo>
                  <a:pt x="1630212" y="963167"/>
                </a:lnTo>
                <a:lnTo>
                  <a:pt x="1583314" y="968520"/>
                </a:lnTo>
                <a:lnTo>
                  <a:pt x="1524270" y="970492"/>
                </a:lnTo>
                <a:lnTo>
                  <a:pt x="1451056" y="970774"/>
                </a:lnTo>
                <a:lnTo>
                  <a:pt x="367919" y="970774"/>
                </a:lnTo>
                <a:lnTo>
                  <a:pt x="294705" y="970492"/>
                </a:lnTo>
                <a:lnTo>
                  <a:pt x="235661" y="968520"/>
                </a:lnTo>
                <a:lnTo>
                  <a:pt x="188764" y="963167"/>
                </a:lnTo>
                <a:lnTo>
                  <a:pt x="151988" y="952744"/>
                </a:lnTo>
                <a:lnTo>
                  <a:pt x="107979" y="931008"/>
                </a:lnTo>
                <a:lnTo>
                  <a:pt x="70160" y="900613"/>
                </a:lnTo>
                <a:lnTo>
                  <a:pt x="39765" y="862794"/>
                </a:lnTo>
                <a:lnTo>
                  <a:pt x="18029" y="818785"/>
                </a:lnTo>
                <a:lnTo>
                  <a:pt x="7606" y="782009"/>
                </a:lnTo>
                <a:lnTo>
                  <a:pt x="2253" y="735112"/>
                </a:lnTo>
                <a:lnTo>
                  <a:pt x="281" y="676068"/>
                </a:lnTo>
                <a:lnTo>
                  <a:pt x="0" y="602854"/>
                </a:lnTo>
                <a:lnTo>
                  <a:pt x="0" y="367919"/>
                </a:lnTo>
                <a:lnTo>
                  <a:pt x="281" y="294705"/>
                </a:lnTo>
                <a:lnTo>
                  <a:pt x="2253" y="235661"/>
                </a:lnTo>
                <a:lnTo>
                  <a:pt x="7606" y="188764"/>
                </a:lnTo>
                <a:lnTo>
                  <a:pt x="18029" y="151988"/>
                </a:lnTo>
                <a:lnTo>
                  <a:pt x="39765" y="107979"/>
                </a:lnTo>
                <a:lnTo>
                  <a:pt x="70160" y="70160"/>
                </a:lnTo>
                <a:lnTo>
                  <a:pt x="107979" y="39765"/>
                </a:lnTo>
                <a:lnTo>
                  <a:pt x="151988" y="18029"/>
                </a:lnTo>
                <a:lnTo>
                  <a:pt x="188764" y="7606"/>
                </a:lnTo>
                <a:lnTo>
                  <a:pt x="235661" y="2253"/>
                </a:lnTo>
                <a:lnTo>
                  <a:pt x="294705" y="281"/>
                </a:lnTo>
                <a:lnTo>
                  <a:pt x="367919" y="0"/>
                </a:lnTo>
                <a:close/>
              </a:path>
            </a:pathLst>
          </a:custGeom>
          <a:ln w="115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9137984" y="9168198"/>
            <a:ext cx="858519" cy="800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8430">
              <a:lnSpc>
                <a:spcPct val="118200"/>
              </a:lnSpc>
              <a:spcBef>
                <a:spcPts val="100"/>
              </a:spcBef>
            </a:pPr>
            <a:r>
              <a:rPr dirty="0" sz="2150" spc="25" b="0">
                <a:latin typeface="Microsoft JhengHei UI Light"/>
                <a:cs typeface="Microsoft JhengHei UI Light"/>
              </a:rPr>
              <a:t>数字 </a:t>
            </a:r>
            <a:r>
              <a:rPr dirty="0" sz="2150" spc="25" b="0">
                <a:latin typeface="Microsoft JhengHei UI Light"/>
                <a:cs typeface="Microsoft JhengHei UI Light"/>
              </a:rPr>
              <a:t>发送器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72495" y="5659274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61189" y="557131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501491" y="5659274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590192" y="557131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339687" y="6974450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28383" y="688649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01491" y="7070013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590192" y="698205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72495" y="8201754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461189" y="81137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01491" y="8201754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590192" y="81137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362875" y="9604803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51570" y="951684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501491" y="9604803"/>
            <a:ext cx="2110105" cy="0"/>
          </a:xfrm>
          <a:custGeom>
            <a:avLst/>
            <a:gdLst/>
            <a:ahLst/>
            <a:cxnLst/>
            <a:rect l="l" t="t" r="r" b="b"/>
            <a:pathLst>
              <a:path w="2110104" h="0">
                <a:moveTo>
                  <a:pt x="0" y="0"/>
                </a:moveTo>
                <a:lnTo>
                  <a:pt x="2088695" y="0"/>
                </a:lnTo>
                <a:lnTo>
                  <a:pt x="210963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590192" y="951684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749984" y="6610219"/>
            <a:ext cx="268605" cy="130175"/>
          </a:xfrm>
          <a:custGeom>
            <a:avLst/>
            <a:gdLst/>
            <a:ahLst/>
            <a:cxnLst/>
            <a:rect l="l" t="t" r="r" b="b"/>
            <a:pathLst>
              <a:path w="268604" h="130175">
                <a:moveTo>
                  <a:pt x="0" y="61744"/>
                </a:moveTo>
                <a:lnTo>
                  <a:pt x="3402" y="50605"/>
                </a:lnTo>
                <a:lnTo>
                  <a:pt x="8748" y="39709"/>
                </a:lnTo>
                <a:lnTo>
                  <a:pt x="12636" y="31719"/>
                </a:lnTo>
                <a:lnTo>
                  <a:pt x="18954" y="27845"/>
                </a:lnTo>
                <a:lnTo>
                  <a:pt x="25273" y="25181"/>
                </a:lnTo>
                <a:lnTo>
                  <a:pt x="32563" y="24939"/>
                </a:lnTo>
                <a:lnTo>
                  <a:pt x="40340" y="25908"/>
                </a:lnTo>
                <a:lnTo>
                  <a:pt x="47630" y="29298"/>
                </a:lnTo>
                <a:lnTo>
                  <a:pt x="51518" y="33898"/>
                </a:lnTo>
                <a:lnTo>
                  <a:pt x="54434" y="39952"/>
                </a:lnTo>
                <a:lnTo>
                  <a:pt x="68529" y="80146"/>
                </a:lnTo>
                <a:lnTo>
                  <a:pt x="71931" y="86199"/>
                </a:lnTo>
                <a:lnTo>
                  <a:pt x="74847" y="90315"/>
                </a:lnTo>
                <a:lnTo>
                  <a:pt x="83596" y="93221"/>
                </a:lnTo>
                <a:lnTo>
                  <a:pt x="91372" y="93463"/>
                </a:lnTo>
                <a:lnTo>
                  <a:pt x="98663" y="91526"/>
                </a:lnTo>
                <a:lnTo>
                  <a:pt x="103037" y="86926"/>
                </a:lnTo>
                <a:lnTo>
                  <a:pt x="106439" y="80146"/>
                </a:lnTo>
                <a:lnTo>
                  <a:pt x="125394" y="21307"/>
                </a:lnTo>
                <a:lnTo>
                  <a:pt x="128310" y="12590"/>
                </a:lnTo>
                <a:lnTo>
                  <a:pt x="131712" y="7021"/>
                </a:lnTo>
                <a:lnTo>
                  <a:pt x="136086" y="2905"/>
                </a:lnTo>
                <a:lnTo>
                  <a:pt x="141433" y="968"/>
                </a:lnTo>
                <a:lnTo>
                  <a:pt x="149695" y="0"/>
                </a:lnTo>
                <a:lnTo>
                  <a:pt x="158930" y="1210"/>
                </a:lnTo>
                <a:lnTo>
                  <a:pt x="165248" y="6295"/>
                </a:lnTo>
                <a:lnTo>
                  <a:pt x="168650" y="10411"/>
                </a:lnTo>
                <a:lnTo>
                  <a:pt x="171566" y="16465"/>
                </a:lnTo>
                <a:lnTo>
                  <a:pt x="200242" y="111381"/>
                </a:lnTo>
                <a:lnTo>
                  <a:pt x="203644" y="119129"/>
                </a:lnTo>
                <a:lnTo>
                  <a:pt x="208504" y="125909"/>
                </a:lnTo>
                <a:lnTo>
                  <a:pt x="214336" y="128330"/>
                </a:lnTo>
                <a:lnTo>
                  <a:pt x="224543" y="129541"/>
                </a:lnTo>
                <a:lnTo>
                  <a:pt x="232319" y="125425"/>
                </a:lnTo>
                <a:lnTo>
                  <a:pt x="237180" y="119856"/>
                </a:lnTo>
                <a:lnTo>
                  <a:pt x="241068" y="111623"/>
                </a:lnTo>
                <a:lnTo>
                  <a:pt x="268285" y="25908"/>
                </a:lnTo>
              </a:path>
            </a:pathLst>
          </a:custGeom>
          <a:ln w="36272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18270" y="6485045"/>
            <a:ext cx="458470" cy="370205"/>
          </a:xfrm>
          <a:custGeom>
            <a:avLst/>
            <a:gdLst/>
            <a:ahLst/>
            <a:cxnLst/>
            <a:rect l="l" t="t" r="r" b="b"/>
            <a:pathLst>
              <a:path w="458470" h="370204">
                <a:moveTo>
                  <a:pt x="0" y="150888"/>
                </a:moveTo>
                <a:lnTo>
                  <a:pt x="23790" y="81508"/>
                </a:lnTo>
                <a:lnTo>
                  <a:pt x="26703" y="75929"/>
                </a:lnTo>
                <a:lnTo>
                  <a:pt x="34471" y="73018"/>
                </a:lnTo>
                <a:lnTo>
                  <a:pt x="40782" y="72048"/>
                </a:lnTo>
                <a:lnTo>
                  <a:pt x="50978" y="73018"/>
                </a:lnTo>
                <a:lnTo>
                  <a:pt x="56319" y="76172"/>
                </a:lnTo>
                <a:lnTo>
                  <a:pt x="59232" y="81508"/>
                </a:lnTo>
                <a:lnTo>
                  <a:pt x="114580" y="282370"/>
                </a:lnTo>
                <a:lnTo>
                  <a:pt x="119921" y="292801"/>
                </a:lnTo>
                <a:lnTo>
                  <a:pt x="125261" y="296440"/>
                </a:lnTo>
                <a:lnTo>
                  <a:pt x="134001" y="298380"/>
                </a:lnTo>
                <a:lnTo>
                  <a:pt x="140798" y="299351"/>
                </a:lnTo>
                <a:lnTo>
                  <a:pt x="150022" y="297653"/>
                </a:lnTo>
                <a:lnTo>
                  <a:pt x="157305" y="293286"/>
                </a:lnTo>
                <a:lnTo>
                  <a:pt x="162646" y="282370"/>
                </a:lnTo>
                <a:lnTo>
                  <a:pt x="217508" y="49487"/>
                </a:lnTo>
                <a:lnTo>
                  <a:pt x="220907" y="38328"/>
                </a:lnTo>
                <a:lnTo>
                  <a:pt x="224306" y="34689"/>
                </a:lnTo>
                <a:lnTo>
                  <a:pt x="228190" y="31293"/>
                </a:lnTo>
                <a:lnTo>
                  <a:pt x="234501" y="28625"/>
                </a:lnTo>
                <a:lnTo>
                  <a:pt x="242269" y="28139"/>
                </a:lnTo>
                <a:lnTo>
                  <a:pt x="251009" y="29595"/>
                </a:lnTo>
                <a:lnTo>
                  <a:pt x="319466" y="346413"/>
                </a:lnTo>
                <a:lnTo>
                  <a:pt x="322864" y="359027"/>
                </a:lnTo>
                <a:lnTo>
                  <a:pt x="327234" y="365092"/>
                </a:lnTo>
                <a:lnTo>
                  <a:pt x="335973" y="368003"/>
                </a:lnTo>
                <a:lnTo>
                  <a:pt x="344712" y="369701"/>
                </a:lnTo>
                <a:lnTo>
                  <a:pt x="352966" y="368003"/>
                </a:lnTo>
                <a:lnTo>
                  <a:pt x="357336" y="365092"/>
                </a:lnTo>
                <a:lnTo>
                  <a:pt x="360249" y="359997"/>
                </a:lnTo>
                <a:lnTo>
                  <a:pt x="363162" y="347383"/>
                </a:lnTo>
                <a:lnTo>
                  <a:pt x="428220" y="21104"/>
                </a:lnTo>
                <a:lnTo>
                  <a:pt x="431133" y="14312"/>
                </a:lnTo>
                <a:lnTo>
                  <a:pt x="435503" y="8247"/>
                </a:lnTo>
                <a:lnTo>
                  <a:pt x="440843" y="4123"/>
                </a:lnTo>
                <a:lnTo>
                  <a:pt x="446184" y="1212"/>
                </a:lnTo>
                <a:lnTo>
                  <a:pt x="452010" y="0"/>
                </a:lnTo>
                <a:lnTo>
                  <a:pt x="457836" y="0"/>
                </a:lnTo>
              </a:path>
            </a:pathLst>
          </a:custGeom>
          <a:ln w="4190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928114" y="6610219"/>
            <a:ext cx="268605" cy="130175"/>
          </a:xfrm>
          <a:custGeom>
            <a:avLst/>
            <a:gdLst/>
            <a:ahLst/>
            <a:cxnLst/>
            <a:rect l="l" t="t" r="r" b="b"/>
            <a:pathLst>
              <a:path w="268604" h="130175">
                <a:moveTo>
                  <a:pt x="268285" y="61744"/>
                </a:moveTo>
                <a:lnTo>
                  <a:pt x="250270" y="27845"/>
                </a:lnTo>
                <a:lnTo>
                  <a:pt x="236636" y="24939"/>
                </a:lnTo>
                <a:lnTo>
                  <a:pt x="227872" y="25908"/>
                </a:lnTo>
                <a:lnTo>
                  <a:pt x="221542" y="29298"/>
                </a:lnTo>
                <a:lnTo>
                  <a:pt x="217160" y="33898"/>
                </a:lnTo>
                <a:lnTo>
                  <a:pt x="213752" y="39952"/>
                </a:lnTo>
                <a:lnTo>
                  <a:pt x="200118" y="80146"/>
                </a:lnTo>
                <a:lnTo>
                  <a:pt x="196710" y="86199"/>
                </a:lnTo>
                <a:lnTo>
                  <a:pt x="193788" y="90315"/>
                </a:lnTo>
                <a:lnTo>
                  <a:pt x="185511" y="93221"/>
                </a:lnTo>
                <a:lnTo>
                  <a:pt x="177234" y="93463"/>
                </a:lnTo>
                <a:lnTo>
                  <a:pt x="169930" y="91526"/>
                </a:lnTo>
                <a:lnTo>
                  <a:pt x="166035" y="86926"/>
                </a:lnTo>
                <a:lnTo>
                  <a:pt x="162139" y="80146"/>
                </a:lnTo>
                <a:lnTo>
                  <a:pt x="143637" y="21307"/>
                </a:lnTo>
                <a:lnTo>
                  <a:pt x="140229" y="12590"/>
                </a:lnTo>
                <a:lnTo>
                  <a:pt x="136820" y="7021"/>
                </a:lnTo>
                <a:lnTo>
                  <a:pt x="131951" y="2905"/>
                </a:lnTo>
                <a:lnTo>
                  <a:pt x="126595" y="968"/>
                </a:lnTo>
                <a:lnTo>
                  <a:pt x="117831" y="0"/>
                </a:lnTo>
                <a:lnTo>
                  <a:pt x="109554" y="1210"/>
                </a:lnTo>
                <a:lnTo>
                  <a:pt x="102250" y="6295"/>
                </a:lnTo>
                <a:lnTo>
                  <a:pt x="99328" y="10411"/>
                </a:lnTo>
                <a:lnTo>
                  <a:pt x="96894" y="16465"/>
                </a:lnTo>
                <a:lnTo>
                  <a:pt x="68653" y="111381"/>
                </a:lnTo>
                <a:lnTo>
                  <a:pt x="65245" y="119129"/>
                </a:lnTo>
                <a:lnTo>
                  <a:pt x="59889" y="125909"/>
                </a:lnTo>
                <a:lnTo>
                  <a:pt x="54046" y="128330"/>
                </a:lnTo>
                <a:lnTo>
                  <a:pt x="43821" y="129541"/>
                </a:lnTo>
                <a:lnTo>
                  <a:pt x="35544" y="125425"/>
                </a:lnTo>
                <a:lnTo>
                  <a:pt x="30675" y="119856"/>
                </a:lnTo>
                <a:lnTo>
                  <a:pt x="27266" y="111623"/>
                </a:lnTo>
                <a:lnTo>
                  <a:pt x="0" y="25908"/>
                </a:lnTo>
              </a:path>
            </a:pathLst>
          </a:custGeom>
          <a:ln w="36272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70276" y="6485045"/>
            <a:ext cx="458470" cy="370205"/>
          </a:xfrm>
          <a:custGeom>
            <a:avLst/>
            <a:gdLst/>
            <a:ahLst/>
            <a:cxnLst/>
            <a:rect l="l" t="t" r="r" b="b"/>
            <a:pathLst>
              <a:path w="458470" h="370204">
                <a:moveTo>
                  <a:pt x="457836" y="151858"/>
                </a:moveTo>
                <a:lnTo>
                  <a:pt x="434532" y="81508"/>
                </a:lnTo>
                <a:lnTo>
                  <a:pt x="430648" y="75929"/>
                </a:lnTo>
                <a:lnTo>
                  <a:pt x="423851" y="73018"/>
                </a:lnTo>
                <a:lnTo>
                  <a:pt x="417053" y="72048"/>
                </a:lnTo>
                <a:lnTo>
                  <a:pt x="406372" y="73018"/>
                </a:lnTo>
                <a:lnTo>
                  <a:pt x="402003" y="76172"/>
                </a:lnTo>
                <a:lnTo>
                  <a:pt x="397633" y="81508"/>
                </a:lnTo>
                <a:lnTo>
                  <a:pt x="342770" y="282370"/>
                </a:lnTo>
                <a:lnTo>
                  <a:pt x="337430" y="292801"/>
                </a:lnTo>
                <a:lnTo>
                  <a:pt x="333060" y="296440"/>
                </a:lnTo>
                <a:lnTo>
                  <a:pt x="323835" y="298380"/>
                </a:lnTo>
                <a:lnTo>
                  <a:pt x="316553" y="299351"/>
                </a:lnTo>
                <a:lnTo>
                  <a:pt x="307328" y="297653"/>
                </a:lnTo>
                <a:lnTo>
                  <a:pt x="300531" y="293286"/>
                </a:lnTo>
                <a:lnTo>
                  <a:pt x="295190" y="282370"/>
                </a:lnTo>
                <a:lnTo>
                  <a:pt x="240327" y="49487"/>
                </a:lnTo>
                <a:lnTo>
                  <a:pt x="235958" y="38328"/>
                </a:lnTo>
                <a:lnTo>
                  <a:pt x="234016" y="34689"/>
                </a:lnTo>
                <a:lnTo>
                  <a:pt x="229646" y="31293"/>
                </a:lnTo>
                <a:lnTo>
                  <a:pt x="222849" y="28625"/>
                </a:lnTo>
                <a:lnTo>
                  <a:pt x="216537" y="28139"/>
                </a:lnTo>
                <a:lnTo>
                  <a:pt x="207313" y="29595"/>
                </a:lnTo>
                <a:lnTo>
                  <a:pt x="138370" y="346413"/>
                </a:lnTo>
                <a:lnTo>
                  <a:pt x="134972" y="359027"/>
                </a:lnTo>
                <a:lnTo>
                  <a:pt x="130116" y="365092"/>
                </a:lnTo>
                <a:lnTo>
                  <a:pt x="121377" y="368003"/>
                </a:lnTo>
                <a:lnTo>
                  <a:pt x="113124" y="369701"/>
                </a:lnTo>
                <a:lnTo>
                  <a:pt x="105355" y="368003"/>
                </a:lnTo>
                <a:lnTo>
                  <a:pt x="100500" y="365092"/>
                </a:lnTo>
                <a:lnTo>
                  <a:pt x="97102" y="359997"/>
                </a:lnTo>
                <a:lnTo>
                  <a:pt x="94189" y="347383"/>
                </a:lnTo>
                <a:lnTo>
                  <a:pt x="29130" y="21104"/>
                </a:lnTo>
                <a:lnTo>
                  <a:pt x="27188" y="14312"/>
                </a:lnTo>
                <a:lnTo>
                  <a:pt x="22333" y="8247"/>
                </a:lnTo>
                <a:lnTo>
                  <a:pt x="16992" y="4123"/>
                </a:lnTo>
                <a:lnTo>
                  <a:pt x="12137" y="1212"/>
                </a:lnTo>
                <a:lnTo>
                  <a:pt x="5826" y="0"/>
                </a:lnTo>
                <a:lnTo>
                  <a:pt x="0" y="0"/>
                </a:lnTo>
              </a:path>
            </a:pathLst>
          </a:custGeom>
          <a:ln w="4190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10282" y="8903279"/>
            <a:ext cx="1507333" cy="5849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903322" y="6388586"/>
            <a:ext cx="1507333" cy="5849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903322" y="8914344"/>
            <a:ext cx="1507333" cy="5849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15187277" y="6809479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编码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214793" y="9344271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编码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214793" y="5398741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调制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214793" y="7941221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调制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1060217" y="7723806"/>
            <a:ext cx="1193680" cy="4293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编码与调制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55680" y="715916"/>
            <a:ext cx="66046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基本术语：⼏种编码⽅式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896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100955"/>
          </a:xfrm>
          <a:custGeom>
            <a:avLst/>
            <a:gdLst/>
            <a:ahLst/>
            <a:cxnLst/>
            <a:rect l="l" t="t" r="r" b="b"/>
            <a:pathLst>
              <a:path w="12963525" h="510095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842753"/>
                </a:lnTo>
                <a:lnTo>
                  <a:pt x="197" y="4894122"/>
                </a:lnTo>
                <a:lnTo>
                  <a:pt x="1581" y="4935550"/>
                </a:lnTo>
                <a:lnTo>
                  <a:pt x="12649" y="4994258"/>
                </a:lnTo>
                <a:lnTo>
                  <a:pt x="49226" y="5051671"/>
                </a:lnTo>
                <a:lnTo>
                  <a:pt x="106640" y="5088248"/>
                </a:lnTo>
                <a:lnTo>
                  <a:pt x="165348" y="5099317"/>
                </a:lnTo>
                <a:lnTo>
                  <a:pt x="206776" y="5100701"/>
                </a:lnTo>
                <a:lnTo>
                  <a:pt x="258146" y="5100899"/>
                </a:lnTo>
                <a:lnTo>
                  <a:pt x="12705299" y="5100899"/>
                </a:lnTo>
                <a:lnTo>
                  <a:pt x="12756671" y="5100701"/>
                </a:lnTo>
                <a:lnTo>
                  <a:pt x="12798099" y="5099317"/>
                </a:lnTo>
                <a:lnTo>
                  <a:pt x="12856802" y="5088248"/>
                </a:lnTo>
                <a:lnTo>
                  <a:pt x="12914218" y="5051671"/>
                </a:lnTo>
                <a:lnTo>
                  <a:pt x="12950799" y="4994258"/>
                </a:lnTo>
                <a:lnTo>
                  <a:pt x="12961867" y="4935550"/>
                </a:lnTo>
                <a:lnTo>
                  <a:pt x="12963250" y="4894122"/>
                </a:lnTo>
                <a:lnTo>
                  <a:pt x="12963448" y="484275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100955"/>
          </a:xfrm>
          <a:custGeom>
            <a:avLst/>
            <a:gdLst/>
            <a:ahLst/>
            <a:cxnLst/>
            <a:rect l="l" t="t" r="r" b="b"/>
            <a:pathLst>
              <a:path w="12963525" h="510095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842753"/>
                </a:lnTo>
                <a:lnTo>
                  <a:pt x="12963250" y="4894122"/>
                </a:lnTo>
                <a:lnTo>
                  <a:pt x="12961867" y="4935550"/>
                </a:lnTo>
                <a:lnTo>
                  <a:pt x="12950799" y="4994258"/>
                </a:lnTo>
                <a:lnTo>
                  <a:pt x="12914218" y="5051671"/>
                </a:lnTo>
                <a:lnTo>
                  <a:pt x="12856802" y="5088248"/>
                </a:lnTo>
                <a:lnTo>
                  <a:pt x="12798099" y="5099317"/>
                </a:lnTo>
                <a:lnTo>
                  <a:pt x="12756671" y="5100701"/>
                </a:lnTo>
                <a:lnTo>
                  <a:pt x="12705299" y="5100899"/>
                </a:lnTo>
                <a:lnTo>
                  <a:pt x="258145" y="5100899"/>
                </a:lnTo>
                <a:lnTo>
                  <a:pt x="206775" y="5100701"/>
                </a:lnTo>
                <a:lnTo>
                  <a:pt x="165348" y="5099317"/>
                </a:lnTo>
                <a:lnTo>
                  <a:pt x="106640" y="5088248"/>
                </a:lnTo>
                <a:lnTo>
                  <a:pt x="49226" y="5051671"/>
                </a:lnTo>
                <a:lnTo>
                  <a:pt x="12650" y="4994258"/>
                </a:lnTo>
                <a:lnTo>
                  <a:pt x="1581" y="4935550"/>
                </a:lnTo>
                <a:lnTo>
                  <a:pt x="197" y="4894122"/>
                </a:lnTo>
                <a:lnTo>
                  <a:pt x="0" y="484275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1566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54334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7101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41438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9303" y="2668520"/>
            <a:ext cx="11066145" cy="37680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160905">
              <a:lnSpc>
                <a:spcPct val="1445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⾮归零编码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（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NRZ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）：</a:t>
            </a:r>
            <a:r>
              <a:rPr dirty="0" sz="2850" spc="80" b="0">
                <a:latin typeface="Microsoft JhengHei UI Light"/>
                <a:cs typeface="Microsoft JhengHei UI Light"/>
              </a:rPr>
              <a:t>正电平代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负电平代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0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归零编码：</a:t>
            </a:r>
            <a:r>
              <a:rPr dirty="0" sz="2850" spc="80" b="0">
                <a:latin typeface="Microsoft JhengHei UI Light"/>
                <a:cs typeface="Microsoft JhengHei UI Light"/>
              </a:rPr>
              <a:t>正脉冲代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负脉冲代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0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44500"/>
              </a:lnSpc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曼彻斯特编码：</a:t>
            </a:r>
            <a:r>
              <a:rPr dirty="0" sz="2850" spc="80" b="0">
                <a:latin typeface="Microsoft JhengHei UI Light"/>
                <a:cs typeface="Microsoft JhengHei UI Light"/>
              </a:rPr>
              <a:t>从⾼到低跳变表示</a:t>
            </a:r>
            <a:r>
              <a:rPr dirty="0" sz="2850" spc="60">
                <a:latin typeface="Arial"/>
                <a:cs typeface="Arial"/>
              </a:rPr>
              <a:t>“1”</a:t>
            </a:r>
            <a:r>
              <a:rPr dirty="0" sz="2850" spc="6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从低到⾼跳变表示</a:t>
            </a:r>
            <a:r>
              <a:rPr dirty="0" sz="2850" spc="65">
                <a:latin typeface="Arial"/>
                <a:cs typeface="Arial"/>
              </a:rPr>
              <a:t>”0"</a:t>
            </a:r>
            <a:r>
              <a:rPr dirty="0" sz="2850" spc="6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但也 可反过来定义。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205104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差分曼彻斯特编码：</a:t>
            </a:r>
            <a:r>
              <a:rPr dirty="0" sz="2850" spc="80" b="0">
                <a:latin typeface="Microsoft JhengHei UI Light"/>
                <a:cs typeface="Microsoft JhengHei UI Light"/>
              </a:rPr>
              <a:t>在每⼀位的中⼼处始终都有跳变。位开始边界 有跳变代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0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⽽位开始边界没有跳变代</a:t>
            </a:r>
            <a:r>
              <a:rPr dirty="0" sz="2850" spc="30" b="0">
                <a:latin typeface="Microsoft JhengHei UI Light"/>
                <a:cs typeface="Microsoft JhengHei UI Light"/>
              </a:rPr>
              <a:t>表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1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4822" y="8316422"/>
            <a:ext cx="10502900" cy="1272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90"/>
              </a:spcBef>
            </a:pPr>
            <a:r>
              <a:rPr dirty="0" sz="3100" spc="25" b="0">
                <a:latin typeface="Microsoft JhengHei UI Light"/>
                <a:cs typeface="Microsoft JhengHei UI Light"/>
              </a:rPr>
              <a:t>脉冲是指电压升⾼</a:t>
            </a:r>
            <a:r>
              <a:rPr dirty="0" sz="3100" spc="5">
                <a:latin typeface="Arial"/>
                <a:cs typeface="Arial"/>
              </a:rPr>
              <a:t>(</a:t>
            </a:r>
            <a:r>
              <a:rPr dirty="0" sz="3100" spc="25" b="0">
                <a:latin typeface="Microsoft JhengHei UI Light"/>
                <a:cs typeface="Microsoft JhengHei UI Light"/>
              </a:rPr>
              <a:t>或降低</a:t>
            </a:r>
            <a:r>
              <a:rPr dirty="0" sz="3100" spc="5">
                <a:latin typeface="Arial"/>
                <a:cs typeface="Arial"/>
              </a:rPr>
              <a:t>)</a:t>
            </a:r>
            <a:r>
              <a:rPr dirty="0" sz="3100" spc="25" b="0">
                <a:latin typeface="Microsoft JhengHei UI Light"/>
                <a:cs typeface="Microsoft JhengHei UI Light"/>
              </a:rPr>
              <a:t>后⼜降低</a:t>
            </a:r>
            <a:r>
              <a:rPr dirty="0" sz="3100" spc="5">
                <a:latin typeface="Arial"/>
                <a:cs typeface="Arial"/>
              </a:rPr>
              <a:t>(</a:t>
            </a:r>
            <a:r>
              <a:rPr dirty="0" sz="3100" spc="25" b="0">
                <a:latin typeface="Microsoft JhengHei UI Light"/>
                <a:cs typeface="Microsoft JhengHei UI Light"/>
              </a:rPr>
              <a:t>⼜升⾼</a:t>
            </a:r>
            <a:r>
              <a:rPr dirty="0" sz="3100" spc="5">
                <a:latin typeface="Arial"/>
                <a:cs typeface="Arial"/>
              </a:rPr>
              <a:t>)</a:t>
            </a:r>
            <a:r>
              <a:rPr dirty="0" sz="3100" spc="25" b="0">
                <a:latin typeface="Microsoft JhengHei UI Light"/>
                <a:cs typeface="Microsoft JhengHei UI Light"/>
              </a:rPr>
              <a:t>这⼀周期过程， </a:t>
            </a:r>
            <a:r>
              <a:rPr dirty="0" sz="3100" spc="25" b="0">
                <a:latin typeface="Microsoft JhengHei UI Light"/>
                <a:cs typeface="Microsoft JhengHei UI Light"/>
              </a:rPr>
              <a:t>相应称为正脉冲或负脉冲。</a:t>
            </a:r>
            <a:endParaRPr sz="310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0559" y="2610258"/>
            <a:ext cx="8234045" cy="0"/>
          </a:xfrm>
          <a:custGeom>
            <a:avLst/>
            <a:gdLst/>
            <a:ahLst/>
            <a:cxnLst/>
            <a:rect l="l" t="t" r="r" b="b"/>
            <a:pathLst>
              <a:path w="8234044" h="0">
                <a:moveTo>
                  <a:pt x="0" y="0"/>
                </a:moveTo>
                <a:lnTo>
                  <a:pt x="8233540" y="0"/>
                </a:lnTo>
              </a:path>
            </a:pathLst>
          </a:custGeom>
          <a:ln w="20941">
            <a:solidFill>
              <a:srgbClr val="AC62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55680" y="715916"/>
            <a:ext cx="66046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基本术语：⼏种编码⽅式</a:t>
            </a: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2609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1813560"/>
          </a:xfrm>
          <a:custGeom>
            <a:avLst/>
            <a:gdLst/>
            <a:ahLst/>
            <a:cxnLst/>
            <a:rect l="l" t="t" r="r" b="b"/>
            <a:pathLst>
              <a:path w="12963525" h="181356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555228"/>
                </a:lnTo>
                <a:lnTo>
                  <a:pt x="197" y="1606597"/>
                </a:lnTo>
                <a:lnTo>
                  <a:pt x="1581" y="1648025"/>
                </a:lnTo>
                <a:lnTo>
                  <a:pt x="12649" y="1706733"/>
                </a:lnTo>
                <a:lnTo>
                  <a:pt x="49226" y="1764146"/>
                </a:lnTo>
                <a:lnTo>
                  <a:pt x="106640" y="1800723"/>
                </a:lnTo>
                <a:lnTo>
                  <a:pt x="165348" y="1811792"/>
                </a:lnTo>
                <a:lnTo>
                  <a:pt x="206776" y="1813176"/>
                </a:lnTo>
                <a:lnTo>
                  <a:pt x="258146" y="1813374"/>
                </a:lnTo>
                <a:lnTo>
                  <a:pt x="12705299" y="1813374"/>
                </a:lnTo>
                <a:lnTo>
                  <a:pt x="12756671" y="1813176"/>
                </a:lnTo>
                <a:lnTo>
                  <a:pt x="12798099" y="1811792"/>
                </a:lnTo>
                <a:lnTo>
                  <a:pt x="12856802" y="1800723"/>
                </a:lnTo>
                <a:lnTo>
                  <a:pt x="12914218" y="1764146"/>
                </a:lnTo>
                <a:lnTo>
                  <a:pt x="12950799" y="1706733"/>
                </a:lnTo>
                <a:lnTo>
                  <a:pt x="12961867" y="1648025"/>
                </a:lnTo>
                <a:lnTo>
                  <a:pt x="12963250" y="1606597"/>
                </a:lnTo>
                <a:lnTo>
                  <a:pt x="12963448" y="15552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1813560"/>
          </a:xfrm>
          <a:custGeom>
            <a:avLst/>
            <a:gdLst/>
            <a:ahLst/>
            <a:cxnLst/>
            <a:rect l="l" t="t" r="r" b="b"/>
            <a:pathLst>
              <a:path w="12963525" h="181356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555228"/>
                </a:lnTo>
                <a:lnTo>
                  <a:pt x="12963250" y="1606597"/>
                </a:lnTo>
                <a:lnTo>
                  <a:pt x="12961867" y="1648025"/>
                </a:lnTo>
                <a:lnTo>
                  <a:pt x="12950799" y="1706733"/>
                </a:lnTo>
                <a:lnTo>
                  <a:pt x="12914218" y="1764146"/>
                </a:lnTo>
                <a:lnTo>
                  <a:pt x="12856802" y="1800723"/>
                </a:lnTo>
                <a:lnTo>
                  <a:pt x="12798099" y="1811792"/>
                </a:lnTo>
                <a:lnTo>
                  <a:pt x="12756671" y="1813176"/>
                </a:lnTo>
                <a:lnTo>
                  <a:pt x="12705299" y="1813374"/>
                </a:lnTo>
                <a:lnTo>
                  <a:pt x="258145" y="1813374"/>
                </a:lnTo>
                <a:lnTo>
                  <a:pt x="206775" y="1813176"/>
                </a:lnTo>
                <a:lnTo>
                  <a:pt x="165348" y="1811792"/>
                </a:lnTo>
                <a:lnTo>
                  <a:pt x="106640" y="1800723"/>
                </a:lnTo>
                <a:lnTo>
                  <a:pt x="49226" y="1764146"/>
                </a:lnTo>
                <a:lnTo>
                  <a:pt x="12650" y="1706733"/>
                </a:lnTo>
                <a:lnTo>
                  <a:pt x="1581" y="1648025"/>
                </a:lnTo>
                <a:lnTo>
                  <a:pt x="197" y="1606597"/>
                </a:lnTo>
                <a:lnTo>
                  <a:pt x="0" y="15552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62932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32450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9303" y="2394166"/>
            <a:ext cx="1123251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曼彻斯特编码和差分曼彻斯特编码，产⽣的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信号频率⽐不归零制⾼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latin typeface="Microsoft JhengHei UI Light"/>
                <a:cs typeface="Microsoft JhengHei UI Light"/>
              </a:rPr>
              <a:t>曼彻斯特编码和差分曼彻斯特编码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具有⾃同步能⼒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71321" y="9121499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归零制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09548" y="5969966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曼彻斯特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9548" y="8080299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不归零制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86004" y="7026216"/>
            <a:ext cx="15963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差分曼彻斯特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35474" y="5653516"/>
            <a:ext cx="156210" cy="623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890">
              <a:lnSpc>
                <a:spcPct val="150800"/>
              </a:lnSpc>
              <a:spcBef>
                <a:spcPts val="95"/>
              </a:spcBef>
            </a:pPr>
            <a:r>
              <a:rPr dirty="0" sz="1300" spc="0" i="1">
                <a:latin typeface="Arial"/>
                <a:cs typeface="Arial"/>
              </a:rPr>
              <a:t>V </a:t>
            </a:r>
            <a:r>
              <a:rPr dirty="0" sz="1300" spc="5" i="1">
                <a:latin typeface="Arial"/>
                <a:cs typeface="Arial"/>
              </a:rPr>
              <a:t> O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87414" y="6326140"/>
            <a:ext cx="1930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i="1">
                <a:latin typeface="Arial"/>
                <a:cs typeface="Arial"/>
              </a:rPr>
              <a:t>-V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64650" y="5127858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1" y="0"/>
                </a:lnTo>
                <a:lnTo>
                  <a:pt x="892041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48738" y="5127858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35" y="0"/>
                </a:lnTo>
                <a:lnTo>
                  <a:pt x="892035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932820" y="5127858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35" y="0"/>
                </a:lnTo>
                <a:lnTo>
                  <a:pt x="892035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716903" y="5127858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6" y="0"/>
                </a:lnTo>
                <a:lnTo>
                  <a:pt x="892046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500985" y="5127858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6" y="0"/>
                </a:lnTo>
                <a:lnTo>
                  <a:pt x="892046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364650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810671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148738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594756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932820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378839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16903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162920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500985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947002" y="5821863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364650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10671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148738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594756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32820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378839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716903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162920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500985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947002" y="616886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364650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810671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148738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594756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932820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378839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716903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162920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500985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947002" y="6515867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364650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810671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48738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594756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932820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378839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716903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62920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500985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947002" y="6862871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64650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10671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148738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594756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932820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378839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716903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162920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500985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947002" y="720987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364650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810671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148738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594756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932820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378839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716903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162920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500985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947002" y="7556875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364650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810671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148738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594756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932820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378839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716903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162920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500985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947002" y="7903878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364650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810671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148738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594756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932820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378839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716903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162920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500985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947002" y="8250880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3"/>
                </a:lnTo>
                <a:lnTo>
                  <a:pt x="0" y="347003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364650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810671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20" y="0"/>
                </a:lnTo>
                <a:lnTo>
                  <a:pt x="446020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148738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594756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4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932820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378839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716903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162920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500985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17" y="0"/>
                </a:lnTo>
                <a:lnTo>
                  <a:pt x="446017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6947002" y="8597882"/>
            <a:ext cx="446405" cy="347345"/>
          </a:xfrm>
          <a:custGeom>
            <a:avLst/>
            <a:gdLst/>
            <a:ahLst/>
            <a:cxnLst/>
            <a:rect l="l" t="t" r="r" b="b"/>
            <a:pathLst>
              <a:path w="446405" h="347345">
                <a:moveTo>
                  <a:pt x="0" y="0"/>
                </a:moveTo>
                <a:lnTo>
                  <a:pt x="446028" y="0"/>
                </a:lnTo>
                <a:lnTo>
                  <a:pt x="446028" y="347001"/>
                </a:lnTo>
                <a:lnTo>
                  <a:pt x="0" y="3470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364650" y="8944885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1" y="0"/>
                </a:lnTo>
                <a:lnTo>
                  <a:pt x="892041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148738" y="8944885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35" y="0"/>
                </a:lnTo>
                <a:lnTo>
                  <a:pt x="892035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932820" y="8944885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35" y="0"/>
                </a:lnTo>
                <a:lnTo>
                  <a:pt x="892035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4716903" y="8944885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6" y="0"/>
                </a:lnTo>
                <a:lnTo>
                  <a:pt x="892046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500985" y="8944885"/>
            <a:ext cx="892175" cy="694055"/>
          </a:xfrm>
          <a:custGeom>
            <a:avLst/>
            <a:gdLst/>
            <a:ahLst/>
            <a:cxnLst/>
            <a:rect l="l" t="t" r="r" b="b"/>
            <a:pathLst>
              <a:path w="892175" h="694054">
                <a:moveTo>
                  <a:pt x="0" y="0"/>
                </a:moveTo>
                <a:lnTo>
                  <a:pt x="892046" y="0"/>
                </a:lnTo>
                <a:lnTo>
                  <a:pt x="892046" y="694005"/>
                </a:lnTo>
                <a:lnTo>
                  <a:pt x="0" y="694005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9725179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617217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509263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401309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3293345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185391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5077426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969473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6861508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7753555" y="5281481"/>
            <a:ext cx="1714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9810671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810671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256692" y="5127858"/>
            <a:ext cx="0" cy="1735455"/>
          </a:xfrm>
          <a:custGeom>
            <a:avLst/>
            <a:gdLst/>
            <a:ahLst/>
            <a:cxnLst/>
            <a:rect l="l" t="t" r="r" b="b"/>
            <a:pathLst>
              <a:path w="0" h="1735454">
                <a:moveTo>
                  <a:pt x="0" y="0"/>
                </a:moveTo>
                <a:lnTo>
                  <a:pt x="0" y="1735012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256692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256692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256692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256692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702714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702714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148734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1148734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148736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148734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148736" y="7556875"/>
            <a:ext cx="0" cy="2082164"/>
          </a:xfrm>
          <a:custGeom>
            <a:avLst/>
            <a:gdLst/>
            <a:ahLst/>
            <a:cxnLst/>
            <a:rect l="l" t="t" r="r" b="b"/>
            <a:pathLst>
              <a:path w="0" h="2082165">
                <a:moveTo>
                  <a:pt x="0" y="0"/>
                </a:moveTo>
                <a:lnTo>
                  <a:pt x="0" y="2082013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594755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594755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040775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040775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040775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9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040775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2040775" y="7556875"/>
            <a:ext cx="0" cy="2082164"/>
          </a:xfrm>
          <a:custGeom>
            <a:avLst/>
            <a:gdLst/>
            <a:ahLst/>
            <a:cxnLst/>
            <a:rect l="l" t="t" r="r" b="b"/>
            <a:pathLst>
              <a:path w="0" h="2082165">
                <a:moveTo>
                  <a:pt x="0" y="0"/>
                </a:moveTo>
                <a:lnTo>
                  <a:pt x="0" y="2082013"/>
                </a:lnTo>
              </a:path>
            </a:pathLst>
          </a:custGeom>
          <a:ln w="20939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486796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486796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932817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932819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932819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9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932819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932819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9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932817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932819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39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378839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3378839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824860" y="5127858"/>
            <a:ext cx="0" cy="1735455"/>
          </a:xfrm>
          <a:custGeom>
            <a:avLst/>
            <a:gdLst/>
            <a:ahLst/>
            <a:cxnLst/>
            <a:rect l="l" t="t" r="r" b="b"/>
            <a:pathLst>
              <a:path w="0" h="1735454">
                <a:moveTo>
                  <a:pt x="0" y="0"/>
                </a:moveTo>
                <a:lnTo>
                  <a:pt x="0" y="1735012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824860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3824858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7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824860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824858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37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4270880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4270880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4716901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4716901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4716901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716901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716901" y="7556875"/>
            <a:ext cx="0" cy="2082164"/>
          </a:xfrm>
          <a:custGeom>
            <a:avLst/>
            <a:gdLst/>
            <a:ahLst/>
            <a:cxnLst/>
            <a:rect l="l" t="t" r="r" b="b"/>
            <a:pathLst>
              <a:path w="0" h="2082165">
                <a:moveTo>
                  <a:pt x="0" y="0"/>
                </a:moveTo>
                <a:lnTo>
                  <a:pt x="0" y="2082013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5162922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5162922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608943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5608946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608946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7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5608946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5608946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7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5608943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5608946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37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6054964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6054964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500985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6500985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6500983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4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6500983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6500983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4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6500983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6500983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4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6947005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6947005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7393026" y="512785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7393026" y="5821863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7393028" y="6515868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7393028" y="6862871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7393028" y="7556875"/>
            <a:ext cx="0" cy="347345"/>
          </a:xfrm>
          <a:custGeom>
            <a:avLst/>
            <a:gdLst/>
            <a:ahLst/>
            <a:cxnLst/>
            <a:rect l="l" t="t" r="r" b="b"/>
            <a:pathLst>
              <a:path w="0" h="347345">
                <a:moveTo>
                  <a:pt x="0" y="0"/>
                </a:moveTo>
                <a:lnTo>
                  <a:pt x="0" y="347002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7393028" y="7903878"/>
            <a:ext cx="0" cy="694055"/>
          </a:xfrm>
          <a:custGeom>
            <a:avLst/>
            <a:gdLst/>
            <a:ahLst/>
            <a:cxnLst/>
            <a:rect l="l" t="t" r="r" b="b"/>
            <a:pathLst>
              <a:path w="0" h="694054">
                <a:moveTo>
                  <a:pt x="0" y="0"/>
                </a:moveTo>
                <a:lnTo>
                  <a:pt x="0" y="694004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7393028" y="8597882"/>
            <a:ext cx="0" cy="1041400"/>
          </a:xfrm>
          <a:custGeom>
            <a:avLst/>
            <a:gdLst/>
            <a:ahLst/>
            <a:cxnLst/>
            <a:rect l="l" t="t" r="r" b="b"/>
            <a:pathLst>
              <a:path w="0" h="1041400">
                <a:moveTo>
                  <a:pt x="0" y="0"/>
                </a:moveTo>
                <a:lnTo>
                  <a:pt x="0" y="1041006"/>
                </a:lnTo>
              </a:path>
            </a:pathLst>
          </a:custGeom>
          <a:ln w="20938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7839047" y="5811392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7839047" y="68523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09">
                <a:moveTo>
                  <a:pt x="0" y="0"/>
                </a:moveTo>
                <a:lnTo>
                  <a:pt x="0" y="714946"/>
                </a:lnTo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354180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692242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1584285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2476326" y="5821863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2932817" y="5821863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4260410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5152451" y="5821863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5608943" y="5821863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6490514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7382556" y="5821863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800201" y="6515867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256692" y="6515867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38264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2030305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3368368" y="6515867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824860" y="6515867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4706431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6044493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6936535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7828576" y="651586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354180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246221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1138264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2030305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3368368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260410" y="6862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5152451" y="6862871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5608943" y="6862871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936535" y="6862871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93026" y="6862871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800201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692242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1584285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2476326" y="7556875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2932817" y="7556875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3814389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4706431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6044493" y="7556875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6500985" y="7556875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5" h="0">
                <a:moveTo>
                  <a:pt x="0" y="0"/>
                </a:moveTo>
                <a:lnTo>
                  <a:pt x="45649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7828576" y="755687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696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354180" y="7903878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298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2922346" y="7903878"/>
            <a:ext cx="913130" cy="0"/>
          </a:xfrm>
          <a:custGeom>
            <a:avLst/>
            <a:gdLst/>
            <a:ahLst/>
            <a:cxnLst/>
            <a:rect l="l" t="t" r="r" b="b"/>
            <a:pathLst>
              <a:path w="913130" h="0">
                <a:moveTo>
                  <a:pt x="0" y="0"/>
                </a:moveTo>
                <a:lnTo>
                  <a:pt x="91298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598472" y="7903878"/>
            <a:ext cx="2697480" cy="0"/>
          </a:xfrm>
          <a:custGeom>
            <a:avLst/>
            <a:gdLst/>
            <a:ahLst/>
            <a:cxnLst/>
            <a:rect l="l" t="t" r="r" b="b"/>
            <a:pathLst>
              <a:path w="2697480" h="0">
                <a:moveTo>
                  <a:pt x="0" y="0"/>
                </a:moveTo>
                <a:lnTo>
                  <a:pt x="26970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246221" y="8597882"/>
            <a:ext cx="2697480" cy="0"/>
          </a:xfrm>
          <a:custGeom>
            <a:avLst/>
            <a:gdLst/>
            <a:ahLst/>
            <a:cxnLst/>
            <a:rect l="l" t="t" r="r" b="b"/>
            <a:pathLst>
              <a:path w="2697479" h="0">
                <a:moveTo>
                  <a:pt x="0" y="0"/>
                </a:moveTo>
                <a:lnTo>
                  <a:pt x="26970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3814389" y="8597882"/>
            <a:ext cx="1805305" cy="0"/>
          </a:xfrm>
          <a:custGeom>
            <a:avLst/>
            <a:gdLst/>
            <a:ahLst/>
            <a:cxnLst/>
            <a:rect l="l" t="t" r="r" b="b"/>
            <a:pathLst>
              <a:path w="1805305" h="0">
                <a:moveTo>
                  <a:pt x="0" y="0"/>
                </a:moveTo>
                <a:lnTo>
                  <a:pt x="18050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364650" y="5127858"/>
            <a:ext cx="0" cy="4511040"/>
          </a:xfrm>
          <a:custGeom>
            <a:avLst/>
            <a:gdLst/>
            <a:ahLst/>
            <a:cxnLst/>
            <a:rect l="l" t="t" r="r" b="b"/>
            <a:pathLst>
              <a:path w="0" h="4511040">
                <a:moveTo>
                  <a:pt x="0" y="0"/>
                </a:moveTo>
                <a:lnTo>
                  <a:pt x="0" y="4511031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8285068" y="5127858"/>
            <a:ext cx="0" cy="4511040"/>
          </a:xfrm>
          <a:custGeom>
            <a:avLst/>
            <a:gdLst/>
            <a:ahLst/>
            <a:cxnLst/>
            <a:rect l="l" t="t" r="r" b="b"/>
            <a:pathLst>
              <a:path w="0" h="4511040">
                <a:moveTo>
                  <a:pt x="0" y="0"/>
                </a:moveTo>
                <a:lnTo>
                  <a:pt x="0" y="4511031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600158" y="8957926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1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006172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9607137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356469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000212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498941" y="9624310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41316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506099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905134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897214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253474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1388966" y="9624310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41316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1396124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1795159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787240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143500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2272018" y="9624310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41316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2279165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2678200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2670291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2026541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3179536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3172561" y="8957926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1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3578571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928873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3572613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4069513" y="9624310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41316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4076671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4475705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4467786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3824047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4949067" y="9624310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41316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4956225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5355259" y="929553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79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5347340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4703601" y="929219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258581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5838355" y="8957926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1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6244374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5845339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5594666" y="929004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088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6238416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6749825" y="8957926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1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7155833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6756798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6506136" y="929004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088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7149875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7625390" y="8957926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16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8031409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7632374" y="896490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32179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7381701" y="929004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088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8025440" y="9290046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858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9124744" y="6156317"/>
            <a:ext cx="9488805" cy="0"/>
          </a:xfrm>
          <a:custGeom>
            <a:avLst/>
            <a:gdLst/>
            <a:ahLst/>
            <a:cxnLst/>
            <a:rect l="l" t="t" r="r" b="b"/>
            <a:pathLst>
              <a:path w="9488805" h="0">
                <a:moveTo>
                  <a:pt x="0" y="0"/>
                </a:moveTo>
                <a:lnTo>
                  <a:pt x="9477820" y="0"/>
                </a:lnTo>
                <a:lnTo>
                  <a:pt x="9488291" y="0"/>
                </a:lnTo>
              </a:path>
            </a:pathLst>
          </a:custGeom>
          <a:ln w="20941">
            <a:solidFill>
              <a:srgbClr val="AC62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8602563" y="610605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AC62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 txBox="1"/>
          <p:nvPr/>
        </p:nvSpPr>
        <p:spPr>
          <a:xfrm>
            <a:off x="18602461" y="6155703"/>
            <a:ext cx="838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i="1"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9100275" y="7204071"/>
            <a:ext cx="9488805" cy="0"/>
          </a:xfrm>
          <a:custGeom>
            <a:avLst/>
            <a:gdLst/>
            <a:ahLst/>
            <a:cxnLst/>
            <a:rect l="l" t="t" r="r" b="b"/>
            <a:pathLst>
              <a:path w="9488805" h="0">
                <a:moveTo>
                  <a:pt x="0" y="0"/>
                </a:moveTo>
                <a:lnTo>
                  <a:pt x="9477820" y="0"/>
                </a:lnTo>
                <a:lnTo>
                  <a:pt x="9488291" y="0"/>
                </a:lnTo>
              </a:path>
            </a:pathLst>
          </a:custGeom>
          <a:ln w="20941">
            <a:solidFill>
              <a:srgbClr val="AC62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8578093" y="715381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AC62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18577990" y="7203458"/>
            <a:ext cx="838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i="1"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9100275" y="8251826"/>
            <a:ext cx="9488805" cy="0"/>
          </a:xfrm>
          <a:custGeom>
            <a:avLst/>
            <a:gdLst/>
            <a:ahLst/>
            <a:cxnLst/>
            <a:rect l="l" t="t" r="r" b="b"/>
            <a:pathLst>
              <a:path w="9488805" h="0">
                <a:moveTo>
                  <a:pt x="0" y="0"/>
                </a:moveTo>
                <a:lnTo>
                  <a:pt x="9477820" y="0"/>
                </a:lnTo>
                <a:lnTo>
                  <a:pt x="9488291" y="0"/>
                </a:lnTo>
              </a:path>
            </a:pathLst>
          </a:custGeom>
          <a:ln w="20941">
            <a:solidFill>
              <a:srgbClr val="AC62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578093" y="820156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AC62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 txBox="1"/>
          <p:nvPr/>
        </p:nvSpPr>
        <p:spPr>
          <a:xfrm>
            <a:off x="18577990" y="8251212"/>
            <a:ext cx="838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i="1"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9011609" y="9289109"/>
            <a:ext cx="9488805" cy="0"/>
          </a:xfrm>
          <a:custGeom>
            <a:avLst/>
            <a:gdLst/>
            <a:ahLst/>
            <a:cxnLst/>
            <a:rect l="l" t="t" r="r" b="b"/>
            <a:pathLst>
              <a:path w="9488805" h="0">
                <a:moveTo>
                  <a:pt x="0" y="0"/>
                </a:moveTo>
                <a:lnTo>
                  <a:pt x="9477820" y="0"/>
                </a:lnTo>
                <a:lnTo>
                  <a:pt x="9488291" y="0"/>
                </a:lnTo>
              </a:path>
            </a:pathLst>
          </a:custGeom>
          <a:ln w="20941">
            <a:solidFill>
              <a:srgbClr val="AC625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8489426" y="92388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AC62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 txBox="1"/>
          <p:nvPr/>
        </p:nvSpPr>
        <p:spPr>
          <a:xfrm>
            <a:off x="18489322" y="9288496"/>
            <a:ext cx="838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i="1"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7971321" y="5267326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⽐特流</a:t>
            </a:r>
            <a:endParaRPr sz="20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42457" y="3710245"/>
            <a:ext cx="8067012" cy="420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047304" y="6036050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调频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7304" y="7135258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调相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7304" y="4978727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调幅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2236" y="4030409"/>
            <a:ext cx="13658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基带信号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98100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82256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066407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23794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34709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92097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509338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299817" y="3188018"/>
            <a:ext cx="0" cy="5245100"/>
          </a:xfrm>
          <a:custGeom>
            <a:avLst/>
            <a:gdLst/>
            <a:ahLst/>
            <a:cxnLst/>
            <a:rect l="l" t="t" r="r" b="b"/>
            <a:pathLst>
              <a:path w="0" h="5245100">
                <a:moveTo>
                  <a:pt x="0" y="5244973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基本术语：基本的带通调制⽅法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68018" y="9095962"/>
            <a:ext cx="33242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调制的载波：</a:t>
            </a:r>
            <a:r>
              <a:rPr dirty="0" sz="2850" spc="30" b="0">
                <a:solidFill>
                  <a:srgbClr val="FF7E79"/>
                </a:solidFill>
                <a:latin typeface="Microsoft JhengHei UI Light"/>
                <a:cs typeface="Microsoft JhengHei UI Light"/>
              </a:rPr>
              <a:t>正弦波</a:t>
            </a:r>
            <a:endParaRPr sz="28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507" y="3824358"/>
            <a:ext cx="160655" cy="6203950"/>
          </a:xfrm>
          <a:custGeom>
            <a:avLst/>
            <a:gdLst/>
            <a:ahLst/>
            <a:cxnLst/>
            <a:rect l="l" t="t" r="r" b="b"/>
            <a:pathLst>
              <a:path w="160654" h="6203950">
                <a:moveTo>
                  <a:pt x="106962" y="240654"/>
                </a:moveTo>
                <a:lnTo>
                  <a:pt x="53481" y="240654"/>
                </a:lnTo>
                <a:lnTo>
                  <a:pt x="53484" y="6203814"/>
                </a:lnTo>
                <a:lnTo>
                  <a:pt x="106965" y="6203814"/>
                </a:lnTo>
                <a:lnTo>
                  <a:pt x="106962" y="240654"/>
                </a:lnTo>
                <a:close/>
              </a:path>
              <a:path w="160654" h="6203950">
                <a:moveTo>
                  <a:pt x="80221" y="0"/>
                </a:moveTo>
                <a:lnTo>
                  <a:pt x="0" y="267405"/>
                </a:lnTo>
                <a:lnTo>
                  <a:pt x="53481" y="267405"/>
                </a:lnTo>
                <a:lnTo>
                  <a:pt x="53481" y="240654"/>
                </a:lnTo>
                <a:lnTo>
                  <a:pt x="152417" y="240654"/>
                </a:lnTo>
                <a:lnTo>
                  <a:pt x="80221" y="0"/>
                </a:lnTo>
                <a:close/>
              </a:path>
              <a:path w="160654" h="6203950">
                <a:moveTo>
                  <a:pt x="152417" y="240654"/>
                </a:moveTo>
                <a:lnTo>
                  <a:pt x="106962" y="240654"/>
                </a:lnTo>
                <a:lnTo>
                  <a:pt x="106962" y="267405"/>
                </a:lnTo>
                <a:lnTo>
                  <a:pt x="160443" y="267405"/>
                </a:lnTo>
                <a:lnTo>
                  <a:pt x="152417" y="24065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81963" y="7648260"/>
            <a:ext cx="213924" cy="187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81963" y="5054424"/>
            <a:ext cx="213924" cy="187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56022" y="5054424"/>
            <a:ext cx="213924" cy="187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18993" y="5054424"/>
            <a:ext cx="187184" cy="18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81963" y="6364713"/>
            <a:ext cx="213924" cy="213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6022" y="6364713"/>
            <a:ext cx="213924" cy="187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8993" y="6364713"/>
            <a:ext cx="213924" cy="213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66311" y="5054424"/>
            <a:ext cx="213924" cy="187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56022" y="7648260"/>
            <a:ext cx="213924" cy="187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18993" y="7648260"/>
            <a:ext cx="213924" cy="1871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66311" y="6364713"/>
            <a:ext cx="213924" cy="187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56022" y="8985289"/>
            <a:ext cx="213924" cy="1871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81963" y="8985289"/>
            <a:ext cx="213924" cy="1871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66311" y="7648260"/>
            <a:ext cx="213924" cy="1871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18993" y="8985289"/>
            <a:ext cx="187184" cy="1871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66311" y="8985289"/>
            <a:ext cx="213924" cy="1871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4934" y="7113449"/>
            <a:ext cx="6019800" cy="27305"/>
          </a:xfrm>
          <a:custGeom>
            <a:avLst/>
            <a:gdLst/>
            <a:ahLst/>
            <a:cxnLst/>
            <a:rect l="l" t="t" r="r" b="b"/>
            <a:pathLst>
              <a:path w="6019800" h="27304">
                <a:moveTo>
                  <a:pt x="20781" y="0"/>
                </a:moveTo>
                <a:lnTo>
                  <a:pt x="5986" y="0"/>
                </a:lnTo>
                <a:lnTo>
                  <a:pt x="0" y="5987"/>
                </a:lnTo>
                <a:lnTo>
                  <a:pt x="0" y="20753"/>
                </a:lnTo>
                <a:lnTo>
                  <a:pt x="5986" y="26740"/>
                </a:lnTo>
                <a:lnTo>
                  <a:pt x="20781" y="26740"/>
                </a:lnTo>
                <a:lnTo>
                  <a:pt x="26767" y="20753"/>
                </a:lnTo>
                <a:lnTo>
                  <a:pt x="26767" y="5987"/>
                </a:lnTo>
                <a:lnTo>
                  <a:pt x="20781" y="0"/>
                </a:lnTo>
                <a:close/>
              </a:path>
              <a:path w="6019800" h="27304">
                <a:moveTo>
                  <a:pt x="74289" y="0"/>
                </a:moveTo>
                <a:lnTo>
                  <a:pt x="59494" y="0"/>
                </a:lnTo>
                <a:lnTo>
                  <a:pt x="53507" y="5987"/>
                </a:lnTo>
                <a:lnTo>
                  <a:pt x="53507" y="20753"/>
                </a:lnTo>
                <a:lnTo>
                  <a:pt x="59494" y="26740"/>
                </a:lnTo>
                <a:lnTo>
                  <a:pt x="74289" y="26740"/>
                </a:lnTo>
                <a:lnTo>
                  <a:pt x="80275" y="20753"/>
                </a:lnTo>
                <a:lnTo>
                  <a:pt x="80275" y="5987"/>
                </a:lnTo>
                <a:lnTo>
                  <a:pt x="74289" y="0"/>
                </a:lnTo>
                <a:close/>
              </a:path>
              <a:path w="6019800" h="27304">
                <a:moveTo>
                  <a:pt x="127797" y="0"/>
                </a:moveTo>
                <a:lnTo>
                  <a:pt x="113001" y="0"/>
                </a:lnTo>
                <a:lnTo>
                  <a:pt x="107015" y="5987"/>
                </a:lnTo>
                <a:lnTo>
                  <a:pt x="107015" y="20753"/>
                </a:lnTo>
                <a:lnTo>
                  <a:pt x="113001" y="26740"/>
                </a:lnTo>
                <a:lnTo>
                  <a:pt x="127797" y="26740"/>
                </a:lnTo>
                <a:lnTo>
                  <a:pt x="133783" y="20753"/>
                </a:lnTo>
                <a:lnTo>
                  <a:pt x="133783" y="5987"/>
                </a:lnTo>
                <a:lnTo>
                  <a:pt x="127797" y="0"/>
                </a:lnTo>
                <a:close/>
              </a:path>
              <a:path w="6019800" h="27304">
                <a:moveTo>
                  <a:pt x="181305" y="0"/>
                </a:moveTo>
                <a:lnTo>
                  <a:pt x="166509" y="0"/>
                </a:lnTo>
                <a:lnTo>
                  <a:pt x="160523" y="5987"/>
                </a:lnTo>
                <a:lnTo>
                  <a:pt x="160523" y="20753"/>
                </a:lnTo>
                <a:lnTo>
                  <a:pt x="166509" y="26740"/>
                </a:lnTo>
                <a:lnTo>
                  <a:pt x="181305" y="26740"/>
                </a:lnTo>
                <a:lnTo>
                  <a:pt x="187291" y="20753"/>
                </a:lnTo>
                <a:lnTo>
                  <a:pt x="187291" y="5987"/>
                </a:lnTo>
                <a:lnTo>
                  <a:pt x="181305" y="0"/>
                </a:lnTo>
                <a:close/>
              </a:path>
              <a:path w="6019800" h="27304">
                <a:moveTo>
                  <a:pt x="234812" y="0"/>
                </a:moveTo>
                <a:lnTo>
                  <a:pt x="220018" y="0"/>
                </a:lnTo>
                <a:lnTo>
                  <a:pt x="214031" y="5987"/>
                </a:lnTo>
                <a:lnTo>
                  <a:pt x="214031" y="20753"/>
                </a:lnTo>
                <a:lnTo>
                  <a:pt x="220018" y="26740"/>
                </a:lnTo>
                <a:lnTo>
                  <a:pt x="234812" y="26740"/>
                </a:lnTo>
                <a:lnTo>
                  <a:pt x="240798" y="20753"/>
                </a:lnTo>
                <a:lnTo>
                  <a:pt x="240798" y="5987"/>
                </a:lnTo>
                <a:lnTo>
                  <a:pt x="234812" y="0"/>
                </a:lnTo>
                <a:close/>
              </a:path>
              <a:path w="6019800" h="27304">
                <a:moveTo>
                  <a:pt x="288320" y="0"/>
                </a:moveTo>
                <a:lnTo>
                  <a:pt x="273525" y="0"/>
                </a:lnTo>
                <a:lnTo>
                  <a:pt x="267539" y="5987"/>
                </a:lnTo>
                <a:lnTo>
                  <a:pt x="267539" y="20753"/>
                </a:lnTo>
                <a:lnTo>
                  <a:pt x="273525" y="26740"/>
                </a:lnTo>
                <a:lnTo>
                  <a:pt x="288320" y="26740"/>
                </a:lnTo>
                <a:lnTo>
                  <a:pt x="294306" y="20753"/>
                </a:lnTo>
                <a:lnTo>
                  <a:pt x="294306" y="5987"/>
                </a:lnTo>
                <a:lnTo>
                  <a:pt x="288320" y="0"/>
                </a:lnTo>
                <a:close/>
              </a:path>
              <a:path w="6019800" h="27304">
                <a:moveTo>
                  <a:pt x="341829" y="0"/>
                </a:moveTo>
                <a:lnTo>
                  <a:pt x="327033" y="0"/>
                </a:lnTo>
                <a:lnTo>
                  <a:pt x="321047" y="5987"/>
                </a:lnTo>
                <a:lnTo>
                  <a:pt x="321047" y="20753"/>
                </a:lnTo>
                <a:lnTo>
                  <a:pt x="327033" y="26740"/>
                </a:lnTo>
                <a:lnTo>
                  <a:pt x="341829" y="26740"/>
                </a:lnTo>
                <a:lnTo>
                  <a:pt x="347815" y="20753"/>
                </a:lnTo>
                <a:lnTo>
                  <a:pt x="347815" y="5987"/>
                </a:lnTo>
                <a:lnTo>
                  <a:pt x="341829" y="0"/>
                </a:lnTo>
                <a:close/>
              </a:path>
              <a:path w="6019800" h="27304">
                <a:moveTo>
                  <a:pt x="395336" y="0"/>
                </a:moveTo>
                <a:lnTo>
                  <a:pt x="380542" y="0"/>
                </a:lnTo>
                <a:lnTo>
                  <a:pt x="374555" y="5987"/>
                </a:lnTo>
                <a:lnTo>
                  <a:pt x="374555" y="20753"/>
                </a:lnTo>
                <a:lnTo>
                  <a:pt x="380542" y="26740"/>
                </a:lnTo>
                <a:lnTo>
                  <a:pt x="395336" y="26740"/>
                </a:lnTo>
                <a:lnTo>
                  <a:pt x="401322" y="20753"/>
                </a:lnTo>
                <a:lnTo>
                  <a:pt x="401322" y="5987"/>
                </a:lnTo>
                <a:lnTo>
                  <a:pt x="395336" y="0"/>
                </a:lnTo>
                <a:close/>
              </a:path>
              <a:path w="6019800" h="27304">
                <a:moveTo>
                  <a:pt x="448844" y="0"/>
                </a:moveTo>
                <a:lnTo>
                  <a:pt x="434049" y="0"/>
                </a:lnTo>
                <a:lnTo>
                  <a:pt x="428063" y="5987"/>
                </a:lnTo>
                <a:lnTo>
                  <a:pt x="428063" y="20753"/>
                </a:lnTo>
                <a:lnTo>
                  <a:pt x="434049" y="26740"/>
                </a:lnTo>
                <a:lnTo>
                  <a:pt x="448844" y="26740"/>
                </a:lnTo>
                <a:lnTo>
                  <a:pt x="454830" y="20753"/>
                </a:lnTo>
                <a:lnTo>
                  <a:pt x="454830" y="5987"/>
                </a:lnTo>
                <a:lnTo>
                  <a:pt x="448844" y="0"/>
                </a:lnTo>
                <a:close/>
              </a:path>
              <a:path w="6019800" h="27304">
                <a:moveTo>
                  <a:pt x="502352" y="0"/>
                </a:moveTo>
                <a:lnTo>
                  <a:pt x="487557" y="0"/>
                </a:lnTo>
                <a:lnTo>
                  <a:pt x="481571" y="5987"/>
                </a:lnTo>
                <a:lnTo>
                  <a:pt x="481571" y="20753"/>
                </a:lnTo>
                <a:lnTo>
                  <a:pt x="487557" y="26740"/>
                </a:lnTo>
                <a:lnTo>
                  <a:pt x="502351" y="26740"/>
                </a:lnTo>
                <a:lnTo>
                  <a:pt x="508338" y="20753"/>
                </a:lnTo>
                <a:lnTo>
                  <a:pt x="508338" y="5987"/>
                </a:lnTo>
                <a:lnTo>
                  <a:pt x="502352" y="0"/>
                </a:lnTo>
                <a:close/>
              </a:path>
              <a:path w="6019800" h="27304">
                <a:moveTo>
                  <a:pt x="555860" y="0"/>
                </a:moveTo>
                <a:lnTo>
                  <a:pt x="541064" y="0"/>
                </a:lnTo>
                <a:lnTo>
                  <a:pt x="535078" y="5987"/>
                </a:lnTo>
                <a:lnTo>
                  <a:pt x="535078" y="20753"/>
                </a:lnTo>
                <a:lnTo>
                  <a:pt x="541064" y="26740"/>
                </a:lnTo>
                <a:lnTo>
                  <a:pt x="555860" y="26740"/>
                </a:lnTo>
                <a:lnTo>
                  <a:pt x="561846" y="20753"/>
                </a:lnTo>
                <a:lnTo>
                  <a:pt x="561846" y="5987"/>
                </a:lnTo>
                <a:lnTo>
                  <a:pt x="555860" y="0"/>
                </a:lnTo>
                <a:close/>
              </a:path>
              <a:path w="6019800" h="27304">
                <a:moveTo>
                  <a:pt x="609368" y="0"/>
                </a:moveTo>
                <a:lnTo>
                  <a:pt x="594573" y="0"/>
                </a:lnTo>
                <a:lnTo>
                  <a:pt x="588586" y="5987"/>
                </a:lnTo>
                <a:lnTo>
                  <a:pt x="588589" y="20755"/>
                </a:lnTo>
                <a:lnTo>
                  <a:pt x="594573" y="26740"/>
                </a:lnTo>
                <a:lnTo>
                  <a:pt x="609368" y="26740"/>
                </a:lnTo>
                <a:lnTo>
                  <a:pt x="615354" y="20755"/>
                </a:lnTo>
                <a:lnTo>
                  <a:pt x="615354" y="5987"/>
                </a:lnTo>
                <a:lnTo>
                  <a:pt x="609368" y="0"/>
                </a:lnTo>
                <a:close/>
              </a:path>
              <a:path w="6019800" h="27304">
                <a:moveTo>
                  <a:pt x="662875" y="0"/>
                </a:moveTo>
                <a:lnTo>
                  <a:pt x="648081" y="0"/>
                </a:lnTo>
                <a:lnTo>
                  <a:pt x="642095" y="5987"/>
                </a:lnTo>
                <a:lnTo>
                  <a:pt x="642095" y="20755"/>
                </a:lnTo>
                <a:lnTo>
                  <a:pt x="648081" y="26740"/>
                </a:lnTo>
                <a:lnTo>
                  <a:pt x="662875" y="26740"/>
                </a:lnTo>
                <a:lnTo>
                  <a:pt x="668862" y="20755"/>
                </a:lnTo>
                <a:lnTo>
                  <a:pt x="668862" y="5987"/>
                </a:lnTo>
                <a:lnTo>
                  <a:pt x="662875" y="0"/>
                </a:lnTo>
                <a:close/>
              </a:path>
              <a:path w="6019800" h="27304">
                <a:moveTo>
                  <a:pt x="716384" y="0"/>
                </a:moveTo>
                <a:lnTo>
                  <a:pt x="701588" y="0"/>
                </a:lnTo>
                <a:lnTo>
                  <a:pt x="695602" y="5987"/>
                </a:lnTo>
                <a:lnTo>
                  <a:pt x="695602" y="20755"/>
                </a:lnTo>
                <a:lnTo>
                  <a:pt x="701588" y="26740"/>
                </a:lnTo>
                <a:lnTo>
                  <a:pt x="716384" y="26740"/>
                </a:lnTo>
                <a:lnTo>
                  <a:pt x="722370" y="20755"/>
                </a:lnTo>
                <a:lnTo>
                  <a:pt x="722370" y="5987"/>
                </a:lnTo>
                <a:lnTo>
                  <a:pt x="716384" y="0"/>
                </a:lnTo>
                <a:close/>
              </a:path>
              <a:path w="6019800" h="27304">
                <a:moveTo>
                  <a:pt x="769892" y="0"/>
                </a:moveTo>
                <a:lnTo>
                  <a:pt x="755097" y="0"/>
                </a:lnTo>
                <a:lnTo>
                  <a:pt x="749110" y="5987"/>
                </a:lnTo>
                <a:lnTo>
                  <a:pt x="749110" y="20755"/>
                </a:lnTo>
                <a:lnTo>
                  <a:pt x="755097" y="26740"/>
                </a:lnTo>
                <a:lnTo>
                  <a:pt x="769892" y="26740"/>
                </a:lnTo>
                <a:lnTo>
                  <a:pt x="775877" y="20755"/>
                </a:lnTo>
                <a:lnTo>
                  <a:pt x="775877" y="5987"/>
                </a:lnTo>
                <a:lnTo>
                  <a:pt x="769892" y="0"/>
                </a:lnTo>
                <a:close/>
              </a:path>
              <a:path w="6019800" h="27304">
                <a:moveTo>
                  <a:pt x="823399" y="0"/>
                </a:moveTo>
                <a:lnTo>
                  <a:pt x="808604" y="0"/>
                </a:lnTo>
                <a:lnTo>
                  <a:pt x="802618" y="5987"/>
                </a:lnTo>
                <a:lnTo>
                  <a:pt x="802618" y="20755"/>
                </a:lnTo>
                <a:lnTo>
                  <a:pt x="808604" y="26740"/>
                </a:lnTo>
                <a:lnTo>
                  <a:pt x="823399" y="26740"/>
                </a:lnTo>
                <a:lnTo>
                  <a:pt x="829385" y="20755"/>
                </a:lnTo>
                <a:lnTo>
                  <a:pt x="829385" y="5987"/>
                </a:lnTo>
                <a:lnTo>
                  <a:pt x="823399" y="0"/>
                </a:lnTo>
                <a:close/>
              </a:path>
              <a:path w="6019800" h="27304">
                <a:moveTo>
                  <a:pt x="876908" y="0"/>
                </a:moveTo>
                <a:lnTo>
                  <a:pt x="862112" y="0"/>
                </a:lnTo>
                <a:lnTo>
                  <a:pt x="856126" y="5987"/>
                </a:lnTo>
                <a:lnTo>
                  <a:pt x="856126" y="20755"/>
                </a:lnTo>
                <a:lnTo>
                  <a:pt x="862112" y="26740"/>
                </a:lnTo>
                <a:lnTo>
                  <a:pt x="876908" y="26740"/>
                </a:lnTo>
                <a:lnTo>
                  <a:pt x="882894" y="20755"/>
                </a:lnTo>
                <a:lnTo>
                  <a:pt x="882894" y="5987"/>
                </a:lnTo>
                <a:lnTo>
                  <a:pt x="876908" y="0"/>
                </a:lnTo>
                <a:close/>
              </a:path>
              <a:path w="6019800" h="27304">
                <a:moveTo>
                  <a:pt x="930415" y="0"/>
                </a:moveTo>
                <a:lnTo>
                  <a:pt x="915621" y="0"/>
                </a:lnTo>
                <a:lnTo>
                  <a:pt x="909634" y="5987"/>
                </a:lnTo>
                <a:lnTo>
                  <a:pt x="909634" y="20755"/>
                </a:lnTo>
                <a:lnTo>
                  <a:pt x="915621" y="26740"/>
                </a:lnTo>
                <a:lnTo>
                  <a:pt x="930415" y="26740"/>
                </a:lnTo>
                <a:lnTo>
                  <a:pt x="936401" y="20755"/>
                </a:lnTo>
                <a:lnTo>
                  <a:pt x="936401" y="5987"/>
                </a:lnTo>
                <a:lnTo>
                  <a:pt x="930415" y="0"/>
                </a:lnTo>
                <a:close/>
              </a:path>
              <a:path w="6019800" h="27304">
                <a:moveTo>
                  <a:pt x="983923" y="0"/>
                </a:moveTo>
                <a:lnTo>
                  <a:pt x="969128" y="0"/>
                </a:lnTo>
                <a:lnTo>
                  <a:pt x="963142" y="5987"/>
                </a:lnTo>
                <a:lnTo>
                  <a:pt x="963142" y="20755"/>
                </a:lnTo>
                <a:lnTo>
                  <a:pt x="969128" y="26740"/>
                </a:lnTo>
                <a:lnTo>
                  <a:pt x="983923" y="26740"/>
                </a:lnTo>
                <a:lnTo>
                  <a:pt x="989909" y="20755"/>
                </a:lnTo>
                <a:lnTo>
                  <a:pt x="989909" y="5987"/>
                </a:lnTo>
                <a:lnTo>
                  <a:pt x="983923" y="0"/>
                </a:lnTo>
                <a:close/>
              </a:path>
              <a:path w="6019800" h="27304">
                <a:moveTo>
                  <a:pt x="1037431" y="0"/>
                </a:moveTo>
                <a:lnTo>
                  <a:pt x="1022636" y="0"/>
                </a:lnTo>
                <a:lnTo>
                  <a:pt x="1016650" y="5987"/>
                </a:lnTo>
                <a:lnTo>
                  <a:pt x="1016650" y="20755"/>
                </a:lnTo>
                <a:lnTo>
                  <a:pt x="1022636" y="26740"/>
                </a:lnTo>
                <a:lnTo>
                  <a:pt x="1037431" y="26740"/>
                </a:lnTo>
                <a:lnTo>
                  <a:pt x="1043418" y="20755"/>
                </a:lnTo>
                <a:lnTo>
                  <a:pt x="1043418" y="5987"/>
                </a:lnTo>
                <a:lnTo>
                  <a:pt x="1037431" y="0"/>
                </a:lnTo>
                <a:close/>
              </a:path>
              <a:path w="6019800" h="27304">
                <a:moveTo>
                  <a:pt x="1090939" y="0"/>
                </a:moveTo>
                <a:lnTo>
                  <a:pt x="1076143" y="0"/>
                </a:lnTo>
                <a:lnTo>
                  <a:pt x="1070158" y="5987"/>
                </a:lnTo>
                <a:lnTo>
                  <a:pt x="1070158" y="20755"/>
                </a:lnTo>
                <a:lnTo>
                  <a:pt x="1076143" y="26740"/>
                </a:lnTo>
                <a:lnTo>
                  <a:pt x="1090939" y="26740"/>
                </a:lnTo>
                <a:lnTo>
                  <a:pt x="1096925" y="20755"/>
                </a:lnTo>
                <a:lnTo>
                  <a:pt x="1096925" y="5987"/>
                </a:lnTo>
                <a:lnTo>
                  <a:pt x="1090939" y="0"/>
                </a:lnTo>
                <a:close/>
              </a:path>
              <a:path w="6019800" h="27304">
                <a:moveTo>
                  <a:pt x="1144447" y="0"/>
                </a:moveTo>
                <a:lnTo>
                  <a:pt x="1129652" y="0"/>
                </a:lnTo>
                <a:lnTo>
                  <a:pt x="1123665" y="5987"/>
                </a:lnTo>
                <a:lnTo>
                  <a:pt x="1123665" y="20755"/>
                </a:lnTo>
                <a:lnTo>
                  <a:pt x="1129652" y="26740"/>
                </a:lnTo>
                <a:lnTo>
                  <a:pt x="1144447" y="26740"/>
                </a:lnTo>
                <a:lnTo>
                  <a:pt x="1150432" y="20755"/>
                </a:lnTo>
                <a:lnTo>
                  <a:pt x="1150432" y="5987"/>
                </a:lnTo>
                <a:lnTo>
                  <a:pt x="1144447" y="0"/>
                </a:lnTo>
                <a:close/>
              </a:path>
              <a:path w="6019800" h="27304">
                <a:moveTo>
                  <a:pt x="1197954" y="0"/>
                </a:moveTo>
                <a:lnTo>
                  <a:pt x="1183159" y="0"/>
                </a:lnTo>
                <a:lnTo>
                  <a:pt x="1177174" y="5987"/>
                </a:lnTo>
                <a:lnTo>
                  <a:pt x="1177174" y="20755"/>
                </a:lnTo>
                <a:lnTo>
                  <a:pt x="1183159" y="26740"/>
                </a:lnTo>
                <a:lnTo>
                  <a:pt x="1197954" y="26740"/>
                </a:lnTo>
                <a:lnTo>
                  <a:pt x="1203941" y="20755"/>
                </a:lnTo>
                <a:lnTo>
                  <a:pt x="1203941" y="5987"/>
                </a:lnTo>
                <a:lnTo>
                  <a:pt x="1197954" y="0"/>
                </a:lnTo>
                <a:close/>
              </a:path>
              <a:path w="6019800" h="27304">
                <a:moveTo>
                  <a:pt x="1251463" y="0"/>
                </a:moveTo>
                <a:lnTo>
                  <a:pt x="1236667" y="0"/>
                </a:lnTo>
                <a:lnTo>
                  <a:pt x="1230681" y="5987"/>
                </a:lnTo>
                <a:lnTo>
                  <a:pt x="1230681" y="20755"/>
                </a:lnTo>
                <a:lnTo>
                  <a:pt x="1236667" y="26740"/>
                </a:lnTo>
                <a:lnTo>
                  <a:pt x="1251463" y="26740"/>
                </a:lnTo>
                <a:lnTo>
                  <a:pt x="1257449" y="20755"/>
                </a:lnTo>
                <a:lnTo>
                  <a:pt x="1257449" y="5987"/>
                </a:lnTo>
                <a:lnTo>
                  <a:pt x="1251463" y="0"/>
                </a:lnTo>
                <a:close/>
              </a:path>
              <a:path w="6019800" h="27304">
                <a:moveTo>
                  <a:pt x="1304970" y="0"/>
                </a:moveTo>
                <a:lnTo>
                  <a:pt x="1290176" y="0"/>
                </a:lnTo>
                <a:lnTo>
                  <a:pt x="1284189" y="5987"/>
                </a:lnTo>
                <a:lnTo>
                  <a:pt x="1284189" y="20755"/>
                </a:lnTo>
                <a:lnTo>
                  <a:pt x="1290176" y="26740"/>
                </a:lnTo>
                <a:lnTo>
                  <a:pt x="1304970" y="26740"/>
                </a:lnTo>
                <a:lnTo>
                  <a:pt x="1310956" y="20755"/>
                </a:lnTo>
                <a:lnTo>
                  <a:pt x="1310956" y="5987"/>
                </a:lnTo>
                <a:lnTo>
                  <a:pt x="1304970" y="0"/>
                </a:lnTo>
                <a:close/>
              </a:path>
              <a:path w="6019800" h="27304">
                <a:moveTo>
                  <a:pt x="1358478" y="0"/>
                </a:moveTo>
                <a:lnTo>
                  <a:pt x="1343683" y="0"/>
                </a:lnTo>
                <a:lnTo>
                  <a:pt x="1337697" y="5987"/>
                </a:lnTo>
                <a:lnTo>
                  <a:pt x="1337697" y="20755"/>
                </a:lnTo>
                <a:lnTo>
                  <a:pt x="1343683" y="26740"/>
                </a:lnTo>
                <a:lnTo>
                  <a:pt x="1358478" y="26740"/>
                </a:lnTo>
                <a:lnTo>
                  <a:pt x="1364464" y="20755"/>
                </a:lnTo>
                <a:lnTo>
                  <a:pt x="1364464" y="5987"/>
                </a:lnTo>
                <a:lnTo>
                  <a:pt x="1358478" y="0"/>
                </a:lnTo>
                <a:close/>
              </a:path>
              <a:path w="6019800" h="27304">
                <a:moveTo>
                  <a:pt x="1411987" y="0"/>
                </a:moveTo>
                <a:lnTo>
                  <a:pt x="1397191" y="0"/>
                </a:lnTo>
                <a:lnTo>
                  <a:pt x="1391205" y="5987"/>
                </a:lnTo>
                <a:lnTo>
                  <a:pt x="1391205" y="20755"/>
                </a:lnTo>
                <a:lnTo>
                  <a:pt x="1397191" y="26740"/>
                </a:lnTo>
                <a:lnTo>
                  <a:pt x="1411987" y="26740"/>
                </a:lnTo>
                <a:lnTo>
                  <a:pt x="1417973" y="20755"/>
                </a:lnTo>
                <a:lnTo>
                  <a:pt x="1417973" y="5987"/>
                </a:lnTo>
                <a:lnTo>
                  <a:pt x="1411987" y="0"/>
                </a:lnTo>
                <a:close/>
              </a:path>
              <a:path w="6019800" h="27304">
                <a:moveTo>
                  <a:pt x="1465494" y="0"/>
                </a:moveTo>
                <a:lnTo>
                  <a:pt x="1450700" y="0"/>
                </a:lnTo>
                <a:lnTo>
                  <a:pt x="1444713" y="5987"/>
                </a:lnTo>
                <a:lnTo>
                  <a:pt x="1444713" y="20755"/>
                </a:lnTo>
                <a:lnTo>
                  <a:pt x="1450700" y="26740"/>
                </a:lnTo>
                <a:lnTo>
                  <a:pt x="1465494" y="26740"/>
                </a:lnTo>
                <a:lnTo>
                  <a:pt x="1471480" y="20755"/>
                </a:lnTo>
                <a:lnTo>
                  <a:pt x="1471480" y="5987"/>
                </a:lnTo>
                <a:lnTo>
                  <a:pt x="1465494" y="0"/>
                </a:lnTo>
                <a:close/>
              </a:path>
              <a:path w="6019800" h="27304">
                <a:moveTo>
                  <a:pt x="1519002" y="0"/>
                </a:moveTo>
                <a:lnTo>
                  <a:pt x="1504207" y="0"/>
                </a:lnTo>
                <a:lnTo>
                  <a:pt x="1498221" y="5987"/>
                </a:lnTo>
                <a:lnTo>
                  <a:pt x="1498221" y="20755"/>
                </a:lnTo>
                <a:lnTo>
                  <a:pt x="1504207" y="26740"/>
                </a:lnTo>
                <a:lnTo>
                  <a:pt x="1519002" y="26740"/>
                </a:lnTo>
                <a:lnTo>
                  <a:pt x="1524988" y="20755"/>
                </a:lnTo>
                <a:lnTo>
                  <a:pt x="1524988" y="5987"/>
                </a:lnTo>
                <a:lnTo>
                  <a:pt x="1519002" y="0"/>
                </a:lnTo>
                <a:close/>
              </a:path>
              <a:path w="6019800" h="27304">
                <a:moveTo>
                  <a:pt x="1572509" y="0"/>
                </a:moveTo>
                <a:lnTo>
                  <a:pt x="1557715" y="0"/>
                </a:lnTo>
                <a:lnTo>
                  <a:pt x="1551729" y="5987"/>
                </a:lnTo>
                <a:lnTo>
                  <a:pt x="1551729" y="20755"/>
                </a:lnTo>
                <a:lnTo>
                  <a:pt x="1557715" y="26740"/>
                </a:lnTo>
                <a:lnTo>
                  <a:pt x="1572509" y="26740"/>
                </a:lnTo>
                <a:lnTo>
                  <a:pt x="1578496" y="20755"/>
                </a:lnTo>
                <a:lnTo>
                  <a:pt x="1578496" y="5987"/>
                </a:lnTo>
                <a:lnTo>
                  <a:pt x="1572509" y="0"/>
                </a:lnTo>
                <a:close/>
              </a:path>
              <a:path w="6019800" h="27304">
                <a:moveTo>
                  <a:pt x="1626018" y="0"/>
                </a:moveTo>
                <a:lnTo>
                  <a:pt x="1611222" y="0"/>
                </a:lnTo>
                <a:lnTo>
                  <a:pt x="1605236" y="5987"/>
                </a:lnTo>
                <a:lnTo>
                  <a:pt x="1605236" y="20755"/>
                </a:lnTo>
                <a:lnTo>
                  <a:pt x="1611222" y="26740"/>
                </a:lnTo>
                <a:lnTo>
                  <a:pt x="1626018" y="26740"/>
                </a:lnTo>
                <a:lnTo>
                  <a:pt x="1632004" y="20755"/>
                </a:lnTo>
                <a:lnTo>
                  <a:pt x="1632004" y="5987"/>
                </a:lnTo>
                <a:lnTo>
                  <a:pt x="1626018" y="0"/>
                </a:lnTo>
                <a:close/>
              </a:path>
              <a:path w="6019800" h="27304">
                <a:moveTo>
                  <a:pt x="1679526" y="0"/>
                </a:moveTo>
                <a:lnTo>
                  <a:pt x="1664731" y="0"/>
                </a:lnTo>
                <a:lnTo>
                  <a:pt x="1658744" y="5987"/>
                </a:lnTo>
                <a:lnTo>
                  <a:pt x="1658744" y="20755"/>
                </a:lnTo>
                <a:lnTo>
                  <a:pt x="1664731" y="26740"/>
                </a:lnTo>
                <a:lnTo>
                  <a:pt x="1679526" y="26740"/>
                </a:lnTo>
                <a:lnTo>
                  <a:pt x="1685511" y="20755"/>
                </a:lnTo>
                <a:lnTo>
                  <a:pt x="1685511" y="5987"/>
                </a:lnTo>
                <a:lnTo>
                  <a:pt x="1679526" y="0"/>
                </a:lnTo>
                <a:close/>
              </a:path>
              <a:path w="6019800" h="27304">
                <a:moveTo>
                  <a:pt x="1733033" y="0"/>
                </a:moveTo>
                <a:lnTo>
                  <a:pt x="1718238" y="0"/>
                </a:lnTo>
                <a:lnTo>
                  <a:pt x="1712252" y="5987"/>
                </a:lnTo>
                <a:lnTo>
                  <a:pt x="1712252" y="20755"/>
                </a:lnTo>
                <a:lnTo>
                  <a:pt x="1718238" y="26740"/>
                </a:lnTo>
                <a:lnTo>
                  <a:pt x="1733033" y="26740"/>
                </a:lnTo>
                <a:lnTo>
                  <a:pt x="1739020" y="20755"/>
                </a:lnTo>
                <a:lnTo>
                  <a:pt x="1739020" y="5987"/>
                </a:lnTo>
                <a:lnTo>
                  <a:pt x="1733033" y="0"/>
                </a:lnTo>
                <a:close/>
              </a:path>
              <a:path w="6019800" h="27304">
                <a:moveTo>
                  <a:pt x="1786542" y="0"/>
                </a:moveTo>
                <a:lnTo>
                  <a:pt x="1771746" y="0"/>
                </a:lnTo>
                <a:lnTo>
                  <a:pt x="1765760" y="5987"/>
                </a:lnTo>
                <a:lnTo>
                  <a:pt x="1765760" y="20755"/>
                </a:lnTo>
                <a:lnTo>
                  <a:pt x="1771746" y="26740"/>
                </a:lnTo>
                <a:lnTo>
                  <a:pt x="1786542" y="26740"/>
                </a:lnTo>
                <a:lnTo>
                  <a:pt x="1792528" y="20755"/>
                </a:lnTo>
                <a:lnTo>
                  <a:pt x="1792528" y="5987"/>
                </a:lnTo>
                <a:lnTo>
                  <a:pt x="1786542" y="0"/>
                </a:lnTo>
                <a:close/>
              </a:path>
              <a:path w="6019800" h="27304">
                <a:moveTo>
                  <a:pt x="1840049" y="0"/>
                </a:moveTo>
                <a:lnTo>
                  <a:pt x="1825255" y="0"/>
                </a:lnTo>
                <a:lnTo>
                  <a:pt x="1819268" y="5987"/>
                </a:lnTo>
                <a:lnTo>
                  <a:pt x="1819268" y="20755"/>
                </a:lnTo>
                <a:lnTo>
                  <a:pt x="1825255" y="26740"/>
                </a:lnTo>
                <a:lnTo>
                  <a:pt x="1840049" y="26740"/>
                </a:lnTo>
                <a:lnTo>
                  <a:pt x="1846035" y="20755"/>
                </a:lnTo>
                <a:lnTo>
                  <a:pt x="1846035" y="5987"/>
                </a:lnTo>
                <a:lnTo>
                  <a:pt x="1840049" y="0"/>
                </a:lnTo>
                <a:close/>
              </a:path>
              <a:path w="6019800" h="27304">
                <a:moveTo>
                  <a:pt x="1893557" y="0"/>
                </a:moveTo>
                <a:lnTo>
                  <a:pt x="1878762" y="0"/>
                </a:lnTo>
                <a:lnTo>
                  <a:pt x="1872776" y="5987"/>
                </a:lnTo>
                <a:lnTo>
                  <a:pt x="1872776" y="20755"/>
                </a:lnTo>
                <a:lnTo>
                  <a:pt x="1878762" y="26740"/>
                </a:lnTo>
                <a:lnTo>
                  <a:pt x="1893557" y="26740"/>
                </a:lnTo>
                <a:lnTo>
                  <a:pt x="1899543" y="20755"/>
                </a:lnTo>
                <a:lnTo>
                  <a:pt x="1899543" y="5987"/>
                </a:lnTo>
                <a:lnTo>
                  <a:pt x="1893557" y="0"/>
                </a:lnTo>
                <a:close/>
              </a:path>
              <a:path w="6019800" h="27304">
                <a:moveTo>
                  <a:pt x="1947065" y="0"/>
                </a:moveTo>
                <a:lnTo>
                  <a:pt x="1932270" y="0"/>
                </a:lnTo>
                <a:lnTo>
                  <a:pt x="1926284" y="5987"/>
                </a:lnTo>
                <a:lnTo>
                  <a:pt x="1926284" y="20755"/>
                </a:lnTo>
                <a:lnTo>
                  <a:pt x="1932270" y="26740"/>
                </a:lnTo>
                <a:lnTo>
                  <a:pt x="1947065" y="26740"/>
                </a:lnTo>
                <a:lnTo>
                  <a:pt x="1953051" y="20755"/>
                </a:lnTo>
                <a:lnTo>
                  <a:pt x="1953051" y="5987"/>
                </a:lnTo>
                <a:lnTo>
                  <a:pt x="1947065" y="0"/>
                </a:lnTo>
                <a:close/>
              </a:path>
              <a:path w="6019800" h="27304">
                <a:moveTo>
                  <a:pt x="2000573" y="0"/>
                </a:moveTo>
                <a:lnTo>
                  <a:pt x="1985777" y="0"/>
                </a:lnTo>
                <a:lnTo>
                  <a:pt x="1979791" y="5987"/>
                </a:lnTo>
                <a:lnTo>
                  <a:pt x="1979791" y="20755"/>
                </a:lnTo>
                <a:lnTo>
                  <a:pt x="1985777" y="26740"/>
                </a:lnTo>
                <a:lnTo>
                  <a:pt x="2000573" y="26740"/>
                </a:lnTo>
                <a:lnTo>
                  <a:pt x="2006559" y="20755"/>
                </a:lnTo>
                <a:lnTo>
                  <a:pt x="2006559" y="5987"/>
                </a:lnTo>
                <a:lnTo>
                  <a:pt x="2000573" y="0"/>
                </a:lnTo>
                <a:close/>
              </a:path>
              <a:path w="6019800" h="27304">
                <a:moveTo>
                  <a:pt x="2054081" y="0"/>
                </a:moveTo>
                <a:lnTo>
                  <a:pt x="2039286" y="0"/>
                </a:lnTo>
                <a:lnTo>
                  <a:pt x="2033300" y="5987"/>
                </a:lnTo>
                <a:lnTo>
                  <a:pt x="2033300" y="20755"/>
                </a:lnTo>
                <a:lnTo>
                  <a:pt x="2039286" y="26740"/>
                </a:lnTo>
                <a:lnTo>
                  <a:pt x="2054081" y="26740"/>
                </a:lnTo>
                <a:lnTo>
                  <a:pt x="2060067" y="20755"/>
                </a:lnTo>
                <a:lnTo>
                  <a:pt x="2060067" y="5987"/>
                </a:lnTo>
                <a:lnTo>
                  <a:pt x="2054081" y="0"/>
                </a:lnTo>
                <a:close/>
              </a:path>
              <a:path w="6019800" h="27304">
                <a:moveTo>
                  <a:pt x="2107588" y="0"/>
                </a:moveTo>
                <a:lnTo>
                  <a:pt x="2092794" y="0"/>
                </a:lnTo>
                <a:lnTo>
                  <a:pt x="2086808" y="5987"/>
                </a:lnTo>
                <a:lnTo>
                  <a:pt x="2086808" y="20755"/>
                </a:lnTo>
                <a:lnTo>
                  <a:pt x="2092794" y="26740"/>
                </a:lnTo>
                <a:lnTo>
                  <a:pt x="2107588" y="26740"/>
                </a:lnTo>
                <a:lnTo>
                  <a:pt x="2113575" y="20755"/>
                </a:lnTo>
                <a:lnTo>
                  <a:pt x="2113575" y="5987"/>
                </a:lnTo>
                <a:lnTo>
                  <a:pt x="2107588" y="0"/>
                </a:lnTo>
                <a:close/>
              </a:path>
              <a:path w="6019800" h="27304">
                <a:moveTo>
                  <a:pt x="2161097" y="0"/>
                </a:moveTo>
                <a:lnTo>
                  <a:pt x="2146301" y="0"/>
                </a:lnTo>
                <a:lnTo>
                  <a:pt x="2140315" y="5987"/>
                </a:lnTo>
                <a:lnTo>
                  <a:pt x="2140315" y="20755"/>
                </a:lnTo>
                <a:lnTo>
                  <a:pt x="2146301" y="26740"/>
                </a:lnTo>
                <a:lnTo>
                  <a:pt x="2161097" y="26740"/>
                </a:lnTo>
                <a:lnTo>
                  <a:pt x="2167083" y="20755"/>
                </a:lnTo>
                <a:lnTo>
                  <a:pt x="2167083" y="5987"/>
                </a:lnTo>
                <a:lnTo>
                  <a:pt x="2161097" y="0"/>
                </a:lnTo>
                <a:close/>
              </a:path>
              <a:path w="6019800" h="27304">
                <a:moveTo>
                  <a:pt x="2214605" y="0"/>
                </a:moveTo>
                <a:lnTo>
                  <a:pt x="2199810" y="0"/>
                </a:lnTo>
                <a:lnTo>
                  <a:pt x="2193823" y="5987"/>
                </a:lnTo>
                <a:lnTo>
                  <a:pt x="2193823" y="20755"/>
                </a:lnTo>
                <a:lnTo>
                  <a:pt x="2199810" y="26740"/>
                </a:lnTo>
                <a:lnTo>
                  <a:pt x="2214605" y="26740"/>
                </a:lnTo>
                <a:lnTo>
                  <a:pt x="2220590" y="20755"/>
                </a:lnTo>
                <a:lnTo>
                  <a:pt x="2220590" y="5987"/>
                </a:lnTo>
                <a:lnTo>
                  <a:pt x="2214605" y="0"/>
                </a:lnTo>
                <a:close/>
              </a:path>
              <a:path w="6019800" h="27304">
                <a:moveTo>
                  <a:pt x="2268113" y="0"/>
                </a:moveTo>
                <a:lnTo>
                  <a:pt x="2253318" y="0"/>
                </a:lnTo>
                <a:lnTo>
                  <a:pt x="2247332" y="5987"/>
                </a:lnTo>
                <a:lnTo>
                  <a:pt x="2247332" y="20755"/>
                </a:lnTo>
                <a:lnTo>
                  <a:pt x="2253318" y="26740"/>
                </a:lnTo>
                <a:lnTo>
                  <a:pt x="2268113" y="26740"/>
                </a:lnTo>
                <a:lnTo>
                  <a:pt x="2274099" y="20755"/>
                </a:lnTo>
                <a:lnTo>
                  <a:pt x="2274099" y="5987"/>
                </a:lnTo>
                <a:lnTo>
                  <a:pt x="2268113" y="0"/>
                </a:lnTo>
                <a:close/>
              </a:path>
              <a:path w="6019800" h="27304">
                <a:moveTo>
                  <a:pt x="2321621" y="0"/>
                </a:moveTo>
                <a:lnTo>
                  <a:pt x="2306825" y="0"/>
                </a:lnTo>
                <a:lnTo>
                  <a:pt x="2300839" y="5987"/>
                </a:lnTo>
                <a:lnTo>
                  <a:pt x="2300839" y="20755"/>
                </a:lnTo>
                <a:lnTo>
                  <a:pt x="2306825" y="26740"/>
                </a:lnTo>
                <a:lnTo>
                  <a:pt x="2321621" y="26740"/>
                </a:lnTo>
                <a:lnTo>
                  <a:pt x="2327607" y="20755"/>
                </a:lnTo>
                <a:lnTo>
                  <a:pt x="2327607" y="5987"/>
                </a:lnTo>
                <a:lnTo>
                  <a:pt x="2321621" y="0"/>
                </a:lnTo>
                <a:close/>
              </a:path>
              <a:path w="6019800" h="27304">
                <a:moveTo>
                  <a:pt x="2375129" y="0"/>
                </a:moveTo>
                <a:lnTo>
                  <a:pt x="2360334" y="0"/>
                </a:lnTo>
                <a:lnTo>
                  <a:pt x="2354347" y="5987"/>
                </a:lnTo>
                <a:lnTo>
                  <a:pt x="2354347" y="20755"/>
                </a:lnTo>
                <a:lnTo>
                  <a:pt x="2360334" y="26740"/>
                </a:lnTo>
                <a:lnTo>
                  <a:pt x="2375129" y="26740"/>
                </a:lnTo>
                <a:lnTo>
                  <a:pt x="2381115" y="20755"/>
                </a:lnTo>
                <a:lnTo>
                  <a:pt x="2381115" y="5987"/>
                </a:lnTo>
                <a:lnTo>
                  <a:pt x="2375129" y="0"/>
                </a:lnTo>
                <a:close/>
              </a:path>
              <a:path w="6019800" h="27304">
                <a:moveTo>
                  <a:pt x="2428637" y="0"/>
                </a:moveTo>
                <a:lnTo>
                  <a:pt x="2413842" y="0"/>
                </a:lnTo>
                <a:lnTo>
                  <a:pt x="2407856" y="5987"/>
                </a:lnTo>
                <a:lnTo>
                  <a:pt x="2407856" y="20755"/>
                </a:lnTo>
                <a:lnTo>
                  <a:pt x="2413842" y="26740"/>
                </a:lnTo>
                <a:lnTo>
                  <a:pt x="2428637" y="26740"/>
                </a:lnTo>
                <a:lnTo>
                  <a:pt x="2434623" y="20755"/>
                </a:lnTo>
                <a:lnTo>
                  <a:pt x="2434623" y="5987"/>
                </a:lnTo>
                <a:lnTo>
                  <a:pt x="2428637" y="0"/>
                </a:lnTo>
                <a:close/>
              </a:path>
              <a:path w="6019800" h="27304">
                <a:moveTo>
                  <a:pt x="2482145" y="0"/>
                </a:moveTo>
                <a:lnTo>
                  <a:pt x="2467349" y="0"/>
                </a:lnTo>
                <a:lnTo>
                  <a:pt x="2461364" y="5987"/>
                </a:lnTo>
                <a:lnTo>
                  <a:pt x="2461364" y="20755"/>
                </a:lnTo>
                <a:lnTo>
                  <a:pt x="2467349" y="26740"/>
                </a:lnTo>
                <a:lnTo>
                  <a:pt x="2482145" y="26740"/>
                </a:lnTo>
                <a:lnTo>
                  <a:pt x="2488131" y="20755"/>
                </a:lnTo>
                <a:lnTo>
                  <a:pt x="2488131" y="5987"/>
                </a:lnTo>
                <a:lnTo>
                  <a:pt x="2482145" y="0"/>
                </a:lnTo>
                <a:close/>
              </a:path>
              <a:path w="6019800" h="27304">
                <a:moveTo>
                  <a:pt x="2535653" y="0"/>
                </a:moveTo>
                <a:lnTo>
                  <a:pt x="2520858" y="0"/>
                </a:lnTo>
                <a:lnTo>
                  <a:pt x="2514871" y="5987"/>
                </a:lnTo>
                <a:lnTo>
                  <a:pt x="2514871" y="20755"/>
                </a:lnTo>
                <a:lnTo>
                  <a:pt x="2520858" y="26740"/>
                </a:lnTo>
                <a:lnTo>
                  <a:pt x="2535653" y="26740"/>
                </a:lnTo>
                <a:lnTo>
                  <a:pt x="2541639" y="20755"/>
                </a:lnTo>
                <a:lnTo>
                  <a:pt x="2541639" y="5987"/>
                </a:lnTo>
                <a:lnTo>
                  <a:pt x="2535653" y="0"/>
                </a:lnTo>
                <a:close/>
              </a:path>
              <a:path w="6019800" h="27304">
                <a:moveTo>
                  <a:pt x="2589161" y="0"/>
                </a:moveTo>
                <a:lnTo>
                  <a:pt x="2574366" y="0"/>
                </a:lnTo>
                <a:lnTo>
                  <a:pt x="2568380" y="5987"/>
                </a:lnTo>
                <a:lnTo>
                  <a:pt x="2568380" y="20755"/>
                </a:lnTo>
                <a:lnTo>
                  <a:pt x="2574366" y="26740"/>
                </a:lnTo>
                <a:lnTo>
                  <a:pt x="2589161" y="26740"/>
                </a:lnTo>
                <a:lnTo>
                  <a:pt x="2595147" y="20755"/>
                </a:lnTo>
                <a:lnTo>
                  <a:pt x="2595147" y="5987"/>
                </a:lnTo>
                <a:lnTo>
                  <a:pt x="2589161" y="0"/>
                </a:lnTo>
                <a:close/>
              </a:path>
              <a:path w="6019800" h="27304">
                <a:moveTo>
                  <a:pt x="2642668" y="0"/>
                </a:moveTo>
                <a:lnTo>
                  <a:pt x="2627874" y="0"/>
                </a:lnTo>
                <a:lnTo>
                  <a:pt x="2621888" y="5987"/>
                </a:lnTo>
                <a:lnTo>
                  <a:pt x="2621888" y="20755"/>
                </a:lnTo>
                <a:lnTo>
                  <a:pt x="2627874" y="26740"/>
                </a:lnTo>
                <a:lnTo>
                  <a:pt x="2642668" y="26740"/>
                </a:lnTo>
                <a:lnTo>
                  <a:pt x="2648655" y="20755"/>
                </a:lnTo>
                <a:lnTo>
                  <a:pt x="2648655" y="5987"/>
                </a:lnTo>
                <a:lnTo>
                  <a:pt x="2642668" y="0"/>
                </a:lnTo>
                <a:close/>
              </a:path>
              <a:path w="6019800" h="27304">
                <a:moveTo>
                  <a:pt x="2696178" y="0"/>
                </a:moveTo>
                <a:lnTo>
                  <a:pt x="2681382" y="0"/>
                </a:lnTo>
                <a:lnTo>
                  <a:pt x="2675395" y="5987"/>
                </a:lnTo>
                <a:lnTo>
                  <a:pt x="2675395" y="20755"/>
                </a:lnTo>
                <a:lnTo>
                  <a:pt x="2681382" y="26740"/>
                </a:lnTo>
                <a:lnTo>
                  <a:pt x="2696178" y="26740"/>
                </a:lnTo>
                <a:lnTo>
                  <a:pt x="2702162" y="20755"/>
                </a:lnTo>
                <a:lnTo>
                  <a:pt x="2702162" y="5987"/>
                </a:lnTo>
                <a:lnTo>
                  <a:pt x="2696178" y="0"/>
                </a:lnTo>
                <a:close/>
              </a:path>
              <a:path w="6019800" h="27304">
                <a:moveTo>
                  <a:pt x="2749686" y="0"/>
                </a:moveTo>
                <a:lnTo>
                  <a:pt x="2734890" y="0"/>
                </a:lnTo>
                <a:lnTo>
                  <a:pt x="2728902" y="5987"/>
                </a:lnTo>
                <a:lnTo>
                  <a:pt x="2728902" y="20755"/>
                </a:lnTo>
                <a:lnTo>
                  <a:pt x="2734890" y="26740"/>
                </a:lnTo>
                <a:lnTo>
                  <a:pt x="2749686" y="26740"/>
                </a:lnTo>
                <a:lnTo>
                  <a:pt x="2755670" y="20755"/>
                </a:lnTo>
                <a:lnTo>
                  <a:pt x="2755670" y="5987"/>
                </a:lnTo>
                <a:lnTo>
                  <a:pt x="2749686" y="0"/>
                </a:lnTo>
                <a:close/>
              </a:path>
              <a:path w="6019800" h="27304">
                <a:moveTo>
                  <a:pt x="2803193" y="0"/>
                </a:moveTo>
                <a:lnTo>
                  <a:pt x="2788398" y="0"/>
                </a:lnTo>
                <a:lnTo>
                  <a:pt x="2782411" y="5987"/>
                </a:lnTo>
                <a:lnTo>
                  <a:pt x="2782411" y="20755"/>
                </a:lnTo>
                <a:lnTo>
                  <a:pt x="2788398" y="26740"/>
                </a:lnTo>
                <a:lnTo>
                  <a:pt x="2803193" y="26740"/>
                </a:lnTo>
                <a:lnTo>
                  <a:pt x="2809179" y="20755"/>
                </a:lnTo>
                <a:lnTo>
                  <a:pt x="2809179" y="5987"/>
                </a:lnTo>
                <a:lnTo>
                  <a:pt x="2803193" y="0"/>
                </a:lnTo>
                <a:close/>
              </a:path>
              <a:path w="6019800" h="27304">
                <a:moveTo>
                  <a:pt x="2856702" y="0"/>
                </a:moveTo>
                <a:lnTo>
                  <a:pt x="2841906" y="0"/>
                </a:lnTo>
                <a:lnTo>
                  <a:pt x="2835919" y="5987"/>
                </a:lnTo>
                <a:lnTo>
                  <a:pt x="2835919" y="20755"/>
                </a:lnTo>
                <a:lnTo>
                  <a:pt x="2841906" y="26740"/>
                </a:lnTo>
                <a:lnTo>
                  <a:pt x="2856702" y="26740"/>
                </a:lnTo>
                <a:lnTo>
                  <a:pt x="2862686" y="20755"/>
                </a:lnTo>
                <a:lnTo>
                  <a:pt x="2862686" y="5987"/>
                </a:lnTo>
                <a:lnTo>
                  <a:pt x="2856702" y="0"/>
                </a:lnTo>
                <a:close/>
              </a:path>
              <a:path w="6019800" h="27304">
                <a:moveTo>
                  <a:pt x="2910209" y="0"/>
                </a:moveTo>
                <a:lnTo>
                  <a:pt x="2895414" y="0"/>
                </a:lnTo>
                <a:lnTo>
                  <a:pt x="2889426" y="5987"/>
                </a:lnTo>
                <a:lnTo>
                  <a:pt x="2889426" y="20755"/>
                </a:lnTo>
                <a:lnTo>
                  <a:pt x="2895414" y="26740"/>
                </a:lnTo>
                <a:lnTo>
                  <a:pt x="2910209" y="26740"/>
                </a:lnTo>
                <a:lnTo>
                  <a:pt x="2916194" y="20755"/>
                </a:lnTo>
                <a:lnTo>
                  <a:pt x="2916194" y="5987"/>
                </a:lnTo>
                <a:lnTo>
                  <a:pt x="2910209" y="0"/>
                </a:lnTo>
                <a:close/>
              </a:path>
              <a:path w="6019800" h="27304">
                <a:moveTo>
                  <a:pt x="2963717" y="0"/>
                </a:moveTo>
                <a:lnTo>
                  <a:pt x="2948922" y="0"/>
                </a:lnTo>
                <a:lnTo>
                  <a:pt x="2942935" y="5987"/>
                </a:lnTo>
                <a:lnTo>
                  <a:pt x="2942935" y="20755"/>
                </a:lnTo>
                <a:lnTo>
                  <a:pt x="2948922" y="26740"/>
                </a:lnTo>
                <a:lnTo>
                  <a:pt x="2963717" y="26740"/>
                </a:lnTo>
                <a:lnTo>
                  <a:pt x="2969702" y="20755"/>
                </a:lnTo>
                <a:lnTo>
                  <a:pt x="2969702" y="5987"/>
                </a:lnTo>
                <a:lnTo>
                  <a:pt x="2963717" y="0"/>
                </a:lnTo>
                <a:close/>
              </a:path>
              <a:path w="6019800" h="27304">
                <a:moveTo>
                  <a:pt x="3017226" y="0"/>
                </a:moveTo>
                <a:lnTo>
                  <a:pt x="3002430" y="0"/>
                </a:lnTo>
                <a:lnTo>
                  <a:pt x="2996443" y="5987"/>
                </a:lnTo>
                <a:lnTo>
                  <a:pt x="2996443" y="20755"/>
                </a:lnTo>
                <a:lnTo>
                  <a:pt x="3002430" y="26740"/>
                </a:lnTo>
                <a:lnTo>
                  <a:pt x="3017226" y="26740"/>
                </a:lnTo>
                <a:lnTo>
                  <a:pt x="3023210" y="20755"/>
                </a:lnTo>
                <a:lnTo>
                  <a:pt x="3023210" y="5987"/>
                </a:lnTo>
                <a:lnTo>
                  <a:pt x="3017226" y="0"/>
                </a:lnTo>
                <a:close/>
              </a:path>
              <a:path w="6019800" h="27304">
                <a:moveTo>
                  <a:pt x="3070733" y="0"/>
                </a:moveTo>
                <a:lnTo>
                  <a:pt x="3055938" y="0"/>
                </a:lnTo>
                <a:lnTo>
                  <a:pt x="3049950" y="5987"/>
                </a:lnTo>
                <a:lnTo>
                  <a:pt x="3049950" y="20755"/>
                </a:lnTo>
                <a:lnTo>
                  <a:pt x="3055938" y="26740"/>
                </a:lnTo>
                <a:lnTo>
                  <a:pt x="3070733" y="26740"/>
                </a:lnTo>
                <a:lnTo>
                  <a:pt x="3076720" y="20755"/>
                </a:lnTo>
                <a:lnTo>
                  <a:pt x="3076720" y="5987"/>
                </a:lnTo>
                <a:lnTo>
                  <a:pt x="3070733" y="0"/>
                </a:lnTo>
                <a:close/>
              </a:path>
              <a:path w="6019800" h="27304">
                <a:moveTo>
                  <a:pt x="3124241" y="0"/>
                </a:moveTo>
                <a:lnTo>
                  <a:pt x="3109446" y="0"/>
                </a:lnTo>
                <a:lnTo>
                  <a:pt x="3103461" y="5987"/>
                </a:lnTo>
                <a:lnTo>
                  <a:pt x="3103461" y="20755"/>
                </a:lnTo>
                <a:lnTo>
                  <a:pt x="3109446" y="26740"/>
                </a:lnTo>
                <a:lnTo>
                  <a:pt x="3124241" y="26740"/>
                </a:lnTo>
                <a:lnTo>
                  <a:pt x="3130228" y="20755"/>
                </a:lnTo>
                <a:lnTo>
                  <a:pt x="3130228" y="5987"/>
                </a:lnTo>
                <a:lnTo>
                  <a:pt x="3124241" y="0"/>
                </a:lnTo>
                <a:close/>
              </a:path>
              <a:path w="6019800" h="27304">
                <a:moveTo>
                  <a:pt x="3177750" y="0"/>
                </a:moveTo>
                <a:lnTo>
                  <a:pt x="3162953" y="0"/>
                </a:lnTo>
                <a:lnTo>
                  <a:pt x="3156969" y="5987"/>
                </a:lnTo>
                <a:lnTo>
                  <a:pt x="3156969" y="20755"/>
                </a:lnTo>
                <a:lnTo>
                  <a:pt x="3162953" y="26740"/>
                </a:lnTo>
                <a:lnTo>
                  <a:pt x="3177750" y="26740"/>
                </a:lnTo>
                <a:lnTo>
                  <a:pt x="3183737" y="20755"/>
                </a:lnTo>
                <a:lnTo>
                  <a:pt x="3183737" y="5987"/>
                </a:lnTo>
                <a:lnTo>
                  <a:pt x="3177750" y="0"/>
                </a:lnTo>
                <a:close/>
              </a:path>
              <a:path w="6019800" h="27304">
                <a:moveTo>
                  <a:pt x="3231257" y="0"/>
                </a:moveTo>
                <a:lnTo>
                  <a:pt x="3216461" y="0"/>
                </a:lnTo>
                <a:lnTo>
                  <a:pt x="3210477" y="5987"/>
                </a:lnTo>
                <a:lnTo>
                  <a:pt x="3210477" y="20755"/>
                </a:lnTo>
                <a:lnTo>
                  <a:pt x="3216461" y="26740"/>
                </a:lnTo>
                <a:lnTo>
                  <a:pt x="3231257" y="26740"/>
                </a:lnTo>
                <a:lnTo>
                  <a:pt x="3237244" y="20755"/>
                </a:lnTo>
                <a:lnTo>
                  <a:pt x="3237244" y="5987"/>
                </a:lnTo>
                <a:lnTo>
                  <a:pt x="3231257" y="0"/>
                </a:lnTo>
                <a:close/>
              </a:path>
              <a:path w="6019800" h="27304">
                <a:moveTo>
                  <a:pt x="3284765" y="0"/>
                </a:moveTo>
                <a:lnTo>
                  <a:pt x="3269970" y="0"/>
                </a:lnTo>
                <a:lnTo>
                  <a:pt x="3263985" y="5987"/>
                </a:lnTo>
                <a:lnTo>
                  <a:pt x="3263985" y="20755"/>
                </a:lnTo>
                <a:lnTo>
                  <a:pt x="3269970" y="26740"/>
                </a:lnTo>
                <a:lnTo>
                  <a:pt x="3284765" y="26740"/>
                </a:lnTo>
                <a:lnTo>
                  <a:pt x="3290752" y="20755"/>
                </a:lnTo>
                <a:lnTo>
                  <a:pt x="3290752" y="5987"/>
                </a:lnTo>
                <a:lnTo>
                  <a:pt x="3284765" y="0"/>
                </a:lnTo>
                <a:close/>
              </a:path>
              <a:path w="6019800" h="27304">
                <a:moveTo>
                  <a:pt x="3338272" y="0"/>
                </a:moveTo>
                <a:lnTo>
                  <a:pt x="3323477" y="0"/>
                </a:lnTo>
                <a:lnTo>
                  <a:pt x="3317493" y="5987"/>
                </a:lnTo>
                <a:lnTo>
                  <a:pt x="3317493" y="20755"/>
                </a:lnTo>
                <a:lnTo>
                  <a:pt x="3323477" y="26740"/>
                </a:lnTo>
                <a:lnTo>
                  <a:pt x="3338272" y="26740"/>
                </a:lnTo>
                <a:lnTo>
                  <a:pt x="3344260" y="20755"/>
                </a:lnTo>
                <a:lnTo>
                  <a:pt x="3344260" y="5987"/>
                </a:lnTo>
                <a:lnTo>
                  <a:pt x="3338272" y="0"/>
                </a:lnTo>
                <a:close/>
              </a:path>
              <a:path w="6019800" h="27304">
                <a:moveTo>
                  <a:pt x="3391781" y="0"/>
                </a:moveTo>
                <a:lnTo>
                  <a:pt x="3376985" y="0"/>
                </a:lnTo>
                <a:lnTo>
                  <a:pt x="3371000" y="5987"/>
                </a:lnTo>
                <a:lnTo>
                  <a:pt x="3371000" y="20755"/>
                </a:lnTo>
                <a:lnTo>
                  <a:pt x="3376985" y="26740"/>
                </a:lnTo>
                <a:lnTo>
                  <a:pt x="3391781" y="26740"/>
                </a:lnTo>
                <a:lnTo>
                  <a:pt x="3397768" y="20755"/>
                </a:lnTo>
                <a:lnTo>
                  <a:pt x="3397768" y="5987"/>
                </a:lnTo>
                <a:lnTo>
                  <a:pt x="3391781" y="0"/>
                </a:lnTo>
                <a:close/>
              </a:path>
              <a:path w="6019800" h="27304">
                <a:moveTo>
                  <a:pt x="3445289" y="0"/>
                </a:moveTo>
                <a:lnTo>
                  <a:pt x="3430493" y="0"/>
                </a:lnTo>
                <a:lnTo>
                  <a:pt x="3424509" y="5987"/>
                </a:lnTo>
                <a:lnTo>
                  <a:pt x="3424509" y="20755"/>
                </a:lnTo>
                <a:lnTo>
                  <a:pt x="3430493" y="26740"/>
                </a:lnTo>
                <a:lnTo>
                  <a:pt x="3445289" y="26740"/>
                </a:lnTo>
                <a:lnTo>
                  <a:pt x="3451276" y="20755"/>
                </a:lnTo>
                <a:lnTo>
                  <a:pt x="3451276" y="5987"/>
                </a:lnTo>
                <a:lnTo>
                  <a:pt x="3445289" y="0"/>
                </a:lnTo>
                <a:close/>
              </a:path>
              <a:path w="6019800" h="27304">
                <a:moveTo>
                  <a:pt x="3498796" y="0"/>
                </a:moveTo>
                <a:lnTo>
                  <a:pt x="3484001" y="0"/>
                </a:lnTo>
                <a:lnTo>
                  <a:pt x="3478017" y="5987"/>
                </a:lnTo>
                <a:lnTo>
                  <a:pt x="3478017" y="20755"/>
                </a:lnTo>
                <a:lnTo>
                  <a:pt x="3484001" y="26740"/>
                </a:lnTo>
                <a:lnTo>
                  <a:pt x="3498796" y="26740"/>
                </a:lnTo>
                <a:lnTo>
                  <a:pt x="3504784" y="20755"/>
                </a:lnTo>
                <a:lnTo>
                  <a:pt x="3504784" y="5987"/>
                </a:lnTo>
                <a:lnTo>
                  <a:pt x="3498796" y="0"/>
                </a:lnTo>
                <a:close/>
              </a:path>
              <a:path w="6019800" h="27304">
                <a:moveTo>
                  <a:pt x="3552305" y="0"/>
                </a:moveTo>
                <a:lnTo>
                  <a:pt x="3537509" y="0"/>
                </a:lnTo>
                <a:lnTo>
                  <a:pt x="3531524" y="5987"/>
                </a:lnTo>
                <a:lnTo>
                  <a:pt x="3531524" y="20755"/>
                </a:lnTo>
                <a:lnTo>
                  <a:pt x="3537509" y="26740"/>
                </a:lnTo>
                <a:lnTo>
                  <a:pt x="3552305" y="26740"/>
                </a:lnTo>
                <a:lnTo>
                  <a:pt x="3558292" y="20755"/>
                </a:lnTo>
                <a:lnTo>
                  <a:pt x="3558292" y="5987"/>
                </a:lnTo>
                <a:lnTo>
                  <a:pt x="3552305" y="0"/>
                </a:lnTo>
                <a:close/>
              </a:path>
              <a:path w="6019800" h="27304">
                <a:moveTo>
                  <a:pt x="3605812" y="0"/>
                </a:moveTo>
                <a:lnTo>
                  <a:pt x="3591017" y="0"/>
                </a:lnTo>
                <a:lnTo>
                  <a:pt x="3585032" y="5987"/>
                </a:lnTo>
                <a:lnTo>
                  <a:pt x="3585032" y="20755"/>
                </a:lnTo>
                <a:lnTo>
                  <a:pt x="3591017" y="26740"/>
                </a:lnTo>
                <a:lnTo>
                  <a:pt x="3605812" y="26740"/>
                </a:lnTo>
                <a:lnTo>
                  <a:pt x="3611799" y="20755"/>
                </a:lnTo>
                <a:lnTo>
                  <a:pt x="3611799" y="5987"/>
                </a:lnTo>
                <a:lnTo>
                  <a:pt x="3605812" y="0"/>
                </a:lnTo>
                <a:close/>
              </a:path>
              <a:path w="6019800" h="27304">
                <a:moveTo>
                  <a:pt x="3659320" y="0"/>
                </a:moveTo>
                <a:lnTo>
                  <a:pt x="3644527" y="0"/>
                </a:lnTo>
                <a:lnTo>
                  <a:pt x="3638540" y="5987"/>
                </a:lnTo>
                <a:lnTo>
                  <a:pt x="3638540" y="20755"/>
                </a:lnTo>
                <a:lnTo>
                  <a:pt x="3644527" y="26740"/>
                </a:lnTo>
                <a:lnTo>
                  <a:pt x="3659320" y="26740"/>
                </a:lnTo>
                <a:lnTo>
                  <a:pt x="3665307" y="20755"/>
                </a:lnTo>
                <a:lnTo>
                  <a:pt x="3665307" y="5987"/>
                </a:lnTo>
                <a:lnTo>
                  <a:pt x="3659320" y="0"/>
                </a:lnTo>
                <a:close/>
              </a:path>
              <a:path w="6019800" h="27304">
                <a:moveTo>
                  <a:pt x="3712829" y="0"/>
                </a:moveTo>
                <a:lnTo>
                  <a:pt x="3698035" y="0"/>
                </a:lnTo>
                <a:lnTo>
                  <a:pt x="3692048" y="5987"/>
                </a:lnTo>
                <a:lnTo>
                  <a:pt x="3692048" y="20755"/>
                </a:lnTo>
                <a:lnTo>
                  <a:pt x="3698035" y="26740"/>
                </a:lnTo>
                <a:lnTo>
                  <a:pt x="3712829" y="26740"/>
                </a:lnTo>
                <a:lnTo>
                  <a:pt x="3718816" y="20755"/>
                </a:lnTo>
                <a:lnTo>
                  <a:pt x="3718816" y="5987"/>
                </a:lnTo>
                <a:lnTo>
                  <a:pt x="3712829" y="0"/>
                </a:lnTo>
                <a:close/>
              </a:path>
              <a:path w="6019800" h="27304">
                <a:moveTo>
                  <a:pt x="3766336" y="0"/>
                </a:moveTo>
                <a:lnTo>
                  <a:pt x="3751544" y="0"/>
                </a:lnTo>
                <a:lnTo>
                  <a:pt x="3745556" y="5987"/>
                </a:lnTo>
                <a:lnTo>
                  <a:pt x="3745556" y="20755"/>
                </a:lnTo>
                <a:lnTo>
                  <a:pt x="3751544" y="26740"/>
                </a:lnTo>
                <a:lnTo>
                  <a:pt x="3766336" y="26740"/>
                </a:lnTo>
                <a:lnTo>
                  <a:pt x="3772323" y="20755"/>
                </a:lnTo>
                <a:lnTo>
                  <a:pt x="3772323" y="5987"/>
                </a:lnTo>
                <a:lnTo>
                  <a:pt x="3766336" y="0"/>
                </a:lnTo>
                <a:close/>
              </a:path>
              <a:path w="6019800" h="27304">
                <a:moveTo>
                  <a:pt x="3819846" y="0"/>
                </a:moveTo>
                <a:lnTo>
                  <a:pt x="3805051" y="0"/>
                </a:lnTo>
                <a:lnTo>
                  <a:pt x="3799064" y="5987"/>
                </a:lnTo>
                <a:lnTo>
                  <a:pt x="3799064" y="20755"/>
                </a:lnTo>
                <a:lnTo>
                  <a:pt x="3805051" y="26740"/>
                </a:lnTo>
                <a:lnTo>
                  <a:pt x="3819846" y="26740"/>
                </a:lnTo>
                <a:lnTo>
                  <a:pt x="3825831" y="20755"/>
                </a:lnTo>
                <a:lnTo>
                  <a:pt x="3825831" y="5987"/>
                </a:lnTo>
                <a:lnTo>
                  <a:pt x="3819846" y="0"/>
                </a:lnTo>
                <a:close/>
              </a:path>
              <a:path w="6019800" h="27304">
                <a:moveTo>
                  <a:pt x="3873355" y="2"/>
                </a:moveTo>
                <a:lnTo>
                  <a:pt x="3858559" y="2"/>
                </a:lnTo>
                <a:lnTo>
                  <a:pt x="3852572" y="5987"/>
                </a:lnTo>
                <a:lnTo>
                  <a:pt x="3852572" y="20755"/>
                </a:lnTo>
                <a:lnTo>
                  <a:pt x="3858559" y="26742"/>
                </a:lnTo>
                <a:lnTo>
                  <a:pt x="3873355" y="26742"/>
                </a:lnTo>
                <a:lnTo>
                  <a:pt x="3879339" y="20755"/>
                </a:lnTo>
                <a:lnTo>
                  <a:pt x="3879339" y="5987"/>
                </a:lnTo>
                <a:lnTo>
                  <a:pt x="3873355" y="2"/>
                </a:lnTo>
                <a:close/>
              </a:path>
              <a:path w="6019800" h="27304">
                <a:moveTo>
                  <a:pt x="3926863" y="2"/>
                </a:moveTo>
                <a:lnTo>
                  <a:pt x="3912066" y="2"/>
                </a:lnTo>
                <a:lnTo>
                  <a:pt x="3906079" y="5987"/>
                </a:lnTo>
                <a:lnTo>
                  <a:pt x="3906079" y="20755"/>
                </a:lnTo>
                <a:lnTo>
                  <a:pt x="3912066" y="26742"/>
                </a:lnTo>
                <a:lnTo>
                  <a:pt x="3926863" y="26742"/>
                </a:lnTo>
                <a:lnTo>
                  <a:pt x="3932847" y="20755"/>
                </a:lnTo>
                <a:lnTo>
                  <a:pt x="3932847" y="5987"/>
                </a:lnTo>
                <a:lnTo>
                  <a:pt x="3926863" y="2"/>
                </a:lnTo>
                <a:close/>
              </a:path>
              <a:path w="6019800" h="27304">
                <a:moveTo>
                  <a:pt x="3980370" y="2"/>
                </a:moveTo>
                <a:lnTo>
                  <a:pt x="3965575" y="2"/>
                </a:lnTo>
                <a:lnTo>
                  <a:pt x="3959588" y="5987"/>
                </a:lnTo>
                <a:lnTo>
                  <a:pt x="3959588" y="20755"/>
                </a:lnTo>
                <a:lnTo>
                  <a:pt x="3965575" y="26742"/>
                </a:lnTo>
                <a:lnTo>
                  <a:pt x="3980370" y="26742"/>
                </a:lnTo>
                <a:lnTo>
                  <a:pt x="3986355" y="20755"/>
                </a:lnTo>
                <a:lnTo>
                  <a:pt x="3986355" y="5987"/>
                </a:lnTo>
                <a:lnTo>
                  <a:pt x="3980370" y="2"/>
                </a:lnTo>
                <a:close/>
              </a:path>
              <a:path w="6019800" h="27304">
                <a:moveTo>
                  <a:pt x="4033878" y="2"/>
                </a:moveTo>
                <a:lnTo>
                  <a:pt x="4019083" y="2"/>
                </a:lnTo>
                <a:lnTo>
                  <a:pt x="4013096" y="5987"/>
                </a:lnTo>
                <a:lnTo>
                  <a:pt x="4013096" y="20755"/>
                </a:lnTo>
                <a:lnTo>
                  <a:pt x="4019083" y="26742"/>
                </a:lnTo>
                <a:lnTo>
                  <a:pt x="4033878" y="26742"/>
                </a:lnTo>
                <a:lnTo>
                  <a:pt x="4039863" y="20755"/>
                </a:lnTo>
                <a:lnTo>
                  <a:pt x="4039863" y="5987"/>
                </a:lnTo>
                <a:lnTo>
                  <a:pt x="4033878" y="2"/>
                </a:lnTo>
                <a:close/>
              </a:path>
              <a:path w="6019800" h="27304">
                <a:moveTo>
                  <a:pt x="4087386" y="2"/>
                </a:moveTo>
                <a:lnTo>
                  <a:pt x="4072590" y="2"/>
                </a:lnTo>
                <a:lnTo>
                  <a:pt x="4066603" y="5987"/>
                </a:lnTo>
                <a:lnTo>
                  <a:pt x="4066603" y="20755"/>
                </a:lnTo>
                <a:lnTo>
                  <a:pt x="4072590" y="26742"/>
                </a:lnTo>
                <a:lnTo>
                  <a:pt x="4087386" y="26742"/>
                </a:lnTo>
                <a:lnTo>
                  <a:pt x="4093371" y="20755"/>
                </a:lnTo>
                <a:lnTo>
                  <a:pt x="4093371" y="5987"/>
                </a:lnTo>
                <a:lnTo>
                  <a:pt x="4087386" y="2"/>
                </a:lnTo>
                <a:close/>
              </a:path>
              <a:path w="6019800" h="27304">
                <a:moveTo>
                  <a:pt x="4140894" y="2"/>
                </a:moveTo>
                <a:lnTo>
                  <a:pt x="4126099" y="2"/>
                </a:lnTo>
                <a:lnTo>
                  <a:pt x="4120111" y="5987"/>
                </a:lnTo>
                <a:lnTo>
                  <a:pt x="4120111" y="20755"/>
                </a:lnTo>
                <a:lnTo>
                  <a:pt x="4126099" y="26742"/>
                </a:lnTo>
                <a:lnTo>
                  <a:pt x="4140894" y="26742"/>
                </a:lnTo>
                <a:lnTo>
                  <a:pt x="4146879" y="20755"/>
                </a:lnTo>
                <a:lnTo>
                  <a:pt x="4146879" y="5987"/>
                </a:lnTo>
                <a:lnTo>
                  <a:pt x="4140894" y="2"/>
                </a:lnTo>
                <a:close/>
              </a:path>
              <a:path w="6019800" h="27304">
                <a:moveTo>
                  <a:pt x="4194402" y="2"/>
                </a:moveTo>
                <a:lnTo>
                  <a:pt x="4179607" y="2"/>
                </a:lnTo>
                <a:lnTo>
                  <a:pt x="4173620" y="5987"/>
                </a:lnTo>
                <a:lnTo>
                  <a:pt x="4173620" y="20755"/>
                </a:lnTo>
                <a:lnTo>
                  <a:pt x="4179607" y="26742"/>
                </a:lnTo>
                <a:lnTo>
                  <a:pt x="4194402" y="26742"/>
                </a:lnTo>
                <a:lnTo>
                  <a:pt x="4200386" y="20755"/>
                </a:lnTo>
                <a:lnTo>
                  <a:pt x="4200386" y="5987"/>
                </a:lnTo>
                <a:lnTo>
                  <a:pt x="4194402" y="2"/>
                </a:lnTo>
                <a:close/>
              </a:path>
              <a:path w="6019800" h="27304">
                <a:moveTo>
                  <a:pt x="4247910" y="2"/>
                </a:moveTo>
                <a:lnTo>
                  <a:pt x="4233114" y="2"/>
                </a:lnTo>
                <a:lnTo>
                  <a:pt x="4227127" y="5987"/>
                </a:lnTo>
                <a:lnTo>
                  <a:pt x="4227127" y="20755"/>
                </a:lnTo>
                <a:lnTo>
                  <a:pt x="4233114" y="26742"/>
                </a:lnTo>
                <a:lnTo>
                  <a:pt x="4247910" y="26742"/>
                </a:lnTo>
                <a:lnTo>
                  <a:pt x="4253895" y="20755"/>
                </a:lnTo>
                <a:lnTo>
                  <a:pt x="4253895" y="5987"/>
                </a:lnTo>
                <a:lnTo>
                  <a:pt x="4247910" y="2"/>
                </a:lnTo>
                <a:close/>
              </a:path>
              <a:path w="6019800" h="27304">
                <a:moveTo>
                  <a:pt x="4301418" y="2"/>
                </a:moveTo>
                <a:lnTo>
                  <a:pt x="4286623" y="2"/>
                </a:lnTo>
                <a:lnTo>
                  <a:pt x="4280635" y="5987"/>
                </a:lnTo>
                <a:lnTo>
                  <a:pt x="4280635" y="20755"/>
                </a:lnTo>
                <a:lnTo>
                  <a:pt x="4286623" y="26742"/>
                </a:lnTo>
                <a:lnTo>
                  <a:pt x="4301418" y="26742"/>
                </a:lnTo>
                <a:lnTo>
                  <a:pt x="4307402" y="20755"/>
                </a:lnTo>
                <a:lnTo>
                  <a:pt x="4307402" y="5987"/>
                </a:lnTo>
                <a:lnTo>
                  <a:pt x="4301418" y="2"/>
                </a:lnTo>
                <a:close/>
              </a:path>
              <a:path w="6019800" h="27304">
                <a:moveTo>
                  <a:pt x="4354926" y="2"/>
                </a:moveTo>
                <a:lnTo>
                  <a:pt x="4340130" y="2"/>
                </a:lnTo>
                <a:lnTo>
                  <a:pt x="4334143" y="5987"/>
                </a:lnTo>
                <a:lnTo>
                  <a:pt x="4334143" y="20755"/>
                </a:lnTo>
                <a:lnTo>
                  <a:pt x="4340130" y="26742"/>
                </a:lnTo>
                <a:lnTo>
                  <a:pt x="4354926" y="26742"/>
                </a:lnTo>
                <a:lnTo>
                  <a:pt x="4360910" y="20755"/>
                </a:lnTo>
                <a:lnTo>
                  <a:pt x="4360910" y="5987"/>
                </a:lnTo>
                <a:lnTo>
                  <a:pt x="4354926" y="2"/>
                </a:lnTo>
                <a:close/>
              </a:path>
              <a:path w="6019800" h="27304">
                <a:moveTo>
                  <a:pt x="4408434" y="2"/>
                </a:moveTo>
                <a:lnTo>
                  <a:pt x="4393638" y="2"/>
                </a:lnTo>
                <a:lnTo>
                  <a:pt x="4387651" y="5987"/>
                </a:lnTo>
                <a:lnTo>
                  <a:pt x="4387651" y="20755"/>
                </a:lnTo>
                <a:lnTo>
                  <a:pt x="4393638" y="26742"/>
                </a:lnTo>
                <a:lnTo>
                  <a:pt x="4408434" y="26742"/>
                </a:lnTo>
                <a:lnTo>
                  <a:pt x="4414421" y="20755"/>
                </a:lnTo>
                <a:lnTo>
                  <a:pt x="4414421" y="5987"/>
                </a:lnTo>
                <a:lnTo>
                  <a:pt x="4408434" y="2"/>
                </a:lnTo>
                <a:close/>
              </a:path>
              <a:path w="6019800" h="27304">
                <a:moveTo>
                  <a:pt x="4461942" y="2"/>
                </a:moveTo>
                <a:lnTo>
                  <a:pt x="4447147" y="2"/>
                </a:lnTo>
                <a:lnTo>
                  <a:pt x="4441161" y="5987"/>
                </a:lnTo>
                <a:lnTo>
                  <a:pt x="4441161" y="20755"/>
                </a:lnTo>
                <a:lnTo>
                  <a:pt x="4447147" y="26742"/>
                </a:lnTo>
                <a:lnTo>
                  <a:pt x="4461942" y="26742"/>
                </a:lnTo>
                <a:lnTo>
                  <a:pt x="4467929" y="20755"/>
                </a:lnTo>
                <a:lnTo>
                  <a:pt x="4467929" y="5987"/>
                </a:lnTo>
                <a:lnTo>
                  <a:pt x="4461942" y="2"/>
                </a:lnTo>
                <a:close/>
              </a:path>
              <a:path w="6019800" h="27304">
                <a:moveTo>
                  <a:pt x="4515449" y="2"/>
                </a:moveTo>
                <a:lnTo>
                  <a:pt x="4500654" y="2"/>
                </a:lnTo>
                <a:lnTo>
                  <a:pt x="4494670" y="5987"/>
                </a:lnTo>
                <a:lnTo>
                  <a:pt x="4494670" y="20755"/>
                </a:lnTo>
                <a:lnTo>
                  <a:pt x="4500654" y="26742"/>
                </a:lnTo>
                <a:lnTo>
                  <a:pt x="4515449" y="26742"/>
                </a:lnTo>
                <a:lnTo>
                  <a:pt x="4521436" y="20755"/>
                </a:lnTo>
                <a:lnTo>
                  <a:pt x="4521436" y="5987"/>
                </a:lnTo>
                <a:lnTo>
                  <a:pt x="4515449" y="2"/>
                </a:lnTo>
                <a:close/>
              </a:path>
              <a:path w="6019800" h="27304">
                <a:moveTo>
                  <a:pt x="4568957" y="2"/>
                </a:moveTo>
                <a:lnTo>
                  <a:pt x="4554162" y="2"/>
                </a:lnTo>
                <a:lnTo>
                  <a:pt x="4548177" y="5987"/>
                </a:lnTo>
                <a:lnTo>
                  <a:pt x="4548177" y="20755"/>
                </a:lnTo>
                <a:lnTo>
                  <a:pt x="4554162" y="26742"/>
                </a:lnTo>
                <a:lnTo>
                  <a:pt x="4568957" y="26742"/>
                </a:lnTo>
                <a:lnTo>
                  <a:pt x="4574945" y="20755"/>
                </a:lnTo>
                <a:lnTo>
                  <a:pt x="4574945" y="5987"/>
                </a:lnTo>
                <a:lnTo>
                  <a:pt x="4568957" y="2"/>
                </a:lnTo>
                <a:close/>
              </a:path>
              <a:path w="6019800" h="27304">
                <a:moveTo>
                  <a:pt x="4622466" y="2"/>
                </a:moveTo>
                <a:lnTo>
                  <a:pt x="4607669" y="2"/>
                </a:lnTo>
                <a:lnTo>
                  <a:pt x="4601685" y="5987"/>
                </a:lnTo>
                <a:lnTo>
                  <a:pt x="4601685" y="20755"/>
                </a:lnTo>
                <a:lnTo>
                  <a:pt x="4607669" y="26742"/>
                </a:lnTo>
                <a:lnTo>
                  <a:pt x="4622466" y="26742"/>
                </a:lnTo>
                <a:lnTo>
                  <a:pt x="4628453" y="20755"/>
                </a:lnTo>
                <a:lnTo>
                  <a:pt x="4628453" y="5987"/>
                </a:lnTo>
                <a:lnTo>
                  <a:pt x="4622466" y="2"/>
                </a:lnTo>
                <a:close/>
              </a:path>
              <a:path w="6019800" h="27304">
                <a:moveTo>
                  <a:pt x="4675973" y="2"/>
                </a:moveTo>
                <a:lnTo>
                  <a:pt x="4661178" y="2"/>
                </a:lnTo>
                <a:lnTo>
                  <a:pt x="4655194" y="5987"/>
                </a:lnTo>
                <a:lnTo>
                  <a:pt x="4655194" y="20755"/>
                </a:lnTo>
                <a:lnTo>
                  <a:pt x="4661178" y="26742"/>
                </a:lnTo>
                <a:lnTo>
                  <a:pt x="4675973" y="26742"/>
                </a:lnTo>
                <a:lnTo>
                  <a:pt x="4681960" y="20755"/>
                </a:lnTo>
                <a:lnTo>
                  <a:pt x="4681960" y="5987"/>
                </a:lnTo>
                <a:lnTo>
                  <a:pt x="4675973" y="2"/>
                </a:lnTo>
                <a:close/>
              </a:path>
              <a:path w="6019800" h="27304">
                <a:moveTo>
                  <a:pt x="4729481" y="2"/>
                </a:moveTo>
                <a:lnTo>
                  <a:pt x="4714686" y="2"/>
                </a:lnTo>
                <a:lnTo>
                  <a:pt x="4708701" y="5987"/>
                </a:lnTo>
                <a:lnTo>
                  <a:pt x="4708701" y="20755"/>
                </a:lnTo>
                <a:lnTo>
                  <a:pt x="4714686" y="26742"/>
                </a:lnTo>
                <a:lnTo>
                  <a:pt x="4729481" y="26742"/>
                </a:lnTo>
                <a:lnTo>
                  <a:pt x="4735469" y="20755"/>
                </a:lnTo>
                <a:lnTo>
                  <a:pt x="4735469" y="5987"/>
                </a:lnTo>
                <a:lnTo>
                  <a:pt x="4729481" y="2"/>
                </a:lnTo>
                <a:close/>
              </a:path>
              <a:path w="6019800" h="27304">
                <a:moveTo>
                  <a:pt x="4782989" y="2"/>
                </a:moveTo>
                <a:lnTo>
                  <a:pt x="4768193" y="2"/>
                </a:lnTo>
                <a:lnTo>
                  <a:pt x="4762209" y="5987"/>
                </a:lnTo>
                <a:lnTo>
                  <a:pt x="4762209" y="20755"/>
                </a:lnTo>
                <a:lnTo>
                  <a:pt x="4768193" y="26742"/>
                </a:lnTo>
                <a:lnTo>
                  <a:pt x="4782989" y="26742"/>
                </a:lnTo>
                <a:lnTo>
                  <a:pt x="4788976" y="20755"/>
                </a:lnTo>
                <a:lnTo>
                  <a:pt x="4788976" y="5987"/>
                </a:lnTo>
                <a:lnTo>
                  <a:pt x="4782989" y="2"/>
                </a:lnTo>
                <a:close/>
              </a:path>
              <a:path w="6019800" h="27304">
                <a:moveTo>
                  <a:pt x="4836497" y="2"/>
                </a:moveTo>
                <a:lnTo>
                  <a:pt x="4821702" y="2"/>
                </a:lnTo>
                <a:lnTo>
                  <a:pt x="4815716" y="5987"/>
                </a:lnTo>
                <a:lnTo>
                  <a:pt x="4815716" y="20755"/>
                </a:lnTo>
                <a:lnTo>
                  <a:pt x="4821702" y="26742"/>
                </a:lnTo>
                <a:lnTo>
                  <a:pt x="4836497" y="26742"/>
                </a:lnTo>
                <a:lnTo>
                  <a:pt x="4842484" y="20755"/>
                </a:lnTo>
                <a:lnTo>
                  <a:pt x="4842484" y="5987"/>
                </a:lnTo>
                <a:lnTo>
                  <a:pt x="4836497" y="2"/>
                </a:lnTo>
                <a:close/>
              </a:path>
              <a:path w="6019800" h="27304">
                <a:moveTo>
                  <a:pt x="4890005" y="2"/>
                </a:moveTo>
                <a:lnTo>
                  <a:pt x="4875209" y="2"/>
                </a:lnTo>
                <a:lnTo>
                  <a:pt x="4869225" y="5987"/>
                </a:lnTo>
                <a:lnTo>
                  <a:pt x="4869225" y="20755"/>
                </a:lnTo>
                <a:lnTo>
                  <a:pt x="4875209" y="26742"/>
                </a:lnTo>
                <a:lnTo>
                  <a:pt x="4890005" y="26742"/>
                </a:lnTo>
                <a:lnTo>
                  <a:pt x="4895993" y="20755"/>
                </a:lnTo>
                <a:lnTo>
                  <a:pt x="4895993" y="5987"/>
                </a:lnTo>
                <a:lnTo>
                  <a:pt x="4890005" y="2"/>
                </a:lnTo>
                <a:close/>
              </a:path>
              <a:path w="6019800" h="27304">
                <a:moveTo>
                  <a:pt x="4943513" y="2"/>
                </a:moveTo>
                <a:lnTo>
                  <a:pt x="4928717" y="2"/>
                </a:lnTo>
                <a:lnTo>
                  <a:pt x="4922733" y="5987"/>
                </a:lnTo>
                <a:lnTo>
                  <a:pt x="4922733" y="20755"/>
                </a:lnTo>
                <a:lnTo>
                  <a:pt x="4928717" y="26742"/>
                </a:lnTo>
                <a:lnTo>
                  <a:pt x="4943513" y="26742"/>
                </a:lnTo>
                <a:lnTo>
                  <a:pt x="4949500" y="20755"/>
                </a:lnTo>
                <a:lnTo>
                  <a:pt x="4949500" y="5987"/>
                </a:lnTo>
                <a:lnTo>
                  <a:pt x="4943513" y="2"/>
                </a:lnTo>
                <a:close/>
              </a:path>
              <a:path w="6019800" h="27304">
                <a:moveTo>
                  <a:pt x="4997021" y="2"/>
                </a:moveTo>
                <a:lnTo>
                  <a:pt x="4982225" y="2"/>
                </a:lnTo>
                <a:lnTo>
                  <a:pt x="4976240" y="5987"/>
                </a:lnTo>
                <a:lnTo>
                  <a:pt x="4976240" y="20755"/>
                </a:lnTo>
                <a:lnTo>
                  <a:pt x="4982225" y="26742"/>
                </a:lnTo>
                <a:lnTo>
                  <a:pt x="4997021" y="26742"/>
                </a:lnTo>
                <a:lnTo>
                  <a:pt x="5003008" y="20755"/>
                </a:lnTo>
                <a:lnTo>
                  <a:pt x="5003008" y="5987"/>
                </a:lnTo>
                <a:lnTo>
                  <a:pt x="4997021" y="2"/>
                </a:lnTo>
                <a:close/>
              </a:path>
              <a:path w="6019800" h="27304">
                <a:moveTo>
                  <a:pt x="5050528" y="2"/>
                </a:moveTo>
                <a:lnTo>
                  <a:pt x="5035736" y="2"/>
                </a:lnTo>
                <a:lnTo>
                  <a:pt x="5029749" y="5987"/>
                </a:lnTo>
                <a:lnTo>
                  <a:pt x="5029749" y="20755"/>
                </a:lnTo>
                <a:lnTo>
                  <a:pt x="5035736" y="26742"/>
                </a:lnTo>
                <a:lnTo>
                  <a:pt x="5050528" y="26742"/>
                </a:lnTo>
                <a:lnTo>
                  <a:pt x="5056515" y="20755"/>
                </a:lnTo>
                <a:lnTo>
                  <a:pt x="5056515" y="5987"/>
                </a:lnTo>
                <a:lnTo>
                  <a:pt x="5050528" y="2"/>
                </a:lnTo>
                <a:close/>
              </a:path>
              <a:path w="6019800" h="27304">
                <a:moveTo>
                  <a:pt x="5104036" y="2"/>
                </a:moveTo>
                <a:lnTo>
                  <a:pt x="5089243" y="2"/>
                </a:lnTo>
                <a:lnTo>
                  <a:pt x="5083256" y="5987"/>
                </a:lnTo>
                <a:lnTo>
                  <a:pt x="5083256" y="20755"/>
                </a:lnTo>
                <a:lnTo>
                  <a:pt x="5089243" y="26742"/>
                </a:lnTo>
                <a:lnTo>
                  <a:pt x="5104036" y="26742"/>
                </a:lnTo>
                <a:lnTo>
                  <a:pt x="5110024" y="20755"/>
                </a:lnTo>
                <a:lnTo>
                  <a:pt x="5110024" y="5987"/>
                </a:lnTo>
                <a:lnTo>
                  <a:pt x="5104036" y="2"/>
                </a:lnTo>
                <a:close/>
              </a:path>
              <a:path w="6019800" h="27304">
                <a:moveTo>
                  <a:pt x="5157545" y="2"/>
                </a:moveTo>
                <a:lnTo>
                  <a:pt x="5142751" y="2"/>
                </a:lnTo>
                <a:lnTo>
                  <a:pt x="5136764" y="5987"/>
                </a:lnTo>
                <a:lnTo>
                  <a:pt x="5136764" y="20755"/>
                </a:lnTo>
                <a:lnTo>
                  <a:pt x="5142751" y="26742"/>
                </a:lnTo>
                <a:lnTo>
                  <a:pt x="5157545" y="26742"/>
                </a:lnTo>
                <a:lnTo>
                  <a:pt x="5163532" y="20755"/>
                </a:lnTo>
                <a:lnTo>
                  <a:pt x="5163532" y="5987"/>
                </a:lnTo>
                <a:lnTo>
                  <a:pt x="5157545" y="2"/>
                </a:lnTo>
                <a:close/>
              </a:path>
              <a:path w="6019800" h="27304">
                <a:moveTo>
                  <a:pt x="5211055" y="2"/>
                </a:moveTo>
                <a:lnTo>
                  <a:pt x="5196260" y="2"/>
                </a:lnTo>
                <a:lnTo>
                  <a:pt x="5190273" y="5987"/>
                </a:lnTo>
                <a:lnTo>
                  <a:pt x="5190273" y="20755"/>
                </a:lnTo>
                <a:lnTo>
                  <a:pt x="5196260" y="26742"/>
                </a:lnTo>
                <a:lnTo>
                  <a:pt x="5211055" y="26742"/>
                </a:lnTo>
                <a:lnTo>
                  <a:pt x="5217039" y="20755"/>
                </a:lnTo>
                <a:lnTo>
                  <a:pt x="5217039" y="5987"/>
                </a:lnTo>
                <a:lnTo>
                  <a:pt x="5211055" y="2"/>
                </a:lnTo>
                <a:close/>
              </a:path>
              <a:path w="6019800" h="27304">
                <a:moveTo>
                  <a:pt x="5264562" y="2"/>
                </a:moveTo>
                <a:lnTo>
                  <a:pt x="5249767" y="2"/>
                </a:lnTo>
                <a:lnTo>
                  <a:pt x="5243780" y="5987"/>
                </a:lnTo>
                <a:lnTo>
                  <a:pt x="5243780" y="20755"/>
                </a:lnTo>
                <a:lnTo>
                  <a:pt x="5249767" y="26742"/>
                </a:lnTo>
                <a:lnTo>
                  <a:pt x="5264562" y="26742"/>
                </a:lnTo>
                <a:lnTo>
                  <a:pt x="5270548" y="20755"/>
                </a:lnTo>
                <a:lnTo>
                  <a:pt x="5270548" y="5987"/>
                </a:lnTo>
                <a:lnTo>
                  <a:pt x="5264562" y="2"/>
                </a:lnTo>
                <a:close/>
              </a:path>
              <a:path w="6019800" h="27304">
                <a:moveTo>
                  <a:pt x="5318071" y="2"/>
                </a:moveTo>
                <a:lnTo>
                  <a:pt x="5303275" y="2"/>
                </a:lnTo>
                <a:lnTo>
                  <a:pt x="5297288" y="5987"/>
                </a:lnTo>
                <a:lnTo>
                  <a:pt x="5297288" y="20755"/>
                </a:lnTo>
                <a:lnTo>
                  <a:pt x="5303275" y="26742"/>
                </a:lnTo>
                <a:lnTo>
                  <a:pt x="5318071" y="26742"/>
                </a:lnTo>
                <a:lnTo>
                  <a:pt x="5324055" y="20755"/>
                </a:lnTo>
                <a:lnTo>
                  <a:pt x="5324055" y="5987"/>
                </a:lnTo>
                <a:lnTo>
                  <a:pt x="5318071" y="2"/>
                </a:lnTo>
                <a:close/>
              </a:path>
              <a:path w="6019800" h="27304">
                <a:moveTo>
                  <a:pt x="5371579" y="2"/>
                </a:moveTo>
                <a:lnTo>
                  <a:pt x="5356784" y="2"/>
                </a:lnTo>
                <a:lnTo>
                  <a:pt x="5350796" y="5987"/>
                </a:lnTo>
                <a:lnTo>
                  <a:pt x="5350796" y="20755"/>
                </a:lnTo>
                <a:lnTo>
                  <a:pt x="5356784" y="26742"/>
                </a:lnTo>
                <a:lnTo>
                  <a:pt x="5371579" y="26742"/>
                </a:lnTo>
                <a:lnTo>
                  <a:pt x="5377563" y="20755"/>
                </a:lnTo>
                <a:lnTo>
                  <a:pt x="5377563" y="5987"/>
                </a:lnTo>
                <a:lnTo>
                  <a:pt x="5371579" y="2"/>
                </a:lnTo>
                <a:close/>
              </a:path>
              <a:path w="6019800" h="27304">
                <a:moveTo>
                  <a:pt x="5425086" y="2"/>
                </a:moveTo>
                <a:lnTo>
                  <a:pt x="5410291" y="2"/>
                </a:lnTo>
                <a:lnTo>
                  <a:pt x="5404304" y="5987"/>
                </a:lnTo>
                <a:lnTo>
                  <a:pt x="5404304" y="20755"/>
                </a:lnTo>
                <a:lnTo>
                  <a:pt x="5410291" y="26742"/>
                </a:lnTo>
                <a:lnTo>
                  <a:pt x="5425086" y="26742"/>
                </a:lnTo>
                <a:lnTo>
                  <a:pt x="5431072" y="20755"/>
                </a:lnTo>
                <a:lnTo>
                  <a:pt x="5431072" y="5987"/>
                </a:lnTo>
                <a:lnTo>
                  <a:pt x="5425086" y="2"/>
                </a:lnTo>
                <a:close/>
              </a:path>
              <a:path w="6019800" h="27304">
                <a:moveTo>
                  <a:pt x="5478595" y="2"/>
                </a:moveTo>
                <a:lnTo>
                  <a:pt x="5463799" y="2"/>
                </a:lnTo>
                <a:lnTo>
                  <a:pt x="5457812" y="5987"/>
                </a:lnTo>
                <a:lnTo>
                  <a:pt x="5457812" y="20755"/>
                </a:lnTo>
                <a:lnTo>
                  <a:pt x="5463799" y="26742"/>
                </a:lnTo>
                <a:lnTo>
                  <a:pt x="5478595" y="26742"/>
                </a:lnTo>
                <a:lnTo>
                  <a:pt x="5484579" y="20755"/>
                </a:lnTo>
                <a:lnTo>
                  <a:pt x="5484579" y="5987"/>
                </a:lnTo>
                <a:lnTo>
                  <a:pt x="5478595" y="2"/>
                </a:lnTo>
                <a:close/>
              </a:path>
              <a:path w="6019800" h="27304">
                <a:moveTo>
                  <a:pt x="5532103" y="2"/>
                </a:moveTo>
                <a:lnTo>
                  <a:pt x="5517307" y="2"/>
                </a:lnTo>
                <a:lnTo>
                  <a:pt x="5511319" y="5987"/>
                </a:lnTo>
                <a:lnTo>
                  <a:pt x="5511319" y="20755"/>
                </a:lnTo>
                <a:lnTo>
                  <a:pt x="5517307" y="26742"/>
                </a:lnTo>
                <a:lnTo>
                  <a:pt x="5532103" y="26742"/>
                </a:lnTo>
                <a:lnTo>
                  <a:pt x="5538087" y="20755"/>
                </a:lnTo>
                <a:lnTo>
                  <a:pt x="5538087" y="5987"/>
                </a:lnTo>
                <a:lnTo>
                  <a:pt x="5532103" y="2"/>
                </a:lnTo>
                <a:close/>
              </a:path>
              <a:path w="6019800" h="27304">
                <a:moveTo>
                  <a:pt x="5585610" y="2"/>
                </a:moveTo>
                <a:lnTo>
                  <a:pt x="5570815" y="2"/>
                </a:lnTo>
                <a:lnTo>
                  <a:pt x="5564828" y="5987"/>
                </a:lnTo>
                <a:lnTo>
                  <a:pt x="5564828" y="20755"/>
                </a:lnTo>
                <a:lnTo>
                  <a:pt x="5570815" y="26742"/>
                </a:lnTo>
                <a:lnTo>
                  <a:pt x="5585610" y="26742"/>
                </a:lnTo>
                <a:lnTo>
                  <a:pt x="5591595" y="20755"/>
                </a:lnTo>
                <a:lnTo>
                  <a:pt x="5591595" y="5987"/>
                </a:lnTo>
                <a:lnTo>
                  <a:pt x="5585610" y="2"/>
                </a:lnTo>
                <a:close/>
              </a:path>
              <a:path w="6019800" h="27304">
                <a:moveTo>
                  <a:pt x="5639119" y="2"/>
                </a:moveTo>
                <a:lnTo>
                  <a:pt x="5624323" y="2"/>
                </a:lnTo>
                <a:lnTo>
                  <a:pt x="5618336" y="5987"/>
                </a:lnTo>
                <a:lnTo>
                  <a:pt x="5618336" y="20755"/>
                </a:lnTo>
                <a:lnTo>
                  <a:pt x="5624323" y="26742"/>
                </a:lnTo>
                <a:lnTo>
                  <a:pt x="5639119" y="26742"/>
                </a:lnTo>
                <a:lnTo>
                  <a:pt x="5645103" y="20755"/>
                </a:lnTo>
                <a:lnTo>
                  <a:pt x="5645103" y="5987"/>
                </a:lnTo>
                <a:lnTo>
                  <a:pt x="5639119" y="2"/>
                </a:lnTo>
                <a:close/>
              </a:path>
              <a:path w="6019800" h="27304">
                <a:moveTo>
                  <a:pt x="5692626" y="2"/>
                </a:moveTo>
                <a:lnTo>
                  <a:pt x="5677830" y="2"/>
                </a:lnTo>
                <a:lnTo>
                  <a:pt x="5671843" y="5987"/>
                </a:lnTo>
                <a:lnTo>
                  <a:pt x="5671843" y="20755"/>
                </a:lnTo>
                <a:lnTo>
                  <a:pt x="5677830" y="26742"/>
                </a:lnTo>
                <a:lnTo>
                  <a:pt x="5692626" y="26742"/>
                </a:lnTo>
                <a:lnTo>
                  <a:pt x="5698611" y="20755"/>
                </a:lnTo>
                <a:lnTo>
                  <a:pt x="5698611" y="5987"/>
                </a:lnTo>
                <a:lnTo>
                  <a:pt x="5692626" y="2"/>
                </a:lnTo>
                <a:close/>
              </a:path>
              <a:path w="6019800" h="27304">
                <a:moveTo>
                  <a:pt x="5746134" y="2"/>
                </a:moveTo>
                <a:lnTo>
                  <a:pt x="5731339" y="2"/>
                </a:lnTo>
                <a:lnTo>
                  <a:pt x="5725352" y="5987"/>
                </a:lnTo>
                <a:lnTo>
                  <a:pt x="5725352" y="20755"/>
                </a:lnTo>
                <a:lnTo>
                  <a:pt x="5731339" y="26742"/>
                </a:lnTo>
                <a:lnTo>
                  <a:pt x="5746134" y="26742"/>
                </a:lnTo>
                <a:lnTo>
                  <a:pt x="5752121" y="20755"/>
                </a:lnTo>
                <a:lnTo>
                  <a:pt x="5752121" y="5987"/>
                </a:lnTo>
                <a:lnTo>
                  <a:pt x="5746134" y="2"/>
                </a:lnTo>
                <a:close/>
              </a:path>
              <a:path w="6019800" h="27304">
                <a:moveTo>
                  <a:pt x="5799642" y="2"/>
                </a:moveTo>
                <a:lnTo>
                  <a:pt x="5784846" y="2"/>
                </a:lnTo>
                <a:lnTo>
                  <a:pt x="5778862" y="5987"/>
                </a:lnTo>
                <a:lnTo>
                  <a:pt x="5778862" y="20755"/>
                </a:lnTo>
                <a:lnTo>
                  <a:pt x="5784846" y="26742"/>
                </a:lnTo>
                <a:lnTo>
                  <a:pt x="5799642" y="26742"/>
                </a:lnTo>
                <a:lnTo>
                  <a:pt x="5805630" y="20755"/>
                </a:lnTo>
                <a:lnTo>
                  <a:pt x="5805630" y="5987"/>
                </a:lnTo>
                <a:lnTo>
                  <a:pt x="5799642" y="2"/>
                </a:lnTo>
                <a:close/>
              </a:path>
              <a:path w="6019800" h="27304">
                <a:moveTo>
                  <a:pt x="5853150" y="2"/>
                </a:moveTo>
                <a:lnTo>
                  <a:pt x="5838354" y="2"/>
                </a:lnTo>
                <a:lnTo>
                  <a:pt x="5832370" y="5987"/>
                </a:lnTo>
                <a:lnTo>
                  <a:pt x="5832370" y="20755"/>
                </a:lnTo>
                <a:lnTo>
                  <a:pt x="5838354" y="26742"/>
                </a:lnTo>
                <a:lnTo>
                  <a:pt x="5853150" y="26742"/>
                </a:lnTo>
                <a:lnTo>
                  <a:pt x="5859137" y="20755"/>
                </a:lnTo>
                <a:lnTo>
                  <a:pt x="5859137" y="5987"/>
                </a:lnTo>
                <a:lnTo>
                  <a:pt x="5853150" y="2"/>
                </a:lnTo>
                <a:close/>
              </a:path>
              <a:path w="6019800" h="27304">
                <a:moveTo>
                  <a:pt x="5906658" y="2"/>
                </a:moveTo>
                <a:lnTo>
                  <a:pt x="5891863" y="2"/>
                </a:lnTo>
                <a:lnTo>
                  <a:pt x="5885878" y="5987"/>
                </a:lnTo>
                <a:lnTo>
                  <a:pt x="5885878" y="20755"/>
                </a:lnTo>
                <a:lnTo>
                  <a:pt x="5891863" y="26742"/>
                </a:lnTo>
                <a:lnTo>
                  <a:pt x="5906658" y="26742"/>
                </a:lnTo>
                <a:lnTo>
                  <a:pt x="5912645" y="20755"/>
                </a:lnTo>
                <a:lnTo>
                  <a:pt x="5912645" y="5987"/>
                </a:lnTo>
                <a:lnTo>
                  <a:pt x="5906658" y="2"/>
                </a:lnTo>
                <a:close/>
              </a:path>
              <a:path w="6019800" h="27304">
                <a:moveTo>
                  <a:pt x="5960165" y="2"/>
                </a:moveTo>
                <a:lnTo>
                  <a:pt x="5945370" y="2"/>
                </a:lnTo>
                <a:lnTo>
                  <a:pt x="5939386" y="5987"/>
                </a:lnTo>
                <a:lnTo>
                  <a:pt x="5939386" y="20755"/>
                </a:lnTo>
                <a:lnTo>
                  <a:pt x="5945370" y="26742"/>
                </a:lnTo>
                <a:lnTo>
                  <a:pt x="5960165" y="26742"/>
                </a:lnTo>
                <a:lnTo>
                  <a:pt x="5966153" y="20755"/>
                </a:lnTo>
                <a:lnTo>
                  <a:pt x="5966153" y="5987"/>
                </a:lnTo>
                <a:lnTo>
                  <a:pt x="5960165" y="2"/>
                </a:lnTo>
                <a:close/>
              </a:path>
              <a:path w="6019800" h="27304">
                <a:moveTo>
                  <a:pt x="6013674" y="2"/>
                </a:moveTo>
                <a:lnTo>
                  <a:pt x="5998878" y="2"/>
                </a:lnTo>
                <a:lnTo>
                  <a:pt x="5992893" y="5987"/>
                </a:lnTo>
                <a:lnTo>
                  <a:pt x="5992893" y="20755"/>
                </a:lnTo>
                <a:lnTo>
                  <a:pt x="5998878" y="26742"/>
                </a:lnTo>
                <a:lnTo>
                  <a:pt x="6013674" y="26742"/>
                </a:lnTo>
                <a:lnTo>
                  <a:pt x="6019661" y="20755"/>
                </a:lnTo>
                <a:lnTo>
                  <a:pt x="6019661" y="5987"/>
                </a:lnTo>
                <a:lnTo>
                  <a:pt x="6013674" y="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4934" y="7033229"/>
            <a:ext cx="6792595" cy="160655"/>
          </a:xfrm>
          <a:custGeom>
            <a:avLst/>
            <a:gdLst/>
            <a:ahLst/>
            <a:cxnLst/>
            <a:rect l="l" t="t" r="r" b="b"/>
            <a:pathLst>
              <a:path w="6792595" h="160654">
                <a:moveTo>
                  <a:pt x="6524702" y="106962"/>
                </a:moveTo>
                <a:lnTo>
                  <a:pt x="6524702" y="160443"/>
                </a:lnTo>
                <a:lnTo>
                  <a:pt x="6702973" y="106962"/>
                </a:lnTo>
                <a:lnTo>
                  <a:pt x="6524702" y="106962"/>
                </a:lnTo>
                <a:close/>
              </a:path>
              <a:path w="6792595" h="160654">
                <a:moveTo>
                  <a:pt x="6524702" y="53481"/>
                </a:moveTo>
                <a:lnTo>
                  <a:pt x="6524702" y="106962"/>
                </a:lnTo>
                <a:lnTo>
                  <a:pt x="6551441" y="106962"/>
                </a:lnTo>
                <a:lnTo>
                  <a:pt x="6551441" y="53481"/>
                </a:lnTo>
                <a:lnTo>
                  <a:pt x="6524702" y="53481"/>
                </a:lnTo>
                <a:close/>
              </a:path>
              <a:path w="6792595" h="160654">
                <a:moveTo>
                  <a:pt x="6524702" y="0"/>
                </a:moveTo>
                <a:lnTo>
                  <a:pt x="6524702" y="53481"/>
                </a:lnTo>
                <a:lnTo>
                  <a:pt x="6551441" y="53481"/>
                </a:lnTo>
                <a:lnTo>
                  <a:pt x="6551441" y="106962"/>
                </a:lnTo>
                <a:lnTo>
                  <a:pt x="6702980" y="106960"/>
                </a:lnTo>
                <a:lnTo>
                  <a:pt x="6792109" y="80221"/>
                </a:lnTo>
                <a:lnTo>
                  <a:pt x="6524702" y="0"/>
                </a:lnTo>
                <a:close/>
              </a:path>
              <a:path w="6792595" h="160654">
                <a:moveTo>
                  <a:pt x="0" y="53478"/>
                </a:moveTo>
                <a:lnTo>
                  <a:pt x="0" y="106960"/>
                </a:lnTo>
                <a:lnTo>
                  <a:pt x="6524702" y="106962"/>
                </a:lnTo>
                <a:lnTo>
                  <a:pt x="6524702" y="53481"/>
                </a:lnTo>
                <a:lnTo>
                  <a:pt x="0" y="5347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42429" y="5161386"/>
            <a:ext cx="694055" cy="1960880"/>
          </a:xfrm>
          <a:custGeom>
            <a:avLst/>
            <a:gdLst/>
            <a:ahLst/>
            <a:cxnLst/>
            <a:rect l="l" t="t" r="r" b="b"/>
            <a:pathLst>
              <a:path w="694054" h="1960879">
                <a:moveTo>
                  <a:pt x="581878" y="244318"/>
                </a:moveTo>
                <a:lnTo>
                  <a:pt x="0" y="1943398"/>
                </a:lnTo>
                <a:lnTo>
                  <a:pt x="50599" y="1960726"/>
                </a:lnTo>
                <a:lnTo>
                  <a:pt x="632475" y="261646"/>
                </a:lnTo>
                <a:lnTo>
                  <a:pt x="581878" y="244318"/>
                </a:lnTo>
                <a:close/>
              </a:path>
              <a:path w="694054" h="1960879">
                <a:moveTo>
                  <a:pt x="664612" y="219021"/>
                </a:moveTo>
                <a:lnTo>
                  <a:pt x="590542" y="219021"/>
                </a:lnTo>
                <a:lnTo>
                  <a:pt x="641138" y="236349"/>
                </a:lnTo>
                <a:lnTo>
                  <a:pt x="632475" y="261646"/>
                </a:lnTo>
                <a:lnTo>
                  <a:pt x="657773" y="270310"/>
                </a:lnTo>
                <a:lnTo>
                  <a:pt x="664612" y="219021"/>
                </a:lnTo>
                <a:close/>
              </a:path>
              <a:path w="694054" h="1960879">
                <a:moveTo>
                  <a:pt x="590542" y="219021"/>
                </a:moveTo>
                <a:lnTo>
                  <a:pt x="581878" y="244318"/>
                </a:lnTo>
                <a:lnTo>
                  <a:pt x="632475" y="261646"/>
                </a:lnTo>
                <a:lnTo>
                  <a:pt x="641138" y="236349"/>
                </a:lnTo>
                <a:lnTo>
                  <a:pt x="590542" y="219021"/>
                </a:lnTo>
                <a:close/>
              </a:path>
              <a:path w="694054" h="1960879">
                <a:moveTo>
                  <a:pt x="693814" y="0"/>
                </a:moveTo>
                <a:lnTo>
                  <a:pt x="556582" y="235654"/>
                </a:lnTo>
                <a:lnTo>
                  <a:pt x="581878" y="244318"/>
                </a:lnTo>
                <a:lnTo>
                  <a:pt x="590542" y="219021"/>
                </a:lnTo>
                <a:lnTo>
                  <a:pt x="664612" y="219021"/>
                </a:lnTo>
                <a:lnTo>
                  <a:pt x="69381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54913" y="6498415"/>
            <a:ext cx="454659" cy="615315"/>
          </a:xfrm>
          <a:custGeom>
            <a:avLst/>
            <a:gdLst/>
            <a:ahLst/>
            <a:cxnLst/>
            <a:rect l="l" t="t" r="r" b="b"/>
            <a:pathLst>
              <a:path w="454660" h="615315">
                <a:moveTo>
                  <a:pt x="0" y="0"/>
                </a:moveTo>
                <a:lnTo>
                  <a:pt x="32479" y="14590"/>
                </a:lnTo>
                <a:lnTo>
                  <a:pt x="80069" y="35158"/>
                </a:lnTo>
                <a:lnTo>
                  <a:pt x="133083" y="60647"/>
                </a:lnTo>
                <a:lnTo>
                  <a:pt x="181835" y="90004"/>
                </a:lnTo>
                <a:lnTo>
                  <a:pt x="218137" y="116826"/>
                </a:lnTo>
                <a:lnTo>
                  <a:pt x="256025" y="147067"/>
                </a:lnTo>
                <a:lnTo>
                  <a:pt x="293119" y="179649"/>
                </a:lnTo>
                <a:lnTo>
                  <a:pt x="327040" y="213491"/>
                </a:lnTo>
                <a:lnTo>
                  <a:pt x="355406" y="247513"/>
                </a:lnTo>
                <a:lnTo>
                  <a:pt x="382139" y="289761"/>
                </a:lnTo>
                <a:lnTo>
                  <a:pt x="401898" y="332361"/>
                </a:lnTo>
                <a:lnTo>
                  <a:pt x="417008" y="375664"/>
                </a:lnTo>
                <a:lnTo>
                  <a:pt x="429794" y="420022"/>
                </a:lnTo>
                <a:lnTo>
                  <a:pt x="440061" y="470006"/>
                </a:lnTo>
                <a:lnTo>
                  <a:pt x="446841" y="524559"/>
                </a:lnTo>
                <a:lnTo>
                  <a:pt x="451296" y="575597"/>
                </a:lnTo>
                <a:lnTo>
                  <a:pt x="454589" y="615033"/>
                </a:lnTo>
              </a:path>
            </a:pathLst>
          </a:custGeom>
          <a:ln w="534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361091" y="5496314"/>
            <a:ext cx="239395" cy="603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00" spc="-5" b="1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4581" y="6296696"/>
            <a:ext cx="316230" cy="5918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700" spc="50" b="1">
                <a:solidFill>
                  <a:srgbClr val="C00000"/>
                </a:solidFill>
                <a:latin typeface="Symbol"/>
                <a:cs typeface="Symbol"/>
              </a:rPr>
              <a:t>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9224" y="6052754"/>
            <a:ext cx="6546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1644" y="6052754"/>
            <a:ext cx="6546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0001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01644" y="4932982"/>
            <a:ext cx="6546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0010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9778" y="4259022"/>
            <a:ext cx="1176655" cy="10388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3800" spc="-125" b="1">
                <a:solidFill>
                  <a:srgbClr val="C00000"/>
                </a:solidFill>
                <a:latin typeface="Times New Roman"/>
                <a:cs typeface="Times New Roman"/>
              </a:rPr>
              <a:t>(r,</a:t>
            </a:r>
            <a:r>
              <a:rPr dirty="0" sz="3800" spc="-8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baseline="1501" sz="5550" spc="22" b="1">
                <a:solidFill>
                  <a:srgbClr val="C00000"/>
                </a:solidFill>
                <a:latin typeface="Symbol"/>
                <a:cs typeface="Symbol"/>
              </a:rPr>
              <a:t></a:t>
            </a:r>
            <a:r>
              <a:rPr dirty="0" sz="3800" spc="15" b="1">
                <a:solidFill>
                  <a:srgbClr val="C00000"/>
                </a:solidFill>
                <a:latin typeface="Times New Roman"/>
                <a:cs typeface="Times New Roman"/>
              </a:rPr>
              <a:t>)</a:t>
            </a:r>
            <a:endParaRPr sz="3800">
              <a:latin typeface="Times New Roman"/>
              <a:cs typeface="Times New Roman"/>
            </a:endParaRPr>
          </a:p>
          <a:p>
            <a:pPr marL="549910">
              <a:lnSpc>
                <a:spcPct val="100000"/>
              </a:lnSpc>
              <a:spcBef>
                <a:spcPts val="30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00</a:t>
            </a:r>
            <a:r>
              <a:rPr dirty="0" sz="2200" spc="-114" b="1">
                <a:solidFill>
                  <a:srgbClr val="C83505"/>
                </a:solidFill>
                <a:latin typeface="Arial"/>
                <a:cs typeface="Arial"/>
              </a:rPr>
              <a:t>1</a:t>
            </a: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5043" y="8708252"/>
            <a:ext cx="59499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-114" b="1">
                <a:solidFill>
                  <a:srgbClr val="C83505"/>
                </a:solidFill>
                <a:latin typeface="Arial"/>
                <a:cs typeface="Arial"/>
              </a:rPr>
              <a:t>1111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09320" y="4932982"/>
            <a:ext cx="6546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0100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9723" y="4932982"/>
            <a:ext cx="6546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" b="1">
                <a:solidFill>
                  <a:srgbClr val="C83505"/>
                </a:solidFill>
                <a:latin typeface="Arial"/>
                <a:cs typeface="Arial"/>
              </a:rPr>
              <a:t>0101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461989" y="705445"/>
            <a:ext cx="151923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正交振幅调</a:t>
            </a:r>
            <a:r>
              <a:rPr dirty="0" spc="10"/>
              <a:t>制</a:t>
            </a:r>
            <a:r>
              <a:rPr dirty="0" spc="135"/>
              <a:t> </a:t>
            </a:r>
            <a:r>
              <a:rPr dirty="0" spc="265" b="0">
                <a:latin typeface="Arial"/>
                <a:cs typeface="Arial"/>
              </a:rPr>
              <a:t>QAM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75" b="0">
                <a:latin typeface="Arial"/>
                <a:cs typeface="Arial"/>
              </a:rPr>
              <a:t>(Quadrature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200" b="0">
                <a:latin typeface="Arial"/>
                <a:cs typeface="Arial"/>
              </a:rPr>
              <a:t>Amplitude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155" b="0">
                <a:latin typeface="Arial"/>
                <a:cs typeface="Arial"/>
              </a:rPr>
              <a:t>Modulation)</a:t>
            </a:r>
          </a:p>
        </p:txBody>
      </p:sp>
      <p:sp>
        <p:nvSpPr>
          <p:cNvPr id="34" name="object 34"/>
          <p:cNvSpPr/>
          <p:nvPr/>
        </p:nvSpPr>
        <p:spPr>
          <a:xfrm>
            <a:off x="8001162" y="1790521"/>
            <a:ext cx="11841660" cy="49425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99055" y="2167473"/>
            <a:ext cx="11046460" cy="4147185"/>
          </a:xfrm>
          <a:custGeom>
            <a:avLst/>
            <a:gdLst/>
            <a:ahLst/>
            <a:cxnLst/>
            <a:rect l="l" t="t" r="r" b="b"/>
            <a:pathLst>
              <a:path w="11046460" h="4147185">
                <a:moveTo>
                  <a:pt x="10787721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39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888608"/>
                </a:lnTo>
                <a:lnTo>
                  <a:pt x="197" y="3939978"/>
                </a:lnTo>
                <a:lnTo>
                  <a:pt x="1581" y="3981405"/>
                </a:lnTo>
                <a:lnTo>
                  <a:pt x="12649" y="4040113"/>
                </a:lnTo>
                <a:lnTo>
                  <a:pt x="49226" y="4097527"/>
                </a:lnTo>
                <a:lnTo>
                  <a:pt x="106639" y="4134104"/>
                </a:lnTo>
                <a:lnTo>
                  <a:pt x="165348" y="4145173"/>
                </a:lnTo>
                <a:lnTo>
                  <a:pt x="206775" y="4146556"/>
                </a:lnTo>
                <a:lnTo>
                  <a:pt x="258145" y="4146754"/>
                </a:lnTo>
                <a:lnTo>
                  <a:pt x="10787721" y="4146754"/>
                </a:lnTo>
                <a:lnTo>
                  <a:pt x="10839094" y="4146556"/>
                </a:lnTo>
                <a:lnTo>
                  <a:pt x="10880522" y="4145173"/>
                </a:lnTo>
                <a:lnTo>
                  <a:pt x="10939225" y="4134104"/>
                </a:lnTo>
                <a:lnTo>
                  <a:pt x="10996640" y="4097527"/>
                </a:lnTo>
                <a:lnTo>
                  <a:pt x="11033222" y="4040113"/>
                </a:lnTo>
                <a:lnTo>
                  <a:pt x="11044289" y="3981405"/>
                </a:lnTo>
                <a:lnTo>
                  <a:pt x="11045673" y="3939978"/>
                </a:lnTo>
                <a:lnTo>
                  <a:pt x="11045871" y="3888608"/>
                </a:lnTo>
                <a:lnTo>
                  <a:pt x="11045871" y="258146"/>
                </a:lnTo>
                <a:lnTo>
                  <a:pt x="11045673" y="206776"/>
                </a:lnTo>
                <a:lnTo>
                  <a:pt x="11044289" y="165348"/>
                </a:lnTo>
                <a:lnTo>
                  <a:pt x="11033222" y="106640"/>
                </a:lnTo>
                <a:lnTo>
                  <a:pt x="10996640" y="49226"/>
                </a:lnTo>
                <a:lnTo>
                  <a:pt x="10939225" y="12649"/>
                </a:lnTo>
                <a:lnTo>
                  <a:pt x="10880522" y="1581"/>
                </a:lnTo>
                <a:lnTo>
                  <a:pt x="10839094" y="197"/>
                </a:lnTo>
                <a:lnTo>
                  <a:pt x="10787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99055" y="2167473"/>
            <a:ext cx="11046460" cy="4147185"/>
          </a:xfrm>
          <a:custGeom>
            <a:avLst/>
            <a:gdLst/>
            <a:ahLst/>
            <a:cxnLst/>
            <a:rect l="l" t="t" r="r" b="b"/>
            <a:pathLst>
              <a:path w="11046460" h="4147185">
                <a:moveTo>
                  <a:pt x="258145" y="0"/>
                </a:moveTo>
                <a:lnTo>
                  <a:pt x="10787723" y="0"/>
                </a:lnTo>
                <a:lnTo>
                  <a:pt x="10839094" y="197"/>
                </a:lnTo>
                <a:lnTo>
                  <a:pt x="10880520" y="1581"/>
                </a:lnTo>
                <a:lnTo>
                  <a:pt x="10939227" y="12650"/>
                </a:lnTo>
                <a:lnTo>
                  <a:pt x="10996642" y="49226"/>
                </a:lnTo>
                <a:lnTo>
                  <a:pt x="11033224" y="106640"/>
                </a:lnTo>
                <a:lnTo>
                  <a:pt x="11044291" y="165348"/>
                </a:lnTo>
                <a:lnTo>
                  <a:pt x="11045675" y="206775"/>
                </a:lnTo>
                <a:lnTo>
                  <a:pt x="11045873" y="258145"/>
                </a:lnTo>
                <a:lnTo>
                  <a:pt x="11045873" y="3888608"/>
                </a:lnTo>
                <a:lnTo>
                  <a:pt x="11045675" y="3939978"/>
                </a:lnTo>
                <a:lnTo>
                  <a:pt x="11044291" y="3981405"/>
                </a:lnTo>
                <a:lnTo>
                  <a:pt x="11033224" y="4040113"/>
                </a:lnTo>
                <a:lnTo>
                  <a:pt x="10996642" y="4097527"/>
                </a:lnTo>
                <a:lnTo>
                  <a:pt x="10939227" y="4134104"/>
                </a:lnTo>
                <a:lnTo>
                  <a:pt x="10880520" y="4145173"/>
                </a:lnTo>
                <a:lnTo>
                  <a:pt x="10839094" y="4146556"/>
                </a:lnTo>
                <a:lnTo>
                  <a:pt x="10787723" y="4146754"/>
                </a:lnTo>
                <a:lnTo>
                  <a:pt x="258145" y="4146754"/>
                </a:lnTo>
                <a:lnTo>
                  <a:pt x="206775" y="4146556"/>
                </a:lnTo>
                <a:lnTo>
                  <a:pt x="165348" y="4145173"/>
                </a:lnTo>
                <a:lnTo>
                  <a:pt x="106640" y="4134104"/>
                </a:lnTo>
                <a:lnTo>
                  <a:pt x="49226" y="4097527"/>
                </a:lnTo>
                <a:lnTo>
                  <a:pt x="12650" y="4040113"/>
                </a:lnTo>
                <a:lnTo>
                  <a:pt x="1581" y="3981405"/>
                </a:lnTo>
                <a:lnTo>
                  <a:pt x="197" y="3939978"/>
                </a:lnTo>
                <a:lnTo>
                  <a:pt x="0" y="38886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011339" y="269421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03997" y="2495641"/>
            <a:ext cx="9317355" cy="108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为了达到</a:t>
            </a: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更⾼的信息传输速率</a:t>
            </a:r>
            <a:r>
              <a:rPr dirty="0" sz="2450" spc="55" b="0">
                <a:latin typeface="Microsoft JhengHei UI Light"/>
                <a:cs typeface="Microsoft JhengHei UI Light"/>
              </a:rPr>
              <a:t>，采⽤更为复杂的多元制的振幅相位 </a:t>
            </a: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混合调制⽅法</a:t>
            </a:r>
            <a:r>
              <a:rPr dirty="0" sz="2450" spc="15" b="0">
                <a:latin typeface="Microsoft JhengHei UI Light"/>
                <a:cs typeface="Microsoft JhengHei UI Light"/>
              </a:rPr>
              <a:t>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25465" y="374967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25465" y="428768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25465" y="482569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25465" y="536370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718123" y="3540832"/>
            <a:ext cx="7833995" cy="2178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95"/>
              </a:spcBef>
            </a:pPr>
            <a:r>
              <a:rPr dirty="0" sz="2450" spc="50">
                <a:solidFill>
                  <a:srgbClr val="FF2600"/>
                </a:solidFill>
                <a:latin typeface="Arial"/>
                <a:cs typeface="Arial"/>
              </a:rPr>
              <a:t>16</a:t>
            </a: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个点的含义：</a:t>
            </a:r>
            <a:r>
              <a:rPr dirty="0" sz="2450" spc="55" b="0">
                <a:latin typeface="Microsoft JhengHei UI Light"/>
                <a:cs typeface="Microsoft JhengHei UI Light"/>
              </a:rPr>
              <a:t>不同的</a:t>
            </a:r>
            <a:r>
              <a:rPr dirty="0" sz="2450" spc="25" b="0">
                <a:latin typeface="Microsoft JhengHei UI Light"/>
                <a:cs typeface="Microsoft JhengHei UI Light"/>
              </a:rPr>
              <a:t>（</a:t>
            </a:r>
            <a:r>
              <a:rPr dirty="0" sz="2450" spc="25">
                <a:latin typeface="Arial"/>
                <a:cs typeface="Arial"/>
              </a:rPr>
              <a:t>r,φ</a:t>
            </a:r>
            <a:r>
              <a:rPr dirty="0" sz="2450" spc="25" b="0">
                <a:latin typeface="Microsoft JhengHei UI Light"/>
                <a:cs typeface="Microsoft JhengHei UI Light"/>
              </a:rPr>
              <a:t>）</a:t>
            </a:r>
            <a:r>
              <a:rPr dirty="0" sz="2450" spc="55" b="0">
                <a:latin typeface="Microsoft JhengHei UI Light"/>
                <a:cs typeface="Microsoft JhengHei UI Light"/>
              </a:rPr>
              <a:t>组合，表示不同的波形；  每个点对应于⼀</a:t>
            </a:r>
            <a:r>
              <a:rPr dirty="0" sz="2450" spc="15" b="0">
                <a:latin typeface="Microsoft JhengHei UI Light"/>
                <a:cs typeface="Microsoft JhengHei UI Light"/>
              </a:rPr>
              <a:t>种</a:t>
            </a:r>
            <a:r>
              <a:rPr dirty="0" sz="2450" spc="50" b="0">
                <a:latin typeface="Microsoft JhengHei UI Light"/>
                <a:cs typeface="Microsoft JhengHei UI Light"/>
              </a:rPr>
              <a:t> </a:t>
            </a: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25">
                <a:latin typeface="Arial"/>
                <a:cs typeface="Arial"/>
              </a:rPr>
              <a:t>bit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55" b="0">
                <a:latin typeface="Microsoft JhengHei UI Light"/>
                <a:cs typeface="Microsoft JhengHei UI Light"/>
              </a:rPr>
              <a:t>的编码；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即每个波形可以表示不同</a:t>
            </a:r>
            <a:r>
              <a:rPr dirty="0" sz="2450" spc="15" b="0">
                <a:latin typeface="Microsoft JhengHei UI Light"/>
                <a:cs typeface="Microsoft JhengHei UI Light"/>
              </a:rPr>
              <a:t>的</a:t>
            </a:r>
            <a:r>
              <a:rPr dirty="0" sz="2450" spc="50" b="0">
                <a:latin typeface="Microsoft JhengHei UI Light"/>
                <a:cs typeface="Microsoft JhengHei UI Light"/>
              </a:rPr>
              <a:t> </a:t>
            </a: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bit</a:t>
            </a:r>
            <a:r>
              <a:rPr dirty="0" sz="2450" spc="55" b="0">
                <a:latin typeface="Microsoft JhengHei UI Light"/>
                <a:cs typeface="Microsoft JhengHei UI Light"/>
              </a:rPr>
              <a:t>组合；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传输速率可提</a:t>
            </a:r>
            <a:r>
              <a:rPr dirty="0" sz="2450" spc="15" b="0">
                <a:latin typeface="Microsoft JhengHei UI Light"/>
                <a:cs typeface="Microsoft JhengHei UI Light"/>
              </a:rPr>
              <a:t>⾼</a:t>
            </a:r>
            <a:r>
              <a:rPr dirty="0" sz="2450" spc="50" b="0">
                <a:latin typeface="Microsoft JhengHei UI Light"/>
                <a:cs typeface="Microsoft JhengHei UI Light"/>
              </a:rPr>
              <a:t> </a:t>
            </a: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55" b="0">
                <a:latin typeface="Microsoft JhengHei UI Light"/>
                <a:cs typeface="Microsoft JhengHei UI Light"/>
              </a:rPr>
              <a:t>倍；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74718" y="2054333"/>
            <a:ext cx="552323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25" b="0">
                <a:latin typeface="Microsoft JhengHei UI Light"/>
                <a:cs typeface="Microsoft JhengHei UI Light"/>
              </a:rPr>
              <a:t>多元制的振幅相位混合调制⽅法： </a:t>
            </a:r>
            <a:r>
              <a:rPr dirty="0" sz="2850" spc="30" b="0">
                <a:latin typeface="Microsoft JhengHei UI Light"/>
                <a:cs typeface="Microsoft JhengHei UI Light"/>
              </a:rPr>
              <a:t>同时改变正弦波的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振幅和相位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813525" y="8125879"/>
            <a:ext cx="203200" cy="292735"/>
          </a:xfrm>
          <a:custGeom>
            <a:avLst/>
            <a:gdLst/>
            <a:ahLst/>
            <a:cxnLst/>
            <a:rect l="l" t="t" r="r" b="b"/>
            <a:pathLst>
              <a:path w="203200" h="292734">
                <a:moveTo>
                  <a:pt x="20774" y="254950"/>
                </a:moveTo>
                <a:lnTo>
                  <a:pt x="11559" y="254950"/>
                </a:lnTo>
                <a:lnTo>
                  <a:pt x="7308" y="256631"/>
                </a:lnTo>
                <a:lnTo>
                  <a:pt x="1465" y="263360"/>
                </a:lnTo>
                <a:lnTo>
                  <a:pt x="40" y="267273"/>
                </a:lnTo>
                <a:lnTo>
                  <a:pt x="0" y="278353"/>
                </a:lnTo>
                <a:lnTo>
                  <a:pt x="2303" y="283326"/>
                </a:lnTo>
                <a:lnTo>
                  <a:pt x="11517" y="290640"/>
                </a:lnTo>
                <a:lnTo>
                  <a:pt x="16816" y="292468"/>
                </a:lnTo>
                <a:lnTo>
                  <a:pt x="22816" y="292468"/>
                </a:lnTo>
                <a:lnTo>
                  <a:pt x="35076" y="289986"/>
                </a:lnTo>
                <a:lnTo>
                  <a:pt x="48817" y="282540"/>
                </a:lnTo>
                <a:lnTo>
                  <a:pt x="64039" y="270130"/>
                </a:lnTo>
                <a:lnTo>
                  <a:pt x="66610" y="267455"/>
                </a:lnTo>
                <a:lnTo>
                  <a:pt x="43883" y="267455"/>
                </a:lnTo>
                <a:lnTo>
                  <a:pt x="42668" y="267273"/>
                </a:lnTo>
                <a:lnTo>
                  <a:pt x="40480" y="266541"/>
                </a:lnTo>
                <a:lnTo>
                  <a:pt x="39496" y="265992"/>
                </a:lnTo>
                <a:lnTo>
                  <a:pt x="38616" y="265262"/>
                </a:lnTo>
                <a:lnTo>
                  <a:pt x="35538" y="263068"/>
                </a:lnTo>
                <a:lnTo>
                  <a:pt x="32470" y="260435"/>
                </a:lnTo>
                <a:lnTo>
                  <a:pt x="29548" y="258423"/>
                </a:lnTo>
                <a:lnTo>
                  <a:pt x="23988" y="255644"/>
                </a:lnTo>
                <a:lnTo>
                  <a:pt x="20774" y="254950"/>
                </a:lnTo>
                <a:close/>
              </a:path>
              <a:path w="203200" h="292734">
                <a:moveTo>
                  <a:pt x="92829" y="17772"/>
                </a:moveTo>
                <a:lnTo>
                  <a:pt x="33569" y="17772"/>
                </a:lnTo>
                <a:lnTo>
                  <a:pt x="41705" y="18649"/>
                </a:lnTo>
                <a:lnTo>
                  <a:pt x="48787" y="21282"/>
                </a:lnTo>
                <a:lnTo>
                  <a:pt x="74165" y="67193"/>
                </a:lnTo>
                <a:lnTo>
                  <a:pt x="87240" y="115408"/>
                </a:lnTo>
                <a:lnTo>
                  <a:pt x="98927" y="165925"/>
                </a:lnTo>
                <a:lnTo>
                  <a:pt x="103557" y="197685"/>
                </a:lnTo>
                <a:lnTo>
                  <a:pt x="102069" y="205124"/>
                </a:lnTo>
                <a:lnTo>
                  <a:pt x="79756" y="239042"/>
                </a:lnTo>
                <a:lnTo>
                  <a:pt x="51386" y="265679"/>
                </a:lnTo>
                <a:lnTo>
                  <a:pt x="45192" y="267455"/>
                </a:lnTo>
                <a:lnTo>
                  <a:pt x="66610" y="267455"/>
                </a:lnTo>
                <a:lnTo>
                  <a:pt x="92246" y="238810"/>
                </a:lnTo>
                <a:lnTo>
                  <a:pt x="118464" y="202937"/>
                </a:lnTo>
                <a:lnTo>
                  <a:pt x="141921" y="167187"/>
                </a:lnTo>
                <a:lnTo>
                  <a:pt x="130111" y="167187"/>
                </a:lnTo>
                <a:lnTo>
                  <a:pt x="121326" y="114969"/>
                </a:lnTo>
                <a:lnTo>
                  <a:pt x="110139" y="70539"/>
                </a:lnTo>
                <a:lnTo>
                  <a:pt x="96618" y="27741"/>
                </a:lnTo>
                <a:lnTo>
                  <a:pt x="92829" y="17772"/>
                </a:lnTo>
                <a:close/>
              </a:path>
              <a:path w="203200" h="292734">
                <a:moveTo>
                  <a:pt x="185690" y="0"/>
                </a:moveTo>
                <a:lnTo>
                  <a:pt x="172528" y="0"/>
                </a:lnTo>
                <a:lnTo>
                  <a:pt x="168141" y="1536"/>
                </a:lnTo>
                <a:lnTo>
                  <a:pt x="162288" y="7679"/>
                </a:lnTo>
                <a:lnTo>
                  <a:pt x="160822" y="11482"/>
                </a:lnTo>
                <a:lnTo>
                  <a:pt x="160822" y="21428"/>
                </a:lnTo>
                <a:lnTo>
                  <a:pt x="162392" y="25743"/>
                </a:lnTo>
                <a:lnTo>
                  <a:pt x="168685" y="32179"/>
                </a:lnTo>
                <a:lnTo>
                  <a:pt x="171429" y="34373"/>
                </a:lnTo>
                <a:lnTo>
                  <a:pt x="173764" y="35543"/>
                </a:lnTo>
                <a:lnTo>
                  <a:pt x="177502" y="37518"/>
                </a:lnTo>
                <a:lnTo>
                  <a:pt x="180717" y="39274"/>
                </a:lnTo>
                <a:lnTo>
                  <a:pt x="182769" y="41357"/>
                </a:lnTo>
                <a:lnTo>
                  <a:pt x="184517" y="46184"/>
                </a:lnTo>
                <a:lnTo>
                  <a:pt x="184957" y="48635"/>
                </a:lnTo>
                <a:lnTo>
                  <a:pt x="184957" y="51122"/>
                </a:lnTo>
                <a:lnTo>
                  <a:pt x="173114" y="89174"/>
                </a:lnTo>
                <a:lnTo>
                  <a:pt x="150072" y="133070"/>
                </a:lnTo>
                <a:lnTo>
                  <a:pt x="130111" y="167187"/>
                </a:lnTo>
                <a:lnTo>
                  <a:pt x="141921" y="167187"/>
                </a:lnTo>
                <a:lnTo>
                  <a:pt x="167118" y="123704"/>
                </a:lnTo>
                <a:lnTo>
                  <a:pt x="188510" y="79781"/>
                </a:lnTo>
                <a:lnTo>
                  <a:pt x="201342" y="42043"/>
                </a:lnTo>
                <a:lnTo>
                  <a:pt x="202946" y="28522"/>
                </a:lnTo>
                <a:lnTo>
                  <a:pt x="202834" y="17772"/>
                </a:lnTo>
                <a:lnTo>
                  <a:pt x="200684" y="10787"/>
                </a:lnTo>
                <a:lnTo>
                  <a:pt x="191617" y="2158"/>
                </a:lnTo>
                <a:lnTo>
                  <a:pt x="185690" y="0"/>
                </a:lnTo>
                <a:close/>
              </a:path>
              <a:path w="203200" h="292734">
                <a:moveTo>
                  <a:pt x="82719" y="219"/>
                </a:moveTo>
                <a:lnTo>
                  <a:pt x="78112" y="658"/>
                </a:lnTo>
                <a:lnTo>
                  <a:pt x="18208" y="12067"/>
                </a:lnTo>
                <a:lnTo>
                  <a:pt x="18208" y="19308"/>
                </a:lnTo>
                <a:lnTo>
                  <a:pt x="31192" y="17882"/>
                </a:lnTo>
                <a:lnTo>
                  <a:pt x="32690" y="17772"/>
                </a:lnTo>
                <a:lnTo>
                  <a:pt x="92829" y="17772"/>
                </a:lnTo>
                <a:lnTo>
                  <a:pt x="90723" y="12231"/>
                </a:lnTo>
                <a:lnTo>
                  <a:pt x="86091" y="3057"/>
                </a:lnTo>
                <a:lnTo>
                  <a:pt x="82719" y="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037979" y="8256865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6862" y="0"/>
                </a:lnTo>
              </a:path>
            </a:pathLst>
          </a:custGeom>
          <a:ln w="307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037979" y="8166249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6862" y="0"/>
                </a:lnTo>
              </a:path>
            </a:pathLst>
          </a:custGeom>
          <a:ln w="307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300829" y="8117761"/>
            <a:ext cx="133618" cy="2115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461651" y="8018808"/>
            <a:ext cx="106680" cy="306705"/>
          </a:xfrm>
          <a:custGeom>
            <a:avLst/>
            <a:gdLst/>
            <a:ahLst/>
            <a:cxnLst/>
            <a:rect l="l" t="t" r="r" b="b"/>
            <a:pathLst>
              <a:path w="106679" h="306704">
                <a:moveTo>
                  <a:pt x="57191" y="0"/>
                </a:moveTo>
                <a:lnTo>
                  <a:pt x="44459" y="0"/>
                </a:lnTo>
                <a:lnTo>
                  <a:pt x="39056" y="2266"/>
                </a:lnTo>
                <a:lnTo>
                  <a:pt x="30271" y="11335"/>
                </a:lnTo>
                <a:lnTo>
                  <a:pt x="28142" y="16601"/>
                </a:lnTo>
                <a:lnTo>
                  <a:pt x="28082" y="29326"/>
                </a:lnTo>
                <a:lnTo>
                  <a:pt x="30271" y="34702"/>
                </a:lnTo>
                <a:lnTo>
                  <a:pt x="39056" y="43624"/>
                </a:lnTo>
                <a:lnTo>
                  <a:pt x="44459" y="45856"/>
                </a:lnTo>
                <a:lnTo>
                  <a:pt x="57191" y="45856"/>
                </a:lnTo>
                <a:lnTo>
                  <a:pt x="62563" y="43624"/>
                </a:lnTo>
                <a:lnTo>
                  <a:pt x="71484" y="34702"/>
                </a:lnTo>
                <a:lnTo>
                  <a:pt x="73715" y="29326"/>
                </a:lnTo>
                <a:lnTo>
                  <a:pt x="73715" y="16601"/>
                </a:lnTo>
                <a:lnTo>
                  <a:pt x="71484" y="11153"/>
                </a:lnTo>
                <a:lnTo>
                  <a:pt x="62563" y="2230"/>
                </a:lnTo>
                <a:lnTo>
                  <a:pt x="57191" y="0"/>
                </a:lnTo>
                <a:close/>
              </a:path>
              <a:path w="106679" h="306704">
                <a:moveTo>
                  <a:pt x="73275" y="127255"/>
                </a:moveTo>
                <a:lnTo>
                  <a:pt x="26983" y="127255"/>
                </a:lnTo>
                <a:lnTo>
                  <a:pt x="31590" y="130253"/>
                </a:lnTo>
                <a:lnTo>
                  <a:pt x="33789" y="136251"/>
                </a:lnTo>
                <a:lnTo>
                  <a:pt x="35098" y="139907"/>
                </a:lnTo>
                <a:lnTo>
                  <a:pt x="35758" y="146489"/>
                </a:lnTo>
                <a:lnTo>
                  <a:pt x="35758" y="260654"/>
                </a:lnTo>
                <a:lnTo>
                  <a:pt x="19142" y="297048"/>
                </a:lnTo>
                <a:lnTo>
                  <a:pt x="0" y="300147"/>
                </a:lnTo>
                <a:lnTo>
                  <a:pt x="0" y="306291"/>
                </a:lnTo>
                <a:lnTo>
                  <a:pt x="106625" y="306291"/>
                </a:lnTo>
                <a:lnTo>
                  <a:pt x="106625" y="300147"/>
                </a:lnTo>
                <a:lnTo>
                  <a:pt x="96937" y="298982"/>
                </a:lnTo>
                <a:lnTo>
                  <a:pt x="89158" y="297240"/>
                </a:lnTo>
                <a:lnTo>
                  <a:pt x="73275" y="260654"/>
                </a:lnTo>
                <a:lnTo>
                  <a:pt x="73275" y="127255"/>
                </a:lnTo>
                <a:close/>
              </a:path>
              <a:path w="106679" h="306704">
                <a:moveTo>
                  <a:pt x="72845" y="99829"/>
                </a:moveTo>
                <a:lnTo>
                  <a:pt x="71673" y="99829"/>
                </a:lnTo>
                <a:lnTo>
                  <a:pt x="69034" y="100706"/>
                </a:lnTo>
                <a:lnTo>
                  <a:pt x="64940" y="102462"/>
                </a:lnTo>
                <a:lnTo>
                  <a:pt x="55916" y="106028"/>
                </a:lnTo>
                <a:lnTo>
                  <a:pt x="43986" y="110361"/>
                </a:lnTo>
                <a:lnTo>
                  <a:pt x="29149" y="115462"/>
                </a:lnTo>
                <a:lnTo>
                  <a:pt x="1968" y="124403"/>
                </a:lnTo>
                <a:lnTo>
                  <a:pt x="1968" y="131204"/>
                </a:lnTo>
                <a:lnTo>
                  <a:pt x="9287" y="129157"/>
                </a:lnTo>
                <a:lnTo>
                  <a:pt x="13706" y="127986"/>
                </a:lnTo>
                <a:lnTo>
                  <a:pt x="16784" y="127401"/>
                </a:lnTo>
                <a:lnTo>
                  <a:pt x="18355" y="127255"/>
                </a:lnTo>
                <a:lnTo>
                  <a:pt x="73275" y="127255"/>
                </a:lnTo>
                <a:lnTo>
                  <a:pt x="73275" y="101950"/>
                </a:lnTo>
                <a:lnTo>
                  <a:pt x="73128" y="100853"/>
                </a:lnTo>
                <a:lnTo>
                  <a:pt x="72845" y="99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584957" y="8118419"/>
            <a:ext cx="211072" cy="2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802385" y="7879450"/>
            <a:ext cx="168275" cy="554355"/>
          </a:xfrm>
          <a:custGeom>
            <a:avLst/>
            <a:gdLst/>
            <a:ahLst/>
            <a:cxnLst/>
            <a:rect l="l" t="t" r="r" b="b"/>
            <a:pathLst>
              <a:path w="168275" h="554354">
                <a:moveTo>
                  <a:pt x="161628" y="0"/>
                </a:moveTo>
                <a:lnTo>
                  <a:pt x="110132" y="36049"/>
                </a:lnTo>
                <a:lnTo>
                  <a:pt x="65924" y="82082"/>
                </a:lnTo>
                <a:lnTo>
                  <a:pt x="37084" y="125440"/>
                </a:lnTo>
                <a:lnTo>
                  <a:pt x="16482" y="172166"/>
                </a:lnTo>
                <a:lnTo>
                  <a:pt x="4120" y="222259"/>
                </a:lnTo>
                <a:lnTo>
                  <a:pt x="0" y="275720"/>
                </a:lnTo>
                <a:lnTo>
                  <a:pt x="4694" y="331696"/>
                </a:lnTo>
                <a:lnTo>
                  <a:pt x="18776" y="384582"/>
                </a:lnTo>
                <a:lnTo>
                  <a:pt x="42248" y="434377"/>
                </a:lnTo>
                <a:lnTo>
                  <a:pt x="75107" y="481083"/>
                </a:lnTo>
                <a:lnTo>
                  <a:pt x="118848" y="526641"/>
                </a:lnTo>
                <a:lnTo>
                  <a:pt x="159408" y="554293"/>
                </a:lnTo>
                <a:lnTo>
                  <a:pt x="167649" y="543834"/>
                </a:lnTo>
                <a:lnTo>
                  <a:pt x="134990" y="517589"/>
                </a:lnTo>
                <a:lnTo>
                  <a:pt x="107992" y="485441"/>
                </a:lnTo>
                <a:lnTo>
                  <a:pt x="86659" y="447391"/>
                </a:lnTo>
                <a:lnTo>
                  <a:pt x="70992" y="403439"/>
                </a:lnTo>
                <a:lnTo>
                  <a:pt x="60060" y="342669"/>
                </a:lnTo>
                <a:lnTo>
                  <a:pt x="56417" y="267479"/>
                </a:lnTo>
                <a:lnTo>
                  <a:pt x="58814" y="214633"/>
                </a:lnTo>
                <a:lnTo>
                  <a:pt x="66004" y="167332"/>
                </a:lnTo>
                <a:lnTo>
                  <a:pt x="77987" y="125578"/>
                </a:lnTo>
                <a:lnTo>
                  <a:pt x="94761" y="89371"/>
                </a:lnTo>
                <a:lnTo>
                  <a:pt x="123917" y="50468"/>
                </a:lnTo>
                <a:lnTo>
                  <a:pt x="167649" y="10458"/>
                </a:lnTo>
                <a:lnTo>
                  <a:pt x="161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988735" y="8023636"/>
            <a:ext cx="207645" cy="301625"/>
          </a:xfrm>
          <a:custGeom>
            <a:avLst/>
            <a:gdLst/>
            <a:ahLst/>
            <a:cxnLst/>
            <a:rect l="l" t="t" r="r" b="b"/>
            <a:pathLst>
              <a:path w="207644" h="301625">
                <a:moveTo>
                  <a:pt x="161262" y="226646"/>
                </a:moveTo>
                <a:lnTo>
                  <a:pt x="126383" y="226646"/>
                </a:lnTo>
                <a:lnTo>
                  <a:pt x="126383" y="301464"/>
                </a:lnTo>
                <a:lnTo>
                  <a:pt x="161262" y="301464"/>
                </a:lnTo>
                <a:lnTo>
                  <a:pt x="161262" y="226646"/>
                </a:lnTo>
                <a:close/>
              </a:path>
              <a:path w="207644" h="301625">
                <a:moveTo>
                  <a:pt x="161262" y="0"/>
                </a:moveTo>
                <a:lnTo>
                  <a:pt x="140425" y="0"/>
                </a:lnTo>
                <a:lnTo>
                  <a:pt x="0" y="197465"/>
                </a:lnTo>
                <a:lnTo>
                  <a:pt x="0" y="226646"/>
                </a:lnTo>
                <a:lnTo>
                  <a:pt x="207124" y="226646"/>
                </a:lnTo>
                <a:lnTo>
                  <a:pt x="207124" y="197465"/>
                </a:lnTo>
                <a:lnTo>
                  <a:pt x="18208" y="197465"/>
                </a:lnTo>
                <a:lnTo>
                  <a:pt x="125943" y="45197"/>
                </a:lnTo>
                <a:lnTo>
                  <a:pt x="161262" y="45197"/>
                </a:lnTo>
                <a:lnTo>
                  <a:pt x="161262" y="0"/>
                </a:lnTo>
                <a:close/>
              </a:path>
              <a:path w="207644" h="301625">
                <a:moveTo>
                  <a:pt x="161262" y="45197"/>
                </a:moveTo>
                <a:lnTo>
                  <a:pt x="125943" y="45197"/>
                </a:lnTo>
                <a:lnTo>
                  <a:pt x="125943" y="197465"/>
                </a:lnTo>
                <a:lnTo>
                  <a:pt x="161262" y="197465"/>
                </a:lnTo>
                <a:lnTo>
                  <a:pt x="161262" y="45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195859" y="8125440"/>
            <a:ext cx="213260" cy="2044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521452" y="832510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635108" y="8227025"/>
            <a:ext cx="0" cy="98425"/>
          </a:xfrm>
          <a:custGeom>
            <a:avLst/>
            <a:gdLst/>
            <a:ahLst/>
            <a:cxnLst/>
            <a:rect l="l" t="t" r="r" b="b"/>
            <a:pathLst>
              <a:path w="0" h="98425">
                <a:moveTo>
                  <a:pt x="0" y="0"/>
                </a:moveTo>
                <a:lnTo>
                  <a:pt x="0" y="98074"/>
                </a:lnTo>
              </a:path>
            </a:pathLst>
          </a:custGeom>
          <a:ln w="30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521452" y="821166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6872" y="0"/>
                </a:lnTo>
              </a:path>
            </a:pathLst>
          </a:custGeom>
          <a:ln w="307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635108" y="8098015"/>
            <a:ext cx="0" cy="98425"/>
          </a:xfrm>
          <a:custGeom>
            <a:avLst/>
            <a:gdLst/>
            <a:ahLst/>
            <a:cxnLst/>
            <a:rect l="l" t="t" r="r" b="b"/>
            <a:pathLst>
              <a:path w="0" h="98425">
                <a:moveTo>
                  <a:pt x="0" y="0"/>
                </a:moveTo>
                <a:lnTo>
                  <a:pt x="0" y="98293"/>
                </a:lnTo>
              </a:path>
            </a:pathLst>
          </a:custGeom>
          <a:ln w="30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873818" y="832510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923751" y="815659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19" h="0">
                <a:moveTo>
                  <a:pt x="0" y="0"/>
                </a:moveTo>
                <a:lnTo>
                  <a:pt x="299562" y="0"/>
                </a:lnTo>
              </a:path>
            </a:pathLst>
          </a:custGeom>
          <a:ln w="249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973698" y="7911203"/>
            <a:ext cx="182078" cy="1484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998641" y="8205255"/>
            <a:ext cx="138079" cy="2009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286842" y="7879450"/>
            <a:ext cx="168275" cy="554355"/>
          </a:xfrm>
          <a:custGeom>
            <a:avLst/>
            <a:gdLst/>
            <a:ahLst/>
            <a:cxnLst/>
            <a:rect l="l" t="t" r="r" b="b"/>
            <a:pathLst>
              <a:path w="168275" h="554354">
                <a:moveTo>
                  <a:pt x="8240" y="0"/>
                </a:moveTo>
                <a:lnTo>
                  <a:pt x="0" y="10458"/>
                </a:lnTo>
                <a:lnTo>
                  <a:pt x="31000" y="35930"/>
                </a:lnTo>
                <a:lnTo>
                  <a:pt x="56809" y="65760"/>
                </a:lnTo>
                <a:lnTo>
                  <a:pt x="77428" y="99947"/>
                </a:lnTo>
                <a:lnTo>
                  <a:pt x="92855" y="138493"/>
                </a:lnTo>
                <a:lnTo>
                  <a:pt x="106643" y="204492"/>
                </a:lnTo>
                <a:lnTo>
                  <a:pt x="110092" y="243730"/>
                </a:lnTo>
                <a:lnTo>
                  <a:pt x="111242" y="287129"/>
                </a:lnTo>
                <a:lnTo>
                  <a:pt x="108745" y="340629"/>
                </a:lnTo>
                <a:lnTo>
                  <a:pt x="101256" y="388622"/>
                </a:lnTo>
                <a:lnTo>
                  <a:pt x="88775" y="431109"/>
                </a:lnTo>
                <a:lnTo>
                  <a:pt x="71306" y="468090"/>
                </a:lnTo>
                <a:lnTo>
                  <a:pt x="42226" y="506358"/>
                </a:lnTo>
                <a:lnTo>
                  <a:pt x="0" y="543834"/>
                </a:lnTo>
                <a:lnTo>
                  <a:pt x="6020" y="554293"/>
                </a:lnTo>
                <a:lnTo>
                  <a:pt x="39057" y="532840"/>
                </a:lnTo>
                <a:lnTo>
                  <a:pt x="72156" y="504674"/>
                </a:lnTo>
                <a:lnTo>
                  <a:pt x="105590" y="467436"/>
                </a:lnTo>
                <a:lnTo>
                  <a:pt x="130333" y="428811"/>
                </a:lnTo>
                <a:lnTo>
                  <a:pt x="148400" y="389038"/>
                </a:lnTo>
                <a:lnTo>
                  <a:pt x="160696" y="346868"/>
                </a:lnTo>
                <a:lnTo>
                  <a:pt x="166876" y="302182"/>
                </a:lnTo>
                <a:lnTo>
                  <a:pt x="167649" y="278888"/>
                </a:lnTo>
                <a:lnTo>
                  <a:pt x="163508" y="226319"/>
                </a:lnTo>
                <a:lnTo>
                  <a:pt x="151088" y="176365"/>
                </a:lnTo>
                <a:lnTo>
                  <a:pt x="130388" y="129025"/>
                </a:lnTo>
                <a:lnTo>
                  <a:pt x="101410" y="84300"/>
                </a:lnTo>
                <a:lnTo>
                  <a:pt x="56568" y="35018"/>
                </a:lnTo>
                <a:lnTo>
                  <a:pt x="32840" y="15726"/>
                </a:lnTo>
                <a:lnTo>
                  <a:pt x="8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781002" y="7322801"/>
            <a:ext cx="185420" cy="267335"/>
          </a:xfrm>
          <a:custGeom>
            <a:avLst/>
            <a:gdLst/>
            <a:ahLst/>
            <a:cxnLst/>
            <a:rect l="l" t="t" r="r" b="b"/>
            <a:pathLst>
              <a:path w="185420" h="267334">
                <a:moveTo>
                  <a:pt x="18952" y="232680"/>
                </a:moveTo>
                <a:lnTo>
                  <a:pt x="10544" y="232680"/>
                </a:lnTo>
                <a:lnTo>
                  <a:pt x="6669" y="234215"/>
                </a:lnTo>
                <a:lnTo>
                  <a:pt x="1329" y="240357"/>
                </a:lnTo>
                <a:lnTo>
                  <a:pt x="36" y="243927"/>
                </a:lnTo>
                <a:lnTo>
                  <a:pt x="0" y="254040"/>
                </a:lnTo>
                <a:lnTo>
                  <a:pt x="2104" y="258579"/>
                </a:lnTo>
                <a:lnTo>
                  <a:pt x="10512" y="265253"/>
                </a:lnTo>
                <a:lnTo>
                  <a:pt x="15350" y="266922"/>
                </a:lnTo>
                <a:lnTo>
                  <a:pt x="20826" y="266922"/>
                </a:lnTo>
                <a:lnTo>
                  <a:pt x="32011" y="264657"/>
                </a:lnTo>
                <a:lnTo>
                  <a:pt x="44549" y="257861"/>
                </a:lnTo>
                <a:lnTo>
                  <a:pt x="58440" y="246535"/>
                </a:lnTo>
                <a:lnTo>
                  <a:pt x="60786" y="244095"/>
                </a:lnTo>
                <a:lnTo>
                  <a:pt x="40051" y="244095"/>
                </a:lnTo>
                <a:lnTo>
                  <a:pt x="38941" y="243927"/>
                </a:lnTo>
                <a:lnTo>
                  <a:pt x="36941" y="243260"/>
                </a:lnTo>
                <a:lnTo>
                  <a:pt x="36040" y="242760"/>
                </a:lnTo>
                <a:lnTo>
                  <a:pt x="35245" y="242092"/>
                </a:lnTo>
                <a:lnTo>
                  <a:pt x="32438" y="240090"/>
                </a:lnTo>
                <a:lnTo>
                  <a:pt x="29632" y="237687"/>
                </a:lnTo>
                <a:lnTo>
                  <a:pt x="26962" y="235851"/>
                </a:lnTo>
                <a:lnTo>
                  <a:pt x="21894" y="233315"/>
                </a:lnTo>
                <a:lnTo>
                  <a:pt x="18952" y="232680"/>
                </a:lnTo>
                <a:close/>
              </a:path>
              <a:path w="185420" h="267334">
                <a:moveTo>
                  <a:pt x="84719" y="16220"/>
                </a:moveTo>
                <a:lnTo>
                  <a:pt x="30637" y="16220"/>
                </a:lnTo>
                <a:lnTo>
                  <a:pt x="38064" y="17021"/>
                </a:lnTo>
                <a:lnTo>
                  <a:pt x="44528" y="19424"/>
                </a:lnTo>
                <a:lnTo>
                  <a:pt x="67687" y="61324"/>
                </a:lnTo>
                <a:lnTo>
                  <a:pt x="79620" y="105327"/>
                </a:lnTo>
                <a:lnTo>
                  <a:pt x="90287" y="151432"/>
                </a:lnTo>
                <a:lnTo>
                  <a:pt x="94510" y="180418"/>
                </a:lnTo>
                <a:lnTo>
                  <a:pt x="93153" y="187207"/>
                </a:lnTo>
                <a:lnTo>
                  <a:pt x="62666" y="229508"/>
                </a:lnTo>
                <a:lnTo>
                  <a:pt x="41244" y="244095"/>
                </a:lnTo>
                <a:lnTo>
                  <a:pt x="60786" y="244095"/>
                </a:lnTo>
                <a:lnTo>
                  <a:pt x="95663" y="202795"/>
                </a:lnTo>
                <a:lnTo>
                  <a:pt x="121546" y="165200"/>
                </a:lnTo>
                <a:lnTo>
                  <a:pt x="129522" y="152584"/>
                </a:lnTo>
                <a:lnTo>
                  <a:pt x="118739" y="152584"/>
                </a:lnTo>
                <a:lnTo>
                  <a:pt x="110729" y="104926"/>
                </a:lnTo>
                <a:lnTo>
                  <a:pt x="100516" y="64378"/>
                </a:lnTo>
                <a:lnTo>
                  <a:pt x="88177" y="25318"/>
                </a:lnTo>
                <a:lnTo>
                  <a:pt x="84719" y="16220"/>
                </a:lnTo>
                <a:close/>
              </a:path>
              <a:path w="185420" h="267334">
                <a:moveTo>
                  <a:pt x="169471" y="0"/>
                </a:moveTo>
                <a:lnTo>
                  <a:pt x="157450" y="0"/>
                </a:lnTo>
                <a:lnTo>
                  <a:pt x="153450" y="1402"/>
                </a:lnTo>
                <a:lnTo>
                  <a:pt x="148110" y="7009"/>
                </a:lnTo>
                <a:lnTo>
                  <a:pt x="146780" y="10479"/>
                </a:lnTo>
                <a:lnTo>
                  <a:pt x="146780" y="19557"/>
                </a:lnTo>
                <a:lnTo>
                  <a:pt x="148215" y="23495"/>
                </a:lnTo>
                <a:lnTo>
                  <a:pt x="153953" y="29368"/>
                </a:lnTo>
                <a:lnTo>
                  <a:pt x="156455" y="31371"/>
                </a:lnTo>
                <a:lnTo>
                  <a:pt x="158592" y="32439"/>
                </a:lnTo>
                <a:lnTo>
                  <a:pt x="161995" y="34241"/>
                </a:lnTo>
                <a:lnTo>
                  <a:pt x="164926" y="35843"/>
                </a:lnTo>
                <a:lnTo>
                  <a:pt x="166801" y="37745"/>
                </a:lnTo>
                <a:lnTo>
                  <a:pt x="168403" y="42151"/>
                </a:lnTo>
                <a:lnTo>
                  <a:pt x="168801" y="44387"/>
                </a:lnTo>
                <a:lnTo>
                  <a:pt x="168801" y="46656"/>
                </a:lnTo>
                <a:lnTo>
                  <a:pt x="149576" y="98519"/>
                </a:lnTo>
                <a:lnTo>
                  <a:pt x="128554" y="135989"/>
                </a:lnTo>
                <a:lnTo>
                  <a:pt x="118739" y="152584"/>
                </a:lnTo>
                <a:lnTo>
                  <a:pt x="129522" y="152584"/>
                </a:lnTo>
                <a:lnTo>
                  <a:pt x="152519" y="112899"/>
                </a:lnTo>
                <a:lnTo>
                  <a:pt x="172042" y="72813"/>
                </a:lnTo>
                <a:lnTo>
                  <a:pt x="185219" y="26031"/>
                </a:lnTo>
                <a:lnTo>
                  <a:pt x="185117" y="16220"/>
                </a:lnTo>
                <a:lnTo>
                  <a:pt x="183156" y="9845"/>
                </a:lnTo>
                <a:lnTo>
                  <a:pt x="174874" y="1969"/>
                </a:lnTo>
                <a:lnTo>
                  <a:pt x="169471" y="0"/>
                </a:lnTo>
                <a:close/>
              </a:path>
              <a:path w="185420" h="267334">
                <a:moveTo>
                  <a:pt x="75495" y="201"/>
                </a:moveTo>
                <a:lnTo>
                  <a:pt x="71285" y="601"/>
                </a:lnTo>
                <a:lnTo>
                  <a:pt x="16617" y="11013"/>
                </a:lnTo>
                <a:lnTo>
                  <a:pt x="16617" y="17621"/>
                </a:lnTo>
                <a:lnTo>
                  <a:pt x="28470" y="16319"/>
                </a:lnTo>
                <a:lnTo>
                  <a:pt x="29831" y="16220"/>
                </a:lnTo>
                <a:lnTo>
                  <a:pt x="84719" y="16220"/>
                </a:lnTo>
                <a:lnTo>
                  <a:pt x="82797" y="11163"/>
                </a:lnTo>
                <a:lnTo>
                  <a:pt x="78569" y="2791"/>
                </a:lnTo>
                <a:lnTo>
                  <a:pt x="75495" y="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985844" y="744234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985844" y="735964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250477" y="7350836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830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296044" y="7074681"/>
            <a:ext cx="106394" cy="1870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296044" y="7395246"/>
            <a:ext cx="126017" cy="1834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523880" y="7315393"/>
            <a:ext cx="121943" cy="1930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670650" y="7225084"/>
            <a:ext cx="97790" cy="280035"/>
          </a:xfrm>
          <a:custGeom>
            <a:avLst/>
            <a:gdLst/>
            <a:ahLst/>
            <a:cxnLst/>
            <a:rect l="l" t="t" r="r" b="b"/>
            <a:pathLst>
              <a:path w="97790" h="280034">
                <a:moveTo>
                  <a:pt x="52197" y="0"/>
                </a:moveTo>
                <a:lnTo>
                  <a:pt x="40585" y="0"/>
                </a:lnTo>
                <a:lnTo>
                  <a:pt x="35642" y="2069"/>
                </a:lnTo>
                <a:lnTo>
                  <a:pt x="27632" y="10345"/>
                </a:lnTo>
                <a:lnTo>
                  <a:pt x="25686" y="15151"/>
                </a:lnTo>
                <a:lnTo>
                  <a:pt x="25632" y="26765"/>
                </a:lnTo>
                <a:lnTo>
                  <a:pt x="27632" y="31671"/>
                </a:lnTo>
                <a:lnTo>
                  <a:pt x="35642" y="39814"/>
                </a:lnTo>
                <a:lnTo>
                  <a:pt x="40585" y="41850"/>
                </a:lnTo>
                <a:lnTo>
                  <a:pt x="52197" y="41850"/>
                </a:lnTo>
                <a:lnTo>
                  <a:pt x="57108" y="39814"/>
                </a:lnTo>
                <a:lnTo>
                  <a:pt x="65244" y="31671"/>
                </a:lnTo>
                <a:lnTo>
                  <a:pt x="67285" y="26765"/>
                </a:lnTo>
                <a:lnTo>
                  <a:pt x="67285" y="15151"/>
                </a:lnTo>
                <a:lnTo>
                  <a:pt x="65244" y="10178"/>
                </a:lnTo>
                <a:lnTo>
                  <a:pt x="57108" y="2035"/>
                </a:lnTo>
                <a:lnTo>
                  <a:pt x="52197" y="0"/>
                </a:lnTo>
                <a:close/>
              </a:path>
              <a:path w="97790" h="280034">
                <a:moveTo>
                  <a:pt x="66877" y="116139"/>
                </a:moveTo>
                <a:lnTo>
                  <a:pt x="24627" y="116139"/>
                </a:lnTo>
                <a:lnTo>
                  <a:pt x="28836" y="118877"/>
                </a:lnTo>
                <a:lnTo>
                  <a:pt x="32040" y="127687"/>
                </a:lnTo>
                <a:lnTo>
                  <a:pt x="32637" y="133694"/>
                </a:lnTo>
                <a:lnTo>
                  <a:pt x="32637" y="237886"/>
                </a:lnTo>
                <a:lnTo>
                  <a:pt x="9724" y="272723"/>
                </a:lnTo>
                <a:lnTo>
                  <a:pt x="0" y="273930"/>
                </a:lnTo>
                <a:lnTo>
                  <a:pt x="0" y="279537"/>
                </a:lnTo>
                <a:lnTo>
                  <a:pt x="97316" y="279537"/>
                </a:lnTo>
                <a:lnTo>
                  <a:pt x="97316" y="273930"/>
                </a:lnTo>
                <a:lnTo>
                  <a:pt x="88477" y="272867"/>
                </a:lnTo>
                <a:lnTo>
                  <a:pt x="81375" y="271277"/>
                </a:lnTo>
                <a:lnTo>
                  <a:pt x="66877" y="237886"/>
                </a:lnTo>
                <a:lnTo>
                  <a:pt x="66877" y="116139"/>
                </a:lnTo>
                <a:close/>
              </a:path>
              <a:path w="97790" h="280034">
                <a:moveTo>
                  <a:pt x="66479" y="91110"/>
                </a:moveTo>
                <a:lnTo>
                  <a:pt x="65411" y="91110"/>
                </a:lnTo>
                <a:lnTo>
                  <a:pt x="63013" y="91911"/>
                </a:lnTo>
                <a:lnTo>
                  <a:pt x="59275" y="93512"/>
                </a:lnTo>
                <a:lnTo>
                  <a:pt x="51039" y="96766"/>
                </a:lnTo>
                <a:lnTo>
                  <a:pt x="40151" y="100721"/>
                </a:lnTo>
                <a:lnTo>
                  <a:pt x="26611" y="105377"/>
                </a:lnTo>
                <a:lnTo>
                  <a:pt x="1800" y="113536"/>
                </a:lnTo>
                <a:lnTo>
                  <a:pt x="1800" y="119743"/>
                </a:lnTo>
                <a:lnTo>
                  <a:pt x="8481" y="117875"/>
                </a:lnTo>
                <a:lnTo>
                  <a:pt x="12512" y="116807"/>
                </a:lnTo>
                <a:lnTo>
                  <a:pt x="15318" y="116273"/>
                </a:lnTo>
                <a:lnTo>
                  <a:pt x="16753" y="116139"/>
                </a:lnTo>
                <a:lnTo>
                  <a:pt x="66877" y="116139"/>
                </a:lnTo>
                <a:lnTo>
                  <a:pt x="66751" y="92044"/>
                </a:lnTo>
                <a:lnTo>
                  <a:pt x="66479" y="91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783191" y="7315993"/>
            <a:ext cx="192632" cy="1886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981625" y="7097897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147513" y="0"/>
                </a:moveTo>
                <a:lnTo>
                  <a:pt x="100513" y="32900"/>
                </a:lnTo>
                <a:lnTo>
                  <a:pt x="60165" y="74912"/>
                </a:lnTo>
                <a:lnTo>
                  <a:pt x="33841" y="114483"/>
                </a:lnTo>
                <a:lnTo>
                  <a:pt x="15040" y="157128"/>
                </a:lnTo>
                <a:lnTo>
                  <a:pt x="3759" y="202845"/>
                </a:lnTo>
                <a:lnTo>
                  <a:pt x="0" y="251636"/>
                </a:lnTo>
                <a:lnTo>
                  <a:pt x="4284" y="302723"/>
                </a:lnTo>
                <a:lnTo>
                  <a:pt x="17136" y="350990"/>
                </a:lnTo>
                <a:lnTo>
                  <a:pt x="38559" y="396436"/>
                </a:lnTo>
                <a:lnTo>
                  <a:pt x="68552" y="439063"/>
                </a:lnTo>
                <a:lnTo>
                  <a:pt x="108463" y="480640"/>
                </a:lnTo>
                <a:lnTo>
                  <a:pt x="145492" y="505876"/>
                </a:lnTo>
                <a:lnTo>
                  <a:pt x="153011" y="496332"/>
                </a:lnTo>
                <a:lnTo>
                  <a:pt x="123200" y="472379"/>
                </a:lnTo>
                <a:lnTo>
                  <a:pt x="98559" y="443040"/>
                </a:lnTo>
                <a:lnTo>
                  <a:pt x="79090" y="408313"/>
                </a:lnTo>
                <a:lnTo>
                  <a:pt x="64793" y="368199"/>
                </a:lnTo>
                <a:lnTo>
                  <a:pt x="54813" y="312738"/>
                </a:lnTo>
                <a:lnTo>
                  <a:pt x="51485" y="244116"/>
                </a:lnTo>
                <a:lnTo>
                  <a:pt x="53672" y="195885"/>
                </a:lnTo>
                <a:lnTo>
                  <a:pt x="60235" y="152717"/>
                </a:lnTo>
                <a:lnTo>
                  <a:pt x="71173" y="114610"/>
                </a:lnTo>
                <a:lnTo>
                  <a:pt x="98127" y="63939"/>
                </a:lnTo>
                <a:lnTo>
                  <a:pt x="131389" y="27929"/>
                </a:lnTo>
                <a:lnTo>
                  <a:pt x="153011" y="9544"/>
                </a:lnTo>
                <a:lnTo>
                  <a:pt x="147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151704" y="7229489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90">
                <a:moveTo>
                  <a:pt x="147168" y="206850"/>
                </a:moveTo>
                <a:lnTo>
                  <a:pt x="115336" y="206850"/>
                </a:lnTo>
                <a:lnTo>
                  <a:pt x="115336" y="275131"/>
                </a:lnTo>
                <a:lnTo>
                  <a:pt x="147168" y="275131"/>
                </a:lnTo>
                <a:lnTo>
                  <a:pt x="147168" y="206850"/>
                </a:lnTo>
                <a:close/>
              </a:path>
              <a:path w="189230" h="275590">
                <a:moveTo>
                  <a:pt x="147168" y="0"/>
                </a:moveTo>
                <a:lnTo>
                  <a:pt x="128153" y="0"/>
                </a:lnTo>
                <a:lnTo>
                  <a:pt x="0" y="180217"/>
                </a:lnTo>
                <a:lnTo>
                  <a:pt x="0" y="206850"/>
                </a:lnTo>
                <a:lnTo>
                  <a:pt x="189020" y="206850"/>
                </a:lnTo>
                <a:lnTo>
                  <a:pt x="189020" y="180217"/>
                </a:lnTo>
                <a:lnTo>
                  <a:pt x="16617" y="180217"/>
                </a:lnTo>
                <a:lnTo>
                  <a:pt x="114938" y="41250"/>
                </a:lnTo>
                <a:lnTo>
                  <a:pt x="147168" y="41250"/>
                </a:lnTo>
                <a:lnTo>
                  <a:pt x="147168" y="0"/>
                </a:lnTo>
                <a:close/>
              </a:path>
              <a:path w="189230" h="275590">
                <a:moveTo>
                  <a:pt x="147168" y="41250"/>
                </a:moveTo>
                <a:lnTo>
                  <a:pt x="114938" y="41250"/>
                </a:lnTo>
                <a:lnTo>
                  <a:pt x="114938" y="180217"/>
                </a:lnTo>
                <a:lnTo>
                  <a:pt x="147168" y="180217"/>
                </a:lnTo>
                <a:lnTo>
                  <a:pt x="147168" y="41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340725" y="7322401"/>
            <a:ext cx="194632" cy="186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637888" y="750462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741612" y="74151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4">
                <a:moveTo>
                  <a:pt x="0" y="0"/>
                </a:moveTo>
                <a:lnTo>
                  <a:pt x="0" y="89508"/>
                </a:lnTo>
              </a:path>
            </a:pathLst>
          </a:custGeom>
          <a:ln w="280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637888" y="740109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741612" y="7297371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70">
                <a:moveTo>
                  <a:pt x="0" y="0"/>
                </a:moveTo>
                <a:lnTo>
                  <a:pt x="0" y="89708"/>
                </a:lnTo>
              </a:path>
            </a:pathLst>
          </a:custGeom>
          <a:ln w="280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959470" y="750462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005038" y="7350836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397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050627" y="7126877"/>
            <a:ext cx="166174" cy="135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073393" y="7394578"/>
            <a:ext cx="106122" cy="1870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336422" y="7097897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7518" y="0"/>
                </a:moveTo>
                <a:lnTo>
                  <a:pt x="0" y="9544"/>
                </a:lnTo>
                <a:lnTo>
                  <a:pt x="28290" y="32791"/>
                </a:lnTo>
                <a:lnTo>
                  <a:pt x="51845" y="60016"/>
                </a:lnTo>
                <a:lnTo>
                  <a:pt x="84740" y="126397"/>
                </a:lnTo>
                <a:lnTo>
                  <a:pt x="97321" y="186630"/>
                </a:lnTo>
                <a:lnTo>
                  <a:pt x="101515" y="262049"/>
                </a:lnTo>
                <a:lnTo>
                  <a:pt x="99237" y="310876"/>
                </a:lnTo>
                <a:lnTo>
                  <a:pt x="92405" y="354677"/>
                </a:lnTo>
                <a:lnTo>
                  <a:pt x="81018" y="393453"/>
                </a:lnTo>
                <a:lnTo>
                  <a:pt x="53306" y="444756"/>
                </a:lnTo>
                <a:lnTo>
                  <a:pt x="20769" y="479321"/>
                </a:lnTo>
                <a:lnTo>
                  <a:pt x="0" y="496332"/>
                </a:lnTo>
                <a:lnTo>
                  <a:pt x="5486" y="505876"/>
                </a:lnTo>
                <a:lnTo>
                  <a:pt x="47715" y="476664"/>
                </a:lnTo>
                <a:lnTo>
                  <a:pt x="82065" y="443907"/>
                </a:lnTo>
                <a:lnTo>
                  <a:pt x="108750" y="408693"/>
                </a:lnTo>
                <a:lnTo>
                  <a:pt x="127840" y="373478"/>
                </a:lnTo>
                <a:lnTo>
                  <a:pt x="141723" y="336094"/>
                </a:lnTo>
                <a:lnTo>
                  <a:pt x="150181" y="296468"/>
                </a:lnTo>
                <a:lnTo>
                  <a:pt x="153000" y="254529"/>
                </a:lnTo>
                <a:lnTo>
                  <a:pt x="149223" y="206551"/>
                </a:lnTo>
                <a:lnTo>
                  <a:pt x="137889" y="160960"/>
                </a:lnTo>
                <a:lnTo>
                  <a:pt x="118999" y="117755"/>
                </a:lnTo>
                <a:lnTo>
                  <a:pt x="92552" y="76936"/>
                </a:lnTo>
                <a:lnTo>
                  <a:pt x="51621" y="31960"/>
                </a:lnTo>
                <a:lnTo>
                  <a:pt x="29966" y="14353"/>
                </a:lnTo>
                <a:lnTo>
                  <a:pt x="75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781002" y="8821632"/>
            <a:ext cx="185420" cy="267335"/>
          </a:xfrm>
          <a:custGeom>
            <a:avLst/>
            <a:gdLst/>
            <a:ahLst/>
            <a:cxnLst/>
            <a:rect l="l" t="t" r="r" b="b"/>
            <a:pathLst>
              <a:path w="185420" h="267334">
                <a:moveTo>
                  <a:pt x="18952" y="232679"/>
                </a:moveTo>
                <a:lnTo>
                  <a:pt x="10544" y="232679"/>
                </a:lnTo>
                <a:lnTo>
                  <a:pt x="6669" y="234215"/>
                </a:lnTo>
                <a:lnTo>
                  <a:pt x="1329" y="240356"/>
                </a:lnTo>
                <a:lnTo>
                  <a:pt x="36" y="243927"/>
                </a:lnTo>
                <a:lnTo>
                  <a:pt x="0" y="254039"/>
                </a:lnTo>
                <a:lnTo>
                  <a:pt x="2104" y="258578"/>
                </a:lnTo>
                <a:lnTo>
                  <a:pt x="10512" y="265252"/>
                </a:lnTo>
                <a:lnTo>
                  <a:pt x="15350" y="266921"/>
                </a:lnTo>
                <a:lnTo>
                  <a:pt x="20826" y="266921"/>
                </a:lnTo>
                <a:lnTo>
                  <a:pt x="32011" y="264656"/>
                </a:lnTo>
                <a:lnTo>
                  <a:pt x="44549" y="257860"/>
                </a:lnTo>
                <a:lnTo>
                  <a:pt x="58440" y="246534"/>
                </a:lnTo>
                <a:lnTo>
                  <a:pt x="60786" y="244094"/>
                </a:lnTo>
                <a:lnTo>
                  <a:pt x="40051" y="244094"/>
                </a:lnTo>
                <a:lnTo>
                  <a:pt x="38941" y="243927"/>
                </a:lnTo>
                <a:lnTo>
                  <a:pt x="36941" y="243259"/>
                </a:lnTo>
                <a:lnTo>
                  <a:pt x="36040" y="242759"/>
                </a:lnTo>
                <a:lnTo>
                  <a:pt x="35245" y="242092"/>
                </a:lnTo>
                <a:lnTo>
                  <a:pt x="32438" y="240089"/>
                </a:lnTo>
                <a:lnTo>
                  <a:pt x="29632" y="237685"/>
                </a:lnTo>
                <a:lnTo>
                  <a:pt x="26962" y="235850"/>
                </a:lnTo>
                <a:lnTo>
                  <a:pt x="21894" y="233314"/>
                </a:lnTo>
                <a:lnTo>
                  <a:pt x="18952" y="232679"/>
                </a:lnTo>
                <a:close/>
              </a:path>
              <a:path w="185420" h="267334">
                <a:moveTo>
                  <a:pt x="84719" y="16219"/>
                </a:moveTo>
                <a:lnTo>
                  <a:pt x="30637" y="16219"/>
                </a:lnTo>
                <a:lnTo>
                  <a:pt x="38064" y="17020"/>
                </a:lnTo>
                <a:lnTo>
                  <a:pt x="44528" y="19422"/>
                </a:lnTo>
                <a:lnTo>
                  <a:pt x="67687" y="61323"/>
                </a:lnTo>
                <a:lnTo>
                  <a:pt x="79620" y="105326"/>
                </a:lnTo>
                <a:lnTo>
                  <a:pt x="90287" y="151432"/>
                </a:lnTo>
                <a:lnTo>
                  <a:pt x="94510" y="180417"/>
                </a:lnTo>
                <a:lnTo>
                  <a:pt x="93153" y="187206"/>
                </a:lnTo>
                <a:lnTo>
                  <a:pt x="62666" y="229507"/>
                </a:lnTo>
                <a:lnTo>
                  <a:pt x="41244" y="244094"/>
                </a:lnTo>
                <a:lnTo>
                  <a:pt x="60786" y="244094"/>
                </a:lnTo>
                <a:lnTo>
                  <a:pt x="95663" y="202794"/>
                </a:lnTo>
                <a:lnTo>
                  <a:pt x="121546" y="165199"/>
                </a:lnTo>
                <a:lnTo>
                  <a:pt x="129522" y="152583"/>
                </a:lnTo>
                <a:lnTo>
                  <a:pt x="118739" y="152583"/>
                </a:lnTo>
                <a:lnTo>
                  <a:pt x="110729" y="104926"/>
                </a:lnTo>
                <a:lnTo>
                  <a:pt x="100516" y="64377"/>
                </a:lnTo>
                <a:lnTo>
                  <a:pt x="88177" y="25317"/>
                </a:lnTo>
                <a:lnTo>
                  <a:pt x="84719" y="16219"/>
                </a:lnTo>
                <a:close/>
              </a:path>
              <a:path w="185420" h="267334">
                <a:moveTo>
                  <a:pt x="169471" y="0"/>
                </a:moveTo>
                <a:lnTo>
                  <a:pt x="157450" y="0"/>
                </a:lnTo>
                <a:lnTo>
                  <a:pt x="153450" y="1401"/>
                </a:lnTo>
                <a:lnTo>
                  <a:pt x="148110" y="7008"/>
                </a:lnTo>
                <a:lnTo>
                  <a:pt x="146780" y="10479"/>
                </a:lnTo>
                <a:lnTo>
                  <a:pt x="146780" y="19556"/>
                </a:lnTo>
                <a:lnTo>
                  <a:pt x="148215" y="23494"/>
                </a:lnTo>
                <a:lnTo>
                  <a:pt x="153953" y="29367"/>
                </a:lnTo>
                <a:lnTo>
                  <a:pt x="156455" y="31370"/>
                </a:lnTo>
                <a:lnTo>
                  <a:pt x="158592" y="32438"/>
                </a:lnTo>
                <a:lnTo>
                  <a:pt x="161995" y="34240"/>
                </a:lnTo>
                <a:lnTo>
                  <a:pt x="164926" y="35842"/>
                </a:lnTo>
                <a:lnTo>
                  <a:pt x="166801" y="37745"/>
                </a:lnTo>
                <a:lnTo>
                  <a:pt x="168403" y="42150"/>
                </a:lnTo>
                <a:lnTo>
                  <a:pt x="168801" y="44386"/>
                </a:lnTo>
                <a:lnTo>
                  <a:pt x="168801" y="46656"/>
                </a:lnTo>
                <a:lnTo>
                  <a:pt x="149576" y="98518"/>
                </a:lnTo>
                <a:lnTo>
                  <a:pt x="128554" y="135988"/>
                </a:lnTo>
                <a:lnTo>
                  <a:pt x="118739" y="152583"/>
                </a:lnTo>
                <a:lnTo>
                  <a:pt x="129522" y="152583"/>
                </a:lnTo>
                <a:lnTo>
                  <a:pt x="152519" y="112898"/>
                </a:lnTo>
                <a:lnTo>
                  <a:pt x="172042" y="72812"/>
                </a:lnTo>
                <a:lnTo>
                  <a:pt x="185219" y="26030"/>
                </a:lnTo>
                <a:lnTo>
                  <a:pt x="185117" y="16219"/>
                </a:lnTo>
                <a:lnTo>
                  <a:pt x="183156" y="9844"/>
                </a:lnTo>
                <a:lnTo>
                  <a:pt x="174874" y="1968"/>
                </a:lnTo>
                <a:lnTo>
                  <a:pt x="169471" y="0"/>
                </a:lnTo>
                <a:close/>
              </a:path>
              <a:path w="185420" h="267334">
                <a:moveTo>
                  <a:pt x="75495" y="199"/>
                </a:moveTo>
                <a:lnTo>
                  <a:pt x="71285" y="599"/>
                </a:lnTo>
                <a:lnTo>
                  <a:pt x="16617" y="11013"/>
                </a:lnTo>
                <a:lnTo>
                  <a:pt x="16617" y="17620"/>
                </a:lnTo>
                <a:lnTo>
                  <a:pt x="28470" y="16318"/>
                </a:lnTo>
                <a:lnTo>
                  <a:pt x="29831" y="16219"/>
                </a:lnTo>
                <a:lnTo>
                  <a:pt x="84719" y="16219"/>
                </a:lnTo>
                <a:lnTo>
                  <a:pt x="82797" y="11162"/>
                </a:lnTo>
                <a:lnTo>
                  <a:pt x="78569" y="2790"/>
                </a:lnTo>
                <a:lnTo>
                  <a:pt x="75495" y="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985844" y="894117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985844" y="885847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250477" y="8849665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830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307437" y="8575111"/>
            <a:ext cx="77159" cy="1834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2296044" y="8892472"/>
            <a:ext cx="106394" cy="1870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523880" y="8814222"/>
            <a:ext cx="121943" cy="1930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670650" y="8723913"/>
            <a:ext cx="97790" cy="280035"/>
          </a:xfrm>
          <a:custGeom>
            <a:avLst/>
            <a:gdLst/>
            <a:ahLst/>
            <a:cxnLst/>
            <a:rect l="l" t="t" r="r" b="b"/>
            <a:pathLst>
              <a:path w="97790" h="280034">
                <a:moveTo>
                  <a:pt x="52197" y="0"/>
                </a:moveTo>
                <a:lnTo>
                  <a:pt x="40585" y="0"/>
                </a:lnTo>
                <a:lnTo>
                  <a:pt x="35642" y="2069"/>
                </a:lnTo>
                <a:lnTo>
                  <a:pt x="27632" y="10346"/>
                </a:lnTo>
                <a:lnTo>
                  <a:pt x="25686" y="15151"/>
                </a:lnTo>
                <a:lnTo>
                  <a:pt x="25632" y="26765"/>
                </a:lnTo>
                <a:lnTo>
                  <a:pt x="27632" y="31671"/>
                </a:lnTo>
                <a:lnTo>
                  <a:pt x="35642" y="39814"/>
                </a:lnTo>
                <a:lnTo>
                  <a:pt x="40585" y="41850"/>
                </a:lnTo>
                <a:lnTo>
                  <a:pt x="52197" y="41850"/>
                </a:lnTo>
                <a:lnTo>
                  <a:pt x="57108" y="39814"/>
                </a:lnTo>
                <a:lnTo>
                  <a:pt x="65244" y="31671"/>
                </a:lnTo>
                <a:lnTo>
                  <a:pt x="67285" y="26765"/>
                </a:lnTo>
                <a:lnTo>
                  <a:pt x="67285" y="15151"/>
                </a:lnTo>
                <a:lnTo>
                  <a:pt x="65244" y="10178"/>
                </a:lnTo>
                <a:lnTo>
                  <a:pt x="57108" y="2035"/>
                </a:lnTo>
                <a:lnTo>
                  <a:pt x="52197" y="0"/>
                </a:lnTo>
                <a:close/>
              </a:path>
              <a:path w="97790" h="280034">
                <a:moveTo>
                  <a:pt x="66877" y="116139"/>
                </a:moveTo>
                <a:lnTo>
                  <a:pt x="24627" y="116139"/>
                </a:lnTo>
                <a:lnTo>
                  <a:pt x="28836" y="118877"/>
                </a:lnTo>
                <a:lnTo>
                  <a:pt x="32040" y="127687"/>
                </a:lnTo>
                <a:lnTo>
                  <a:pt x="32637" y="133694"/>
                </a:lnTo>
                <a:lnTo>
                  <a:pt x="32637" y="237886"/>
                </a:lnTo>
                <a:lnTo>
                  <a:pt x="9724" y="272723"/>
                </a:lnTo>
                <a:lnTo>
                  <a:pt x="0" y="273930"/>
                </a:lnTo>
                <a:lnTo>
                  <a:pt x="0" y="279537"/>
                </a:lnTo>
                <a:lnTo>
                  <a:pt x="97316" y="279537"/>
                </a:lnTo>
                <a:lnTo>
                  <a:pt x="97316" y="273930"/>
                </a:lnTo>
                <a:lnTo>
                  <a:pt x="88477" y="272867"/>
                </a:lnTo>
                <a:lnTo>
                  <a:pt x="81375" y="271277"/>
                </a:lnTo>
                <a:lnTo>
                  <a:pt x="66877" y="237886"/>
                </a:lnTo>
                <a:lnTo>
                  <a:pt x="66877" y="116139"/>
                </a:lnTo>
                <a:close/>
              </a:path>
              <a:path w="97790" h="280034">
                <a:moveTo>
                  <a:pt x="66479" y="91110"/>
                </a:moveTo>
                <a:lnTo>
                  <a:pt x="65411" y="91110"/>
                </a:lnTo>
                <a:lnTo>
                  <a:pt x="63013" y="91911"/>
                </a:lnTo>
                <a:lnTo>
                  <a:pt x="59275" y="93513"/>
                </a:lnTo>
                <a:lnTo>
                  <a:pt x="51039" y="96767"/>
                </a:lnTo>
                <a:lnTo>
                  <a:pt x="40151" y="100721"/>
                </a:lnTo>
                <a:lnTo>
                  <a:pt x="26611" y="105377"/>
                </a:lnTo>
                <a:lnTo>
                  <a:pt x="1800" y="113536"/>
                </a:lnTo>
                <a:lnTo>
                  <a:pt x="1800" y="119745"/>
                </a:lnTo>
                <a:lnTo>
                  <a:pt x="8481" y="117875"/>
                </a:lnTo>
                <a:lnTo>
                  <a:pt x="12512" y="116807"/>
                </a:lnTo>
                <a:lnTo>
                  <a:pt x="15318" y="116273"/>
                </a:lnTo>
                <a:lnTo>
                  <a:pt x="16753" y="116139"/>
                </a:lnTo>
                <a:lnTo>
                  <a:pt x="66877" y="116139"/>
                </a:lnTo>
                <a:lnTo>
                  <a:pt x="66751" y="92044"/>
                </a:lnTo>
                <a:lnTo>
                  <a:pt x="66479" y="91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783191" y="8814822"/>
            <a:ext cx="192632" cy="18862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81625" y="8596726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147513" y="0"/>
                </a:moveTo>
                <a:lnTo>
                  <a:pt x="100513" y="32900"/>
                </a:lnTo>
                <a:lnTo>
                  <a:pt x="60165" y="74912"/>
                </a:lnTo>
                <a:lnTo>
                  <a:pt x="33841" y="114484"/>
                </a:lnTo>
                <a:lnTo>
                  <a:pt x="15040" y="157128"/>
                </a:lnTo>
                <a:lnTo>
                  <a:pt x="3759" y="202846"/>
                </a:lnTo>
                <a:lnTo>
                  <a:pt x="0" y="251637"/>
                </a:lnTo>
                <a:lnTo>
                  <a:pt x="4284" y="302723"/>
                </a:lnTo>
                <a:lnTo>
                  <a:pt x="17136" y="350990"/>
                </a:lnTo>
                <a:lnTo>
                  <a:pt x="38559" y="396436"/>
                </a:lnTo>
                <a:lnTo>
                  <a:pt x="68552" y="439063"/>
                </a:lnTo>
                <a:lnTo>
                  <a:pt x="108463" y="480641"/>
                </a:lnTo>
                <a:lnTo>
                  <a:pt x="145492" y="505876"/>
                </a:lnTo>
                <a:lnTo>
                  <a:pt x="153011" y="496332"/>
                </a:lnTo>
                <a:lnTo>
                  <a:pt x="123200" y="472379"/>
                </a:lnTo>
                <a:lnTo>
                  <a:pt x="98559" y="443040"/>
                </a:lnTo>
                <a:lnTo>
                  <a:pt x="79090" y="408313"/>
                </a:lnTo>
                <a:lnTo>
                  <a:pt x="64793" y="368200"/>
                </a:lnTo>
                <a:lnTo>
                  <a:pt x="54813" y="312738"/>
                </a:lnTo>
                <a:lnTo>
                  <a:pt x="51485" y="244117"/>
                </a:lnTo>
                <a:lnTo>
                  <a:pt x="53672" y="195886"/>
                </a:lnTo>
                <a:lnTo>
                  <a:pt x="60235" y="152717"/>
                </a:lnTo>
                <a:lnTo>
                  <a:pt x="71173" y="114610"/>
                </a:lnTo>
                <a:lnTo>
                  <a:pt x="98127" y="63939"/>
                </a:lnTo>
                <a:lnTo>
                  <a:pt x="131389" y="27929"/>
                </a:lnTo>
                <a:lnTo>
                  <a:pt x="153011" y="9545"/>
                </a:lnTo>
                <a:lnTo>
                  <a:pt x="147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151704" y="8728318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90">
                <a:moveTo>
                  <a:pt x="147168" y="206850"/>
                </a:moveTo>
                <a:lnTo>
                  <a:pt x="115336" y="206850"/>
                </a:lnTo>
                <a:lnTo>
                  <a:pt x="115336" y="275131"/>
                </a:lnTo>
                <a:lnTo>
                  <a:pt x="147168" y="275131"/>
                </a:lnTo>
                <a:lnTo>
                  <a:pt x="147168" y="206850"/>
                </a:lnTo>
                <a:close/>
              </a:path>
              <a:path w="189230" h="275590">
                <a:moveTo>
                  <a:pt x="147168" y="0"/>
                </a:moveTo>
                <a:lnTo>
                  <a:pt x="128153" y="0"/>
                </a:lnTo>
                <a:lnTo>
                  <a:pt x="0" y="180217"/>
                </a:lnTo>
                <a:lnTo>
                  <a:pt x="0" y="206850"/>
                </a:lnTo>
                <a:lnTo>
                  <a:pt x="189020" y="206850"/>
                </a:lnTo>
                <a:lnTo>
                  <a:pt x="189020" y="180217"/>
                </a:lnTo>
                <a:lnTo>
                  <a:pt x="16617" y="180217"/>
                </a:lnTo>
                <a:lnTo>
                  <a:pt x="114938" y="41250"/>
                </a:lnTo>
                <a:lnTo>
                  <a:pt x="147168" y="41250"/>
                </a:lnTo>
                <a:lnTo>
                  <a:pt x="147168" y="0"/>
                </a:lnTo>
                <a:close/>
              </a:path>
              <a:path w="189230" h="275590">
                <a:moveTo>
                  <a:pt x="147168" y="41250"/>
                </a:moveTo>
                <a:lnTo>
                  <a:pt x="114938" y="41250"/>
                </a:lnTo>
                <a:lnTo>
                  <a:pt x="114938" y="180217"/>
                </a:lnTo>
                <a:lnTo>
                  <a:pt x="147168" y="180217"/>
                </a:lnTo>
                <a:lnTo>
                  <a:pt x="147168" y="41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340725" y="8821230"/>
            <a:ext cx="194632" cy="1866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637888" y="900345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741612" y="891394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4">
                <a:moveTo>
                  <a:pt x="0" y="0"/>
                </a:moveTo>
                <a:lnTo>
                  <a:pt x="0" y="89507"/>
                </a:lnTo>
              </a:path>
            </a:pathLst>
          </a:custGeom>
          <a:ln w="280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637888" y="889992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741612" y="8796200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70">
                <a:moveTo>
                  <a:pt x="0" y="0"/>
                </a:moveTo>
                <a:lnTo>
                  <a:pt x="0" y="89708"/>
                </a:lnTo>
              </a:path>
            </a:pathLst>
          </a:custGeom>
          <a:ln w="280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959470" y="900345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005038" y="8849665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397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050627" y="8625706"/>
            <a:ext cx="166174" cy="13549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4073393" y="8894074"/>
            <a:ext cx="126017" cy="1834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336422" y="8596726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7518" y="0"/>
                </a:moveTo>
                <a:lnTo>
                  <a:pt x="0" y="9545"/>
                </a:lnTo>
                <a:lnTo>
                  <a:pt x="28290" y="32792"/>
                </a:lnTo>
                <a:lnTo>
                  <a:pt x="51845" y="60016"/>
                </a:lnTo>
                <a:lnTo>
                  <a:pt x="84740" y="126397"/>
                </a:lnTo>
                <a:lnTo>
                  <a:pt x="97321" y="186630"/>
                </a:lnTo>
                <a:lnTo>
                  <a:pt x="101515" y="262049"/>
                </a:lnTo>
                <a:lnTo>
                  <a:pt x="99237" y="310876"/>
                </a:lnTo>
                <a:lnTo>
                  <a:pt x="92405" y="354678"/>
                </a:lnTo>
                <a:lnTo>
                  <a:pt x="81018" y="393454"/>
                </a:lnTo>
                <a:lnTo>
                  <a:pt x="53306" y="444757"/>
                </a:lnTo>
                <a:lnTo>
                  <a:pt x="20769" y="479321"/>
                </a:lnTo>
                <a:lnTo>
                  <a:pt x="0" y="496332"/>
                </a:lnTo>
                <a:lnTo>
                  <a:pt x="5486" y="505876"/>
                </a:lnTo>
                <a:lnTo>
                  <a:pt x="47715" y="476664"/>
                </a:lnTo>
                <a:lnTo>
                  <a:pt x="82065" y="443907"/>
                </a:lnTo>
                <a:lnTo>
                  <a:pt x="108750" y="408693"/>
                </a:lnTo>
                <a:lnTo>
                  <a:pt x="127840" y="373478"/>
                </a:lnTo>
                <a:lnTo>
                  <a:pt x="141723" y="336094"/>
                </a:lnTo>
                <a:lnTo>
                  <a:pt x="150181" y="296468"/>
                </a:lnTo>
                <a:lnTo>
                  <a:pt x="153000" y="254529"/>
                </a:lnTo>
                <a:lnTo>
                  <a:pt x="149223" y="206551"/>
                </a:lnTo>
                <a:lnTo>
                  <a:pt x="137889" y="160960"/>
                </a:lnTo>
                <a:lnTo>
                  <a:pt x="118999" y="117755"/>
                </a:lnTo>
                <a:lnTo>
                  <a:pt x="92552" y="76936"/>
                </a:lnTo>
                <a:lnTo>
                  <a:pt x="51621" y="31960"/>
                </a:lnTo>
                <a:lnTo>
                  <a:pt x="29966" y="14353"/>
                </a:lnTo>
                <a:lnTo>
                  <a:pt x="75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724040" y="9486354"/>
            <a:ext cx="185420" cy="267335"/>
          </a:xfrm>
          <a:custGeom>
            <a:avLst/>
            <a:gdLst/>
            <a:ahLst/>
            <a:cxnLst/>
            <a:rect l="l" t="t" r="r" b="b"/>
            <a:pathLst>
              <a:path w="185420" h="267334">
                <a:moveTo>
                  <a:pt x="18962" y="232680"/>
                </a:moveTo>
                <a:lnTo>
                  <a:pt x="10544" y="232680"/>
                </a:lnTo>
                <a:lnTo>
                  <a:pt x="6680" y="234215"/>
                </a:lnTo>
                <a:lnTo>
                  <a:pt x="1340" y="240357"/>
                </a:lnTo>
                <a:lnTo>
                  <a:pt x="36" y="243927"/>
                </a:lnTo>
                <a:lnTo>
                  <a:pt x="0" y="254040"/>
                </a:lnTo>
                <a:lnTo>
                  <a:pt x="2104" y="258578"/>
                </a:lnTo>
                <a:lnTo>
                  <a:pt x="10512" y="265253"/>
                </a:lnTo>
                <a:lnTo>
                  <a:pt x="15350" y="266922"/>
                </a:lnTo>
                <a:lnTo>
                  <a:pt x="20826" y="266922"/>
                </a:lnTo>
                <a:lnTo>
                  <a:pt x="32017" y="264657"/>
                </a:lnTo>
                <a:lnTo>
                  <a:pt x="44558" y="257861"/>
                </a:lnTo>
                <a:lnTo>
                  <a:pt x="58451" y="246535"/>
                </a:lnTo>
                <a:lnTo>
                  <a:pt x="60797" y="244095"/>
                </a:lnTo>
                <a:lnTo>
                  <a:pt x="40051" y="244095"/>
                </a:lnTo>
                <a:lnTo>
                  <a:pt x="38951" y="243927"/>
                </a:lnTo>
                <a:lnTo>
                  <a:pt x="36951" y="243260"/>
                </a:lnTo>
                <a:lnTo>
                  <a:pt x="36051" y="242760"/>
                </a:lnTo>
                <a:lnTo>
                  <a:pt x="35245" y="242092"/>
                </a:lnTo>
                <a:lnTo>
                  <a:pt x="32438" y="240090"/>
                </a:lnTo>
                <a:lnTo>
                  <a:pt x="29643" y="237687"/>
                </a:lnTo>
                <a:lnTo>
                  <a:pt x="26973" y="235851"/>
                </a:lnTo>
                <a:lnTo>
                  <a:pt x="21894" y="233315"/>
                </a:lnTo>
                <a:lnTo>
                  <a:pt x="18962" y="232680"/>
                </a:lnTo>
                <a:close/>
              </a:path>
              <a:path w="185420" h="267334">
                <a:moveTo>
                  <a:pt x="84728" y="16220"/>
                </a:moveTo>
                <a:lnTo>
                  <a:pt x="30637" y="16220"/>
                </a:lnTo>
                <a:lnTo>
                  <a:pt x="38064" y="17021"/>
                </a:lnTo>
                <a:lnTo>
                  <a:pt x="44530" y="19424"/>
                </a:lnTo>
                <a:lnTo>
                  <a:pt x="67689" y="61324"/>
                </a:lnTo>
                <a:lnTo>
                  <a:pt x="79621" y="105327"/>
                </a:lnTo>
                <a:lnTo>
                  <a:pt x="90297" y="151432"/>
                </a:lnTo>
                <a:lnTo>
                  <a:pt x="94520" y="180417"/>
                </a:lnTo>
                <a:lnTo>
                  <a:pt x="93162" y="187207"/>
                </a:lnTo>
                <a:lnTo>
                  <a:pt x="62670" y="229508"/>
                </a:lnTo>
                <a:lnTo>
                  <a:pt x="41255" y="244095"/>
                </a:lnTo>
                <a:lnTo>
                  <a:pt x="60797" y="244095"/>
                </a:lnTo>
                <a:lnTo>
                  <a:pt x="95668" y="202795"/>
                </a:lnTo>
                <a:lnTo>
                  <a:pt x="121546" y="165199"/>
                </a:lnTo>
                <a:lnTo>
                  <a:pt x="129526" y="152584"/>
                </a:lnTo>
                <a:lnTo>
                  <a:pt x="118750" y="152584"/>
                </a:lnTo>
                <a:lnTo>
                  <a:pt x="110740" y="104926"/>
                </a:lnTo>
                <a:lnTo>
                  <a:pt x="100527" y="64378"/>
                </a:lnTo>
                <a:lnTo>
                  <a:pt x="88187" y="25318"/>
                </a:lnTo>
                <a:lnTo>
                  <a:pt x="84728" y="16220"/>
                </a:lnTo>
                <a:close/>
              </a:path>
              <a:path w="185420" h="267334">
                <a:moveTo>
                  <a:pt x="169471" y="0"/>
                </a:moveTo>
                <a:lnTo>
                  <a:pt x="157461" y="0"/>
                </a:lnTo>
                <a:lnTo>
                  <a:pt x="153450" y="1402"/>
                </a:lnTo>
                <a:lnTo>
                  <a:pt x="148110" y="7009"/>
                </a:lnTo>
                <a:lnTo>
                  <a:pt x="146780" y="10479"/>
                </a:lnTo>
                <a:lnTo>
                  <a:pt x="146780" y="19557"/>
                </a:lnTo>
                <a:lnTo>
                  <a:pt x="148215" y="23495"/>
                </a:lnTo>
                <a:lnTo>
                  <a:pt x="153953" y="29368"/>
                </a:lnTo>
                <a:lnTo>
                  <a:pt x="156455" y="31371"/>
                </a:lnTo>
                <a:lnTo>
                  <a:pt x="158592" y="32439"/>
                </a:lnTo>
                <a:lnTo>
                  <a:pt x="161995" y="34241"/>
                </a:lnTo>
                <a:lnTo>
                  <a:pt x="164937" y="35843"/>
                </a:lnTo>
                <a:lnTo>
                  <a:pt x="166801" y="37745"/>
                </a:lnTo>
                <a:lnTo>
                  <a:pt x="168403" y="42151"/>
                </a:lnTo>
                <a:lnTo>
                  <a:pt x="168811" y="44387"/>
                </a:lnTo>
                <a:lnTo>
                  <a:pt x="168811" y="46656"/>
                </a:lnTo>
                <a:lnTo>
                  <a:pt x="149587" y="98519"/>
                </a:lnTo>
                <a:lnTo>
                  <a:pt x="128558" y="135989"/>
                </a:lnTo>
                <a:lnTo>
                  <a:pt x="118750" y="152584"/>
                </a:lnTo>
                <a:lnTo>
                  <a:pt x="129526" y="152584"/>
                </a:lnTo>
                <a:lnTo>
                  <a:pt x="152525" y="112898"/>
                </a:lnTo>
                <a:lnTo>
                  <a:pt x="172048" y="72813"/>
                </a:lnTo>
                <a:lnTo>
                  <a:pt x="185229" y="26031"/>
                </a:lnTo>
                <a:lnTo>
                  <a:pt x="185127" y="16220"/>
                </a:lnTo>
                <a:lnTo>
                  <a:pt x="183156" y="9845"/>
                </a:lnTo>
                <a:lnTo>
                  <a:pt x="174884" y="1969"/>
                </a:lnTo>
                <a:lnTo>
                  <a:pt x="169471" y="0"/>
                </a:lnTo>
                <a:close/>
              </a:path>
              <a:path w="185420" h="267334">
                <a:moveTo>
                  <a:pt x="75495" y="199"/>
                </a:moveTo>
                <a:lnTo>
                  <a:pt x="71285" y="601"/>
                </a:lnTo>
                <a:lnTo>
                  <a:pt x="16627" y="11013"/>
                </a:lnTo>
                <a:lnTo>
                  <a:pt x="16627" y="17621"/>
                </a:lnTo>
                <a:lnTo>
                  <a:pt x="28470" y="16319"/>
                </a:lnTo>
                <a:lnTo>
                  <a:pt x="29842" y="16220"/>
                </a:lnTo>
                <a:lnTo>
                  <a:pt x="84728" y="16220"/>
                </a:lnTo>
                <a:lnTo>
                  <a:pt x="82806" y="11163"/>
                </a:lnTo>
                <a:lnTo>
                  <a:pt x="78575" y="2790"/>
                </a:lnTo>
                <a:lnTo>
                  <a:pt x="75495" y="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928893" y="9605898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928893" y="9523198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193526" y="9514389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830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239083" y="9238233"/>
            <a:ext cx="106405" cy="1870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39083" y="9558797"/>
            <a:ext cx="126027" cy="1834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466918" y="9478946"/>
            <a:ext cx="121943" cy="1930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613699" y="9388637"/>
            <a:ext cx="97790" cy="280035"/>
          </a:xfrm>
          <a:custGeom>
            <a:avLst/>
            <a:gdLst/>
            <a:ahLst/>
            <a:cxnLst/>
            <a:rect l="l" t="t" r="r" b="b"/>
            <a:pathLst>
              <a:path w="97790" h="280034">
                <a:moveTo>
                  <a:pt x="52197" y="0"/>
                </a:moveTo>
                <a:lnTo>
                  <a:pt x="40574" y="0"/>
                </a:lnTo>
                <a:lnTo>
                  <a:pt x="35642" y="2069"/>
                </a:lnTo>
                <a:lnTo>
                  <a:pt x="27632" y="10345"/>
                </a:lnTo>
                <a:lnTo>
                  <a:pt x="25676" y="15151"/>
                </a:lnTo>
                <a:lnTo>
                  <a:pt x="25622" y="26765"/>
                </a:lnTo>
                <a:lnTo>
                  <a:pt x="27632" y="31671"/>
                </a:lnTo>
                <a:lnTo>
                  <a:pt x="35642" y="39814"/>
                </a:lnTo>
                <a:lnTo>
                  <a:pt x="40574" y="41850"/>
                </a:lnTo>
                <a:lnTo>
                  <a:pt x="52197" y="41850"/>
                </a:lnTo>
                <a:lnTo>
                  <a:pt x="57097" y="39814"/>
                </a:lnTo>
                <a:lnTo>
                  <a:pt x="65244" y="31671"/>
                </a:lnTo>
                <a:lnTo>
                  <a:pt x="67275" y="26765"/>
                </a:lnTo>
                <a:lnTo>
                  <a:pt x="67275" y="15151"/>
                </a:lnTo>
                <a:lnTo>
                  <a:pt x="65244" y="10178"/>
                </a:lnTo>
                <a:lnTo>
                  <a:pt x="57097" y="2035"/>
                </a:lnTo>
                <a:lnTo>
                  <a:pt x="52197" y="0"/>
                </a:lnTo>
                <a:close/>
              </a:path>
              <a:path w="97790" h="280034">
                <a:moveTo>
                  <a:pt x="66877" y="116139"/>
                </a:moveTo>
                <a:lnTo>
                  <a:pt x="24627" y="116139"/>
                </a:lnTo>
                <a:lnTo>
                  <a:pt x="28826" y="118877"/>
                </a:lnTo>
                <a:lnTo>
                  <a:pt x="30836" y="124350"/>
                </a:lnTo>
                <a:lnTo>
                  <a:pt x="32030" y="127687"/>
                </a:lnTo>
                <a:lnTo>
                  <a:pt x="32637" y="133694"/>
                </a:lnTo>
                <a:lnTo>
                  <a:pt x="32637" y="237886"/>
                </a:lnTo>
                <a:lnTo>
                  <a:pt x="9722" y="272722"/>
                </a:lnTo>
                <a:lnTo>
                  <a:pt x="0" y="273929"/>
                </a:lnTo>
                <a:lnTo>
                  <a:pt x="0" y="279537"/>
                </a:lnTo>
                <a:lnTo>
                  <a:pt x="97316" y="279537"/>
                </a:lnTo>
                <a:lnTo>
                  <a:pt x="97316" y="273929"/>
                </a:lnTo>
                <a:lnTo>
                  <a:pt x="88471" y="272866"/>
                </a:lnTo>
                <a:lnTo>
                  <a:pt x="81367" y="271277"/>
                </a:lnTo>
                <a:lnTo>
                  <a:pt x="66877" y="237886"/>
                </a:lnTo>
                <a:lnTo>
                  <a:pt x="66877" y="116139"/>
                </a:lnTo>
                <a:close/>
              </a:path>
              <a:path w="97790" h="280034">
                <a:moveTo>
                  <a:pt x="66479" y="91109"/>
                </a:moveTo>
                <a:lnTo>
                  <a:pt x="65411" y="91109"/>
                </a:lnTo>
                <a:lnTo>
                  <a:pt x="63003" y="91910"/>
                </a:lnTo>
                <a:lnTo>
                  <a:pt x="59265" y="93512"/>
                </a:lnTo>
                <a:lnTo>
                  <a:pt x="51033" y="96766"/>
                </a:lnTo>
                <a:lnTo>
                  <a:pt x="40145" y="100721"/>
                </a:lnTo>
                <a:lnTo>
                  <a:pt x="26602" y="105377"/>
                </a:lnTo>
                <a:lnTo>
                  <a:pt x="1800" y="113536"/>
                </a:lnTo>
                <a:lnTo>
                  <a:pt x="1800" y="119743"/>
                </a:lnTo>
                <a:lnTo>
                  <a:pt x="8470" y="117874"/>
                </a:lnTo>
                <a:lnTo>
                  <a:pt x="12512" y="116806"/>
                </a:lnTo>
                <a:lnTo>
                  <a:pt x="15318" y="116272"/>
                </a:lnTo>
                <a:lnTo>
                  <a:pt x="16753" y="116139"/>
                </a:lnTo>
                <a:lnTo>
                  <a:pt x="66877" y="116139"/>
                </a:lnTo>
                <a:lnTo>
                  <a:pt x="66877" y="93045"/>
                </a:lnTo>
                <a:lnTo>
                  <a:pt x="66741" y="92044"/>
                </a:lnTo>
                <a:lnTo>
                  <a:pt x="66479" y="911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726230" y="9479546"/>
            <a:ext cx="192632" cy="18862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924674" y="9261450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147503" y="0"/>
                </a:moveTo>
                <a:lnTo>
                  <a:pt x="100503" y="32900"/>
                </a:lnTo>
                <a:lnTo>
                  <a:pt x="60155" y="74912"/>
                </a:lnTo>
                <a:lnTo>
                  <a:pt x="33837" y="114483"/>
                </a:lnTo>
                <a:lnTo>
                  <a:pt x="15038" y="157127"/>
                </a:lnTo>
                <a:lnTo>
                  <a:pt x="3759" y="202845"/>
                </a:lnTo>
                <a:lnTo>
                  <a:pt x="0" y="251636"/>
                </a:lnTo>
                <a:lnTo>
                  <a:pt x="4283" y="302723"/>
                </a:lnTo>
                <a:lnTo>
                  <a:pt x="17135" y="350989"/>
                </a:lnTo>
                <a:lnTo>
                  <a:pt x="38555" y="396436"/>
                </a:lnTo>
                <a:lnTo>
                  <a:pt x="68542" y="439063"/>
                </a:lnTo>
                <a:lnTo>
                  <a:pt x="108461" y="480640"/>
                </a:lnTo>
                <a:lnTo>
                  <a:pt x="145482" y="505876"/>
                </a:lnTo>
                <a:lnTo>
                  <a:pt x="153000" y="496331"/>
                </a:lnTo>
                <a:lnTo>
                  <a:pt x="123191" y="472379"/>
                </a:lnTo>
                <a:lnTo>
                  <a:pt x="98553" y="443039"/>
                </a:lnTo>
                <a:lnTo>
                  <a:pt x="79084" y="408313"/>
                </a:lnTo>
                <a:lnTo>
                  <a:pt x="64783" y="368199"/>
                </a:lnTo>
                <a:lnTo>
                  <a:pt x="54808" y="312737"/>
                </a:lnTo>
                <a:lnTo>
                  <a:pt x="51485" y="244116"/>
                </a:lnTo>
                <a:lnTo>
                  <a:pt x="53672" y="195885"/>
                </a:lnTo>
                <a:lnTo>
                  <a:pt x="60233" y="152717"/>
                </a:lnTo>
                <a:lnTo>
                  <a:pt x="71169" y="114610"/>
                </a:lnTo>
                <a:lnTo>
                  <a:pt x="98121" y="63939"/>
                </a:lnTo>
                <a:lnTo>
                  <a:pt x="131380" y="27929"/>
                </a:lnTo>
                <a:lnTo>
                  <a:pt x="153000" y="9544"/>
                </a:lnTo>
                <a:lnTo>
                  <a:pt x="147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094743" y="9393042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90">
                <a:moveTo>
                  <a:pt x="147178" y="206849"/>
                </a:moveTo>
                <a:lnTo>
                  <a:pt x="115336" y="206849"/>
                </a:lnTo>
                <a:lnTo>
                  <a:pt x="115336" y="275131"/>
                </a:lnTo>
                <a:lnTo>
                  <a:pt x="147178" y="275131"/>
                </a:lnTo>
                <a:lnTo>
                  <a:pt x="147178" y="206849"/>
                </a:lnTo>
                <a:close/>
              </a:path>
              <a:path w="189230" h="275590">
                <a:moveTo>
                  <a:pt x="147178" y="0"/>
                </a:moveTo>
                <a:lnTo>
                  <a:pt x="128153" y="0"/>
                </a:lnTo>
                <a:lnTo>
                  <a:pt x="0" y="180217"/>
                </a:lnTo>
                <a:lnTo>
                  <a:pt x="0" y="206849"/>
                </a:lnTo>
                <a:lnTo>
                  <a:pt x="189030" y="206849"/>
                </a:lnTo>
                <a:lnTo>
                  <a:pt x="189030" y="180217"/>
                </a:lnTo>
                <a:lnTo>
                  <a:pt x="16617" y="180217"/>
                </a:lnTo>
                <a:lnTo>
                  <a:pt x="114938" y="41250"/>
                </a:lnTo>
                <a:lnTo>
                  <a:pt x="147178" y="41250"/>
                </a:lnTo>
                <a:lnTo>
                  <a:pt x="147178" y="0"/>
                </a:lnTo>
                <a:close/>
              </a:path>
              <a:path w="189230" h="275590">
                <a:moveTo>
                  <a:pt x="147178" y="41250"/>
                </a:moveTo>
                <a:lnTo>
                  <a:pt x="114938" y="41250"/>
                </a:lnTo>
                <a:lnTo>
                  <a:pt x="114938" y="180217"/>
                </a:lnTo>
                <a:lnTo>
                  <a:pt x="147178" y="180217"/>
                </a:lnTo>
                <a:lnTo>
                  <a:pt x="147178" y="41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283773" y="9485954"/>
            <a:ext cx="194632" cy="1866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580926" y="966817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684656" y="9578665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4">
                <a:moveTo>
                  <a:pt x="0" y="0"/>
                </a:moveTo>
                <a:lnTo>
                  <a:pt x="0" y="89508"/>
                </a:lnTo>
              </a:path>
            </a:pathLst>
          </a:custGeom>
          <a:ln w="28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580926" y="9564648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051" y="0"/>
                </a:lnTo>
              </a:path>
            </a:pathLst>
          </a:custGeom>
          <a:ln w="280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684656" y="9460923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70">
                <a:moveTo>
                  <a:pt x="0" y="0"/>
                </a:moveTo>
                <a:lnTo>
                  <a:pt x="0" y="89708"/>
                </a:lnTo>
              </a:path>
            </a:pathLst>
          </a:custGeom>
          <a:ln w="28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902518" y="966817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948086" y="9514389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312" y="0"/>
                </a:lnTo>
              </a:path>
            </a:pathLst>
          </a:custGeom>
          <a:ln w="227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993646" y="9238233"/>
            <a:ext cx="106394" cy="1870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121818" y="9290429"/>
            <a:ext cx="166185" cy="1354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073393" y="9558129"/>
            <a:ext cx="106122" cy="1870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393372" y="9261450"/>
            <a:ext cx="153035" cy="506095"/>
          </a:xfrm>
          <a:custGeom>
            <a:avLst/>
            <a:gdLst/>
            <a:ahLst/>
            <a:cxnLst/>
            <a:rect l="l" t="t" r="r" b="b"/>
            <a:pathLst>
              <a:path w="153034" h="506095">
                <a:moveTo>
                  <a:pt x="7528" y="0"/>
                </a:moveTo>
                <a:lnTo>
                  <a:pt x="0" y="9544"/>
                </a:lnTo>
                <a:lnTo>
                  <a:pt x="28291" y="32791"/>
                </a:lnTo>
                <a:lnTo>
                  <a:pt x="51846" y="60016"/>
                </a:lnTo>
                <a:lnTo>
                  <a:pt x="84751" y="126396"/>
                </a:lnTo>
                <a:lnTo>
                  <a:pt x="97332" y="186630"/>
                </a:lnTo>
                <a:lnTo>
                  <a:pt x="101525" y="262049"/>
                </a:lnTo>
                <a:lnTo>
                  <a:pt x="99248" y="310876"/>
                </a:lnTo>
                <a:lnTo>
                  <a:pt x="92414" y="354677"/>
                </a:lnTo>
                <a:lnTo>
                  <a:pt x="81024" y="393453"/>
                </a:lnTo>
                <a:lnTo>
                  <a:pt x="53310" y="444756"/>
                </a:lnTo>
                <a:lnTo>
                  <a:pt x="20771" y="479320"/>
                </a:lnTo>
                <a:lnTo>
                  <a:pt x="0" y="496331"/>
                </a:lnTo>
                <a:lnTo>
                  <a:pt x="5497" y="505876"/>
                </a:lnTo>
                <a:lnTo>
                  <a:pt x="47726" y="476664"/>
                </a:lnTo>
                <a:lnTo>
                  <a:pt x="82076" y="443907"/>
                </a:lnTo>
                <a:lnTo>
                  <a:pt x="108761" y="408693"/>
                </a:lnTo>
                <a:lnTo>
                  <a:pt x="127846" y="373478"/>
                </a:lnTo>
                <a:lnTo>
                  <a:pt x="141733" y="336094"/>
                </a:lnTo>
                <a:lnTo>
                  <a:pt x="150191" y="296468"/>
                </a:lnTo>
                <a:lnTo>
                  <a:pt x="153011" y="254529"/>
                </a:lnTo>
                <a:lnTo>
                  <a:pt x="149233" y="206551"/>
                </a:lnTo>
                <a:lnTo>
                  <a:pt x="137900" y="160960"/>
                </a:lnTo>
                <a:lnTo>
                  <a:pt x="119010" y="117755"/>
                </a:lnTo>
                <a:lnTo>
                  <a:pt x="92562" y="76936"/>
                </a:lnTo>
                <a:lnTo>
                  <a:pt x="51631" y="31960"/>
                </a:lnTo>
                <a:lnTo>
                  <a:pt x="29976" y="14353"/>
                </a:lnTo>
                <a:lnTo>
                  <a:pt x="7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14800220" y="8619121"/>
            <a:ext cx="77089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0000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4800220" y="7120293"/>
            <a:ext cx="770890" cy="12338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0001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600" spc="15">
                <a:latin typeface="Arial"/>
                <a:cs typeface="Arial"/>
              </a:rPr>
              <a:t>0010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4812660" y="9312191"/>
            <a:ext cx="7461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</a:t>
            </a:r>
            <a:r>
              <a:rPr dirty="0" sz="2600" spc="-180">
                <a:latin typeface="Arial"/>
                <a:cs typeface="Arial"/>
              </a:rPr>
              <a:t>1</a:t>
            </a:r>
            <a:r>
              <a:rPr dirty="0" sz="2600" spc="15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6485" y="7619917"/>
            <a:ext cx="3894256" cy="2266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16485" y="3250563"/>
            <a:ext cx="3894256" cy="2266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5855" y="7619917"/>
            <a:ext cx="3894256" cy="2266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5855" y="3250563"/>
            <a:ext cx="3894256" cy="2266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61989" y="705445"/>
            <a:ext cx="151923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正交振幅调</a:t>
            </a:r>
            <a:r>
              <a:rPr dirty="0" spc="10"/>
              <a:t>制</a:t>
            </a:r>
            <a:r>
              <a:rPr dirty="0" spc="135"/>
              <a:t> </a:t>
            </a:r>
            <a:r>
              <a:rPr dirty="0" spc="265" b="0">
                <a:latin typeface="Arial"/>
                <a:cs typeface="Arial"/>
              </a:rPr>
              <a:t>QAM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75" b="0">
                <a:latin typeface="Arial"/>
                <a:cs typeface="Arial"/>
              </a:rPr>
              <a:t>(Quadrature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200" b="0">
                <a:latin typeface="Arial"/>
                <a:cs typeface="Arial"/>
              </a:rPr>
              <a:t>Amplitude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155" b="0">
                <a:latin typeface="Arial"/>
                <a:cs typeface="Arial"/>
              </a:rPr>
              <a:t>Modulation)</a:t>
            </a:r>
          </a:p>
        </p:txBody>
      </p:sp>
      <p:sp>
        <p:nvSpPr>
          <p:cNvPr id="8" name="object 8"/>
          <p:cNvSpPr/>
          <p:nvPr/>
        </p:nvSpPr>
        <p:spPr>
          <a:xfrm>
            <a:off x="6712411" y="2404022"/>
            <a:ext cx="191148" cy="245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23812" y="251390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4" y="0"/>
                </a:lnTo>
              </a:path>
            </a:pathLst>
          </a:custGeom>
          <a:ln w="25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812" y="243788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4" y="0"/>
                </a:lnTo>
              </a:path>
            </a:pathLst>
          </a:custGeom>
          <a:ln w="25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71376" y="2397211"/>
            <a:ext cx="125848" cy="177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22849" y="2314201"/>
            <a:ext cx="100965" cy="257175"/>
          </a:xfrm>
          <a:custGeom>
            <a:avLst/>
            <a:gdLst/>
            <a:ahLst/>
            <a:cxnLst/>
            <a:rect l="l" t="t" r="r" b="b"/>
            <a:pathLst>
              <a:path w="100965" h="257175">
                <a:moveTo>
                  <a:pt x="53865" y="0"/>
                </a:moveTo>
                <a:lnTo>
                  <a:pt x="41880" y="0"/>
                </a:lnTo>
                <a:lnTo>
                  <a:pt x="36783" y="1901"/>
                </a:lnTo>
                <a:lnTo>
                  <a:pt x="28517" y="9509"/>
                </a:lnTo>
                <a:lnTo>
                  <a:pt x="26506" y="13927"/>
                </a:lnTo>
                <a:lnTo>
                  <a:pt x="26450" y="24602"/>
                </a:lnTo>
                <a:lnTo>
                  <a:pt x="28517" y="29112"/>
                </a:lnTo>
                <a:lnTo>
                  <a:pt x="36783" y="36596"/>
                </a:lnTo>
                <a:lnTo>
                  <a:pt x="41880" y="38467"/>
                </a:lnTo>
                <a:lnTo>
                  <a:pt x="53865" y="38467"/>
                </a:lnTo>
                <a:lnTo>
                  <a:pt x="58929" y="36596"/>
                </a:lnTo>
                <a:lnTo>
                  <a:pt x="67331" y="29112"/>
                </a:lnTo>
                <a:lnTo>
                  <a:pt x="69433" y="24602"/>
                </a:lnTo>
                <a:lnTo>
                  <a:pt x="69433" y="13927"/>
                </a:lnTo>
                <a:lnTo>
                  <a:pt x="67331" y="9356"/>
                </a:lnTo>
                <a:lnTo>
                  <a:pt x="58929" y="1871"/>
                </a:lnTo>
                <a:lnTo>
                  <a:pt x="53865" y="0"/>
                </a:lnTo>
                <a:close/>
              </a:path>
              <a:path w="100965" h="257175">
                <a:moveTo>
                  <a:pt x="69019" y="106753"/>
                </a:moveTo>
                <a:lnTo>
                  <a:pt x="25417" y="106753"/>
                </a:lnTo>
                <a:lnTo>
                  <a:pt x="29757" y="109268"/>
                </a:lnTo>
                <a:lnTo>
                  <a:pt x="33062" y="117368"/>
                </a:lnTo>
                <a:lnTo>
                  <a:pt x="33682" y="122889"/>
                </a:lnTo>
                <a:lnTo>
                  <a:pt x="33682" y="218661"/>
                </a:lnTo>
                <a:lnTo>
                  <a:pt x="10035" y="250682"/>
                </a:lnTo>
                <a:lnTo>
                  <a:pt x="0" y="251792"/>
                </a:lnTo>
                <a:lnTo>
                  <a:pt x="0" y="256946"/>
                </a:lnTo>
                <a:lnTo>
                  <a:pt x="100430" y="256946"/>
                </a:lnTo>
                <a:lnTo>
                  <a:pt x="100430" y="251792"/>
                </a:lnTo>
                <a:lnTo>
                  <a:pt x="91305" y="250814"/>
                </a:lnTo>
                <a:lnTo>
                  <a:pt x="83975" y="249353"/>
                </a:lnTo>
                <a:lnTo>
                  <a:pt x="69019" y="218661"/>
                </a:lnTo>
                <a:lnTo>
                  <a:pt x="69019" y="106753"/>
                </a:lnTo>
                <a:close/>
              </a:path>
              <a:path w="100965" h="257175">
                <a:moveTo>
                  <a:pt x="68606" y="83746"/>
                </a:moveTo>
                <a:lnTo>
                  <a:pt x="67504" y="83746"/>
                </a:lnTo>
                <a:lnTo>
                  <a:pt x="65025" y="84483"/>
                </a:lnTo>
                <a:lnTo>
                  <a:pt x="61166" y="85955"/>
                </a:lnTo>
                <a:lnTo>
                  <a:pt x="52668" y="88946"/>
                </a:lnTo>
                <a:lnTo>
                  <a:pt x="41432" y="92581"/>
                </a:lnTo>
                <a:lnTo>
                  <a:pt x="27457" y="96860"/>
                </a:lnTo>
                <a:lnTo>
                  <a:pt x="1859" y="104361"/>
                </a:lnTo>
                <a:lnTo>
                  <a:pt x="1859" y="110066"/>
                </a:lnTo>
                <a:lnTo>
                  <a:pt x="8747" y="108349"/>
                </a:lnTo>
                <a:lnTo>
                  <a:pt x="12914" y="107367"/>
                </a:lnTo>
                <a:lnTo>
                  <a:pt x="15807" y="106876"/>
                </a:lnTo>
                <a:lnTo>
                  <a:pt x="17289" y="106753"/>
                </a:lnTo>
                <a:lnTo>
                  <a:pt x="69019" y="106753"/>
                </a:lnTo>
                <a:lnTo>
                  <a:pt x="69019" y="85526"/>
                </a:lnTo>
                <a:lnTo>
                  <a:pt x="68881" y="84605"/>
                </a:lnTo>
                <a:lnTo>
                  <a:pt x="68606" y="8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8984" y="2397764"/>
            <a:ext cx="198794" cy="173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43772" y="2197294"/>
            <a:ext cx="158115" cy="465455"/>
          </a:xfrm>
          <a:custGeom>
            <a:avLst/>
            <a:gdLst/>
            <a:ahLst/>
            <a:cxnLst/>
            <a:rect l="l" t="t" r="r" b="b"/>
            <a:pathLst>
              <a:path w="158115" h="465455">
                <a:moveTo>
                  <a:pt x="152229" y="0"/>
                </a:moveTo>
                <a:lnTo>
                  <a:pt x="103725" y="30241"/>
                </a:lnTo>
                <a:lnTo>
                  <a:pt x="62086" y="68857"/>
                </a:lnTo>
                <a:lnTo>
                  <a:pt x="34923" y="105231"/>
                </a:lnTo>
                <a:lnTo>
                  <a:pt x="15521" y="144429"/>
                </a:lnTo>
                <a:lnTo>
                  <a:pt x="3880" y="186451"/>
                </a:lnTo>
                <a:lnTo>
                  <a:pt x="0" y="231299"/>
                </a:lnTo>
                <a:lnTo>
                  <a:pt x="4421" y="278257"/>
                </a:lnTo>
                <a:lnTo>
                  <a:pt x="17685" y="322623"/>
                </a:lnTo>
                <a:lnTo>
                  <a:pt x="39792" y="364397"/>
                </a:lnTo>
                <a:lnTo>
                  <a:pt x="70742" y="403578"/>
                </a:lnTo>
                <a:lnTo>
                  <a:pt x="111934" y="441796"/>
                </a:lnTo>
                <a:lnTo>
                  <a:pt x="150140" y="464993"/>
                </a:lnTo>
                <a:lnTo>
                  <a:pt x="157901" y="456219"/>
                </a:lnTo>
                <a:lnTo>
                  <a:pt x="127138" y="434202"/>
                </a:lnTo>
                <a:lnTo>
                  <a:pt x="101710" y="407234"/>
                </a:lnTo>
                <a:lnTo>
                  <a:pt x="66861" y="338442"/>
                </a:lnTo>
                <a:lnTo>
                  <a:pt x="56563" y="287462"/>
                </a:lnTo>
                <a:lnTo>
                  <a:pt x="53131" y="224386"/>
                </a:lnTo>
                <a:lnTo>
                  <a:pt x="55388" y="180054"/>
                </a:lnTo>
                <a:lnTo>
                  <a:pt x="62160" y="140374"/>
                </a:lnTo>
                <a:lnTo>
                  <a:pt x="89248" y="74972"/>
                </a:lnTo>
                <a:lnTo>
                  <a:pt x="116709" y="42337"/>
                </a:lnTo>
                <a:lnTo>
                  <a:pt x="157901" y="8772"/>
                </a:lnTo>
                <a:lnTo>
                  <a:pt x="15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19285" y="2318250"/>
            <a:ext cx="395936" cy="2569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13603" y="2488872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09" h="82550">
                <a:moveTo>
                  <a:pt x="28931" y="0"/>
                </a:moveTo>
                <a:lnTo>
                  <a:pt x="0" y="0"/>
                </a:lnTo>
                <a:lnTo>
                  <a:pt x="0" y="82274"/>
                </a:lnTo>
                <a:lnTo>
                  <a:pt x="28931" y="82274"/>
                </a:lnTo>
                <a:lnTo>
                  <a:pt x="289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21025" y="2475988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4" y="0"/>
                </a:lnTo>
              </a:path>
            </a:pathLst>
          </a:custGeom>
          <a:ln w="25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13603" y="2380646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09" h="82550">
                <a:moveTo>
                  <a:pt x="28931" y="0"/>
                </a:moveTo>
                <a:lnTo>
                  <a:pt x="0" y="0"/>
                </a:lnTo>
                <a:lnTo>
                  <a:pt x="0" y="82458"/>
                </a:lnTo>
                <a:lnTo>
                  <a:pt x="28931" y="82458"/>
                </a:lnTo>
                <a:lnTo>
                  <a:pt x="289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99926" y="2429791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14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46968" y="2223931"/>
            <a:ext cx="171497" cy="1245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70460" y="2470610"/>
            <a:ext cx="130050" cy="168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41902" y="2197294"/>
            <a:ext cx="158115" cy="465455"/>
          </a:xfrm>
          <a:custGeom>
            <a:avLst/>
            <a:gdLst/>
            <a:ahLst/>
            <a:cxnLst/>
            <a:rect l="l" t="t" r="r" b="b"/>
            <a:pathLst>
              <a:path w="158115" h="465455">
                <a:moveTo>
                  <a:pt x="7761" y="0"/>
                </a:moveTo>
                <a:lnTo>
                  <a:pt x="0" y="8772"/>
                </a:lnTo>
                <a:lnTo>
                  <a:pt x="29196" y="30141"/>
                </a:lnTo>
                <a:lnTo>
                  <a:pt x="53505" y="55165"/>
                </a:lnTo>
                <a:lnTo>
                  <a:pt x="87459" y="116181"/>
                </a:lnTo>
                <a:lnTo>
                  <a:pt x="100443" y="171547"/>
                </a:lnTo>
                <a:lnTo>
                  <a:pt x="104771" y="240871"/>
                </a:lnTo>
                <a:lnTo>
                  <a:pt x="102421" y="285751"/>
                </a:lnTo>
                <a:lnTo>
                  <a:pt x="95369" y="326013"/>
                </a:lnTo>
                <a:lnTo>
                  <a:pt x="67161" y="392678"/>
                </a:lnTo>
                <a:lnTo>
                  <a:pt x="39774" y="424781"/>
                </a:lnTo>
                <a:lnTo>
                  <a:pt x="0" y="456219"/>
                </a:lnTo>
                <a:lnTo>
                  <a:pt x="5673" y="464993"/>
                </a:lnTo>
                <a:lnTo>
                  <a:pt x="49252" y="438140"/>
                </a:lnTo>
                <a:lnTo>
                  <a:pt x="84698" y="408031"/>
                </a:lnTo>
                <a:lnTo>
                  <a:pt x="112234" y="375662"/>
                </a:lnTo>
                <a:lnTo>
                  <a:pt x="139770" y="326362"/>
                </a:lnTo>
                <a:lnTo>
                  <a:pt x="154992" y="272508"/>
                </a:lnTo>
                <a:lnTo>
                  <a:pt x="157903" y="233958"/>
                </a:lnTo>
                <a:lnTo>
                  <a:pt x="154003" y="189858"/>
                </a:lnTo>
                <a:lnTo>
                  <a:pt x="142306" y="147952"/>
                </a:lnTo>
                <a:lnTo>
                  <a:pt x="122810" y="108238"/>
                </a:lnTo>
                <a:lnTo>
                  <a:pt x="95517" y="70719"/>
                </a:lnTo>
                <a:lnTo>
                  <a:pt x="53281" y="29377"/>
                </a:lnTo>
                <a:lnTo>
                  <a:pt x="30932" y="13192"/>
                </a:lnTo>
                <a:lnTo>
                  <a:pt x="7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96812" y="6755494"/>
            <a:ext cx="380147" cy="246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30102" y="6781367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268" y="0"/>
                </a:lnTo>
              </a:path>
            </a:pathLst>
          </a:custGeom>
          <a:ln w="210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72156" y="6526498"/>
            <a:ext cx="98193" cy="1726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2156" y="6822353"/>
            <a:ext cx="116305" cy="1692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82425" y="6748656"/>
            <a:ext cx="112547" cy="1781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17888" y="6665309"/>
            <a:ext cx="90170" cy="258445"/>
          </a:xfrm>
          <a:custGeom>
            <a:avLst/>
            <a:gdLst/>
            <a:ahLst/>
            <a:cxnLst/>
            <a:rect l="l" t="t" r="r" b="b"/>
            <a:pathLst>
              <a:path w="90169" h="258445">
                <a:moveTo>
                  <a:pt x="48173" y="0"/>
                </a:moveTo>
                <a:lnTo>
                  <a:pt x="37454" y="0"/>
                </a:lnTo>
                <a:lnTo>
                  <a:pt x="32895" y="1908"/>
                </a:lnTo>
                <a:lnTo>
                  <a:pt x="25503" y="9548"/>
                </a:lnTo>
                <a:lnTo>
                  <a:pt x="23705" y="13983"/>
                </a:lnTo>
                <a:lnTo>
                  <a:pt x="23655" y="24701"/>
                </a:lnTo>
                <a:lnTo>
                  <a:pt x="25503" y="29229"/>
                </a:lnTo>
                <a:lnTo>
                  <a:pt x="32895" y="36745"/>
                </a:lnTo>
                <a:lnTo>
                  <a:pt x="37454" y="38623"/>
                </a:lnTo>
                <a:lnTo>
                  <a:pt x="48173" y="38623"/>
                </a:lnTo>
                <a:lnTo>
                  <a:pt x="52701" y="36745"/>
                </a:lnTo>
                <a:lnTo>
                  <a:pt x="60217" y="29229"/>
                </a:lnTo>
                <a:lnTo>
                  <a:pt x="62095" y="24701"/>
                </a:lnTo>
                <a:lnTo>
                  <a:pt x="62095" y="13983"/>
                </a:lnTo>
                <a:lnTo>
                  <a:pt x="60217" y="9394"/>
                </a:lnTo>
                <a:lnTo>
                  <a:pt x="52701" y="1878"/>
                </a:lnTo>
                <a:lnTo>
                  <a:pt x="48173" y="0"/>
                </a:lnTo>
                <a:close/>
              </a:path>
              <a:path w="90169" h="258445">
                <a:moveTo>
                  <a:pt x="61725" y="107187"/>
                </a:moveTo>
                <a:lnTo>
                  <a:pt x="22731" y="107187"/>
                </a:lnTo>
                <a:lnTo>
                  <a:pt x="26612" y="109712"/>
                </a:lnTo>
                <a:lnTo>
                  <a:pt x="29569" y="117844"/>
                </a:lnTo>
                <a:lnTo>
                  <a:pt x="30123" y="123388"/>
                </a:lnTo>
                <a:lnTo>
                  <a:pt x="30123" y="219550"/>
                </a:lnTo>
                <a:lnTo>
                  <a:pt x="8974" y="251700"/>
                </a:lnTo>
                <a:lnTo>
                  <a:pt x="0" y="252815"/>
                </a:lnTo>
                <a:lnTo>
                  <a:pt x="0" y="257990"/>
                </a:lnTo>
                <a:lnTo>
                  <a:pt x="89816" y="257990"/>
                </a:lnTo>
                <a:lnTo>
                  <a:pt x="89816" y="252815"/>
                </a:lnTo>
                <a:lnTo>
                  <a:pt x="77865" y="251830"/>
                </a:lnTo>
                <a:lnTo>
                  <a:pt x="70195" y="249550"/>
                </a:lnTo>
                <a:lnTo>
                  <a:pt x="61725" y="219550"/>
                </a:lnTo>
                <a:lnTo>
                  <a:pt x="61725" y="107187"/>
                </a:lnTo>
                <a:close/>
              </a:path>
              <a:path w="90169" h="258445">
                <a:moveTo>
                  <a:pt x="61356" y="84086"/>
                </a:moveTo>
                <a:lnTo>
                  <a:pt x="60370" y="84086"/>
                </a:lnTo>
                <a:lnTo>
                  <a:pt x="58153" y="84825"/>
                </a:lnTo>
                <a:lnTo>
                  <a:pt x="54703" y="86304"/>
                </a:lnTo>
                <a:lnTo>
                  <a:pt x="47102" y="89307"/>
                </a:lnTo>
                <a:lnTo>
                  <a:pt x="37053" y="92957"/>
                </a:lnTo>
                <a:lnTo>
                  <a:pt x="24556" y="97254"/>
                </a:lnTo>
                <a:lnTo>
                  <a:pt x="1663" y="104785"/>
                </a:lnTo>
                <a:lnTo>
                  <a:pt x="1663" y="110513"/>
                </a:lnTo>
                <a:lnTo>
                  <a:pt x="7823" y="108789"/>
                </a:lnTo>
                <a:lnTo>
                  <a:pt x="11550" y="107803"/>
                </a:lnTo>
                <a:lnTo>
                  <a:pt x="14137" y="107310"/>
                </a:lnTo>
                <a:lnTo>
                  <a:pt x="15462" y="107187"/>
                </a:lnTo>
                <a:lnTo>
                  <a:pt x="61725" y="107187"/>
                </a:lnTo>
                <a:lnTo>
                  <a:pt x="61602" y="84949"/>
                </a:lnTo>
                <a:lnTo>
                  <a:pt x="61356" y="8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21750" y="6749211"/>
            <a:ext cx="177784" cy="1740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04893" y="6547925"/>
            <a:ext cx="141605" cy="467359"/>
          </a:xfrm>
          <a:custGeom>
            <a:avLst/>
            <a:gdLst/>
            <a:ahLst/>
            <a:cxnLst/>
            <a:rect l="l" t="t" r="r" b="b"/>
            <a:pathLst>
              <a:path w="141605" h="467359">
                <a:moveTo>
                  <a:pt x="136141" y="0"/>
                </a:moveTo>
                <a:lnTo>
                  <a:pt x="92762" y="30365"/>
                </a:lnTo>
                <a:lnTo>
                  <a:pt x="55523" y="69139"/>
                </a:lnTo>
                <a:lnTo>
                  <a:pt x="31232" y="105660"/>
                </a:lnTo>
                <a:lnTo>
                  <a:pt x="13881" y="145017"/>
                </a:lnTo>
                <a:lnTo>
                  <a:pt x="3470" y="187211"/>
                </a:lnTo>
                <a:lnTo>
                  <a:pt x="0" y="232241"/>
                </a:lnTo>
                <a:lnTo>
                  <a:pt x="3954" y="279389"/>
                </a:lnTo>
                <a:lnTo>
                  <a:pt x="15816" y="323935"/>
                </a:lnTo>
                <a:lnTo>
                  <a:pt x="35587" y="365879"/>
                </a:lnTo>
                <a:lnTo>
                  <a:pt x="63266" y="405220"/>
                </a:lnTo>
                <a:lnTo>
                  <a:pt x="100103" y="443593"/>
                </a:lnTo>
                <a:lnTo>
                  <a:pt x="134272" y="466884"/>
                </a:lnTo>
                <a:lnTo>
                  <a:pt x="141213" y="458075"/>
                </a:lnTo>
                <a:lnTo>
                  <a:pt x="113701" y="435968"/>
                </a:lnTo>
                <a:lnTo>
                  <a:pt x="90961" y="408890"/>
                </a:lnTo>
                <a:lnTo>
                  <a:pt x="59795" y="339818"/>
                </a:lnTo>
                <a:lnTo>
                  <a:pt x="50585" y="288632"/>
                </a:lnTo>
                <a:lnTo>
                  <a:pt x="47515" y="225299"/>
                </a:lnTo>
                <a:lnTo>
                  <a:pt x="49534" y="180787"/>
                </a:lnTo>
                <a:lnTo>
                  <a:pt x="55591" y="140945"/>
                </a:lnTo>
                <a:lnTo>
                  <a:pt x="79816" y="75278"/>
                </a:lnTo>
                <a:lnTo>
                  <a:pt x="104374" y="42511"/>
                </a:lnTo>
                <a:lnTo>
                  <a:pt x="141213" y="8809"/>
                </a:lnTo>
                <a:lnTo>
                  <a:pt x="1361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1856" y="6669375"/>
            <a:ext cx="354089" cy="2579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93360" y="6840690"/>
            <a:ext cx="26034" cy="83185"/>
          </a:xfrm>
          <a:custGeom>
            <a:avLst/>
            <a:gdLst/>
            <a:ahLst/>
            <a:cxnLst/>
            <a:rect l="l" t="t" r="r" b="b"/>
            <a:pathLst>
              <a:path w="26035" h="83184">
                <a:moveTo>
                  <a:pt x="25872" y="0"/>
                </a:moveTo>
                <a:lnTo>
                  <a:pt x="0" y="0"/>
                </a:lnTo>
                <a:lnTo>
                  <a:pt x="0" y="82609"/>
                </a:lnTo>
                <a:lnTo>
                  <a:pt x="25872" y="82609"/>
                </a:lnTo>
                <a:lnTo>
                  <a:pt x="2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10567" y="6827753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089" y="0"/>
                </a:lnTo>
              </a:path>
            </a:pathLst>
          </a:custGeom>
          <a:ln w="258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93360" y="6732024"/>
            <a:ext cx="26034" cy="83185"/>
          </a:xfrm>
          <a:custGeom>
            <a:avLst/>
            <a:gdLst/>
            <a:ahLst/>
            <a:cxnLst/>
            <a:rect l="l" t="t" r="r" b="b"/>
            <a:pathLst>
              <a:path w="26035" h="83184">
                <a:moveTo>
                  <a:pt x="25872" y="0"/>
                </a:moveTo>
                <a:lnTo>
                  <a:pt x="0" y="0"/>
                </a:lnTo>
                <a:lnTo>
                  <a:pt x="0" y="82793"/>
                </a:lnTo>
                <a:lnTo>
                  <a:pt x="25872" y="82793"/>
                </a:lnTo>
                <a:lnTo>
                  <a:pt x="2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49419" y="6781367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323" y="0"/>
                </a:lnTo>
              </a:path>
            </a:pathLst>
          </a:custGeom>
          <a:ln w="210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91491" y="6574670"/>
            <a:ext cx="153371" cy="1250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12501" y="6821737"/>
            <a:ext cx="97947" cy="1726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55255" y="6547925"/>
            <a:ext cx="141605" cy="467359"/>
          </a:xfrm>
          <a:custGeom>
            <a:avLst/>
            <a:gdLst/>
            <a:ahLst/>
            <a:cxnLst/>
            <a:rect l="l" t="t" r="r" b="b"/>
            <a:pathLst>
              <a:path w="141604" h="467359">
                <a:moveTo>
                  <a:pt x="6941" y="0"/>
                </a:moveTo>
                <a:lnTo>
                  <a:pt x="0" y="8809"/>
                </a:lnTo>
                <a:lnTo>
                  <a:pt x="26110" y="30264"/>
                </a:lnTo>
                <a:lnTo>
                  <a:pt x="47849" y="55390"/>
                </a:lnTo>
                <a:lnTo>
                  <a:pt x="78213" y="116654"/>
                </a:lnTo>
                <a:lnTo>
                  <a:pt x="89825" y="172245"/>
                </a:lnTo>
                <a:lnTo>
                  <a:pt x="93695" y="241851"/>
                </a:lnTo>
                <a:lnTo>
                  <a:pt x="91593" y="286914"/>
                </a:lnTo>
                <a:lnTo>
                  <a:pt x="85287" y="327339"/>
                </a:lnTo>
                <a:lnTo>
                  <a:pt x="60060" y="394274"/>
                </a:lnTo>
                <a:lnTo>
                  <a:pt x="35569" y="426508"/>
                </a:lnTo>
                <a:lnTo>
                  <a:pt x="0" y="458075"/>
                </a:lnTo>
                <a:lnTo>
                  <a:pt x="5072" y="466884"/>
                </a:lnTo>
                <a:lnTo>
                  <a:pt x="44044" y="439922"/>
                </a:lnTo>
                <a:lnTo>
                  <a:pt x="75744" y="409691"/>
                </a:lnTo>
                <a:lnTo>
                  <a:pt x="100369" y="377190"/>
                </a:lnTo>
                <a:lnTo>
                  <a:pt x="124996" y="327689"/>
                </a:lnTo>
                <a:lnTo>
                  <a:pt x="138610" y="273616"/>
                </a:lnTo>
                <a:lnTo>
                  <a:pt x="141212" y="234910"/>
                </a:lnTo>
                <a:lnTo>
                  <a:pt x="137725" y="190631"/>
                </a:lnTo>
                <a:lnTo>
                  <a:pt x="127264" y="148554"/>
                </a:lnTo>
                <a:lnTo>
                  <a:pt x="109830" y="108679"/>
                </a:lnTo>
                <a:lnTo>
                  <a:pt x="85421" y="71007"/>
                </a:lnTo>
                <a:lnTo>
                  <a:pt x="47648" y="29497"/>
                </a:lnTo>
                <a:lnTo>
                  <a:pt x="27661" y="13247"/>
                </a:lnTo>
                <a:lnTo>
                  <a:pt x="6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97359" y="2403929"/>
            <a:ext cx="379981" cy="2462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30460" y="2429791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77" y="0"/>
                </a:lnTo>
              </a:path>
            </a:pathLst>
          </a:custGeom>
          <a:ln w="21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83004" y="2176510"/>
            <a:ext cx="71181" cy="16920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72495" y="2469280"/>
            <a:ext cx="98150" cy="1725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82672" y="2397094"/>
            <a:ext cx="112498" cy="1780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18077" y="2313782"/>
            <a:ext cx="90170" cy="258445"/>
          </a:xfrm>
          <a:custGeom>
            <a:avLst/>
            <a:gdLst/>
            <a:ahLst/>
            <a:cxnLst/>
            <a:rect l="l" t="t" r="r" b="b"/>
            <a:pathLst>
              <a:path w="90169" h="258444">
                <a:moveTo>
                  <a:pt x="48151" y="0"/>
                </a:moveTo>
                <a:lnTo>
                  <a:pt x="37437" y="0"/>
                </a:lnTo>
                <a:lnTo>
                  <a:pt x="32880" y="1908"/>
                </a:lnTo>
                <a:lnTo>
                  <a:pt x="25491" y="9544"/>
                </a:lnTo>
                <a:lnTo>
                  <a:pt x="23693" y="13977"/>
                </a:lnTo>
                <a:lnTo>
                  <a:pt x="23644" y="24691"/>
                </a:lnTo>
                <a:lnTo>
                  <a:pt x="25491" y="29216"/>
                </a:lnTo>
                <a:lnTo>
                  <a:pt x="32880" y="36729"/>
                </a:lnTo>
                <a:lnTo>
                  <a:pt x="37437" y="38607"/>
                </a:lnTo>
                <a:lnTo>
                  <a:pt x="48151" y="38607"/>
                </a:lnTo>
                <a:lnTo>
                  <a:pt x="52676" y="36729"/>
                </a:lnTo>
                <a:lnTo>
                  <a:pt x="60189" y="29216"/>
                </a:lnTo>
                <a:lnTo>
                  <a:pt x="62067" y="24691"/>
                </a:lnTo>
                <a:lnTo>
                  <a:pt x="62067" y="13977"/>
                </a:lnTo>
                <a:lnTo>
                  <a:pt x="60189" y="9390"/>
                </a:lnTo>
                <a:lnTo>
                  <a:pt x="52676" y="1877"/>
                </a:lnTo>
                <a:lnTo>
                  <a:pt x="48151" y="0"/>
                </a:lnTo>
                <a:close/>
              </a:path>
              <a:path w="90169" h="258444">
                <a:moveTo>
                  <a:pt x="61698" y="107141"/>
                </a:moveTo>
                <a:lnTo>
                  <a:pt x="22720" y="107141"/>
                </a:lnTo>
                <a:lnTo>
                  <a:pt x="26600" y="109665"/>
                </a:lnTo>
                <a:lnTo>
                  <a:pt x="29556" y="117793"/>
                </a:lnTo>
                <a:lnTo>
                  <a:pt x="30110" y="123335"/>
                </a:lnTo>
                <a:lnTo>
                  <a:pt x="30110" y="219454"/>
                </a:lnTo>
                <a:lnTo>
                  <a:pt x="8970" y="251590"/>
                </a:lnTo>
                <a:lnTo>
                  <a:pt x="0" y="252705"/>
                </a:lnTo>
                <a:lnTo>
                  <a:pt x="0" y="257876"/>
                </a:lnTo>
                <a:lnTo>
                  <a:pt x="89776" y="257876"/>
                </a:lnTo>
                <a:lnTo>
                  <a:pt x="89776" y="252705"/>
                </a:lnTo>
                <a:lnTo>
                  <a:pt x="77831" y="251720"/>
                </a:lnTo>
                <a:lnTo>
                  <a:pt x="70164" y="249441"/>
                </a:lnTo>
                <a:lnTo>
                  <a:pt x="61698" y="219454"/>
                </a:lnTo>
                <a:lnTo>
                  <a:pt x="61698" y="107141"/>
                </a:lnTo>
                <a:close/>
              </a:path>
              <a:path w="90169" h="258444">
                <a:moveTo>
                  <a:pt x="61329" y="84049"/>
                </a:moveTo>
                <a:lnTo>
                  <a:pt x="60343" y="84049"/>
                </a:lnTo>
                <a:lnTo>
                  <a:pt x="58127" y="84789"/>
                </a:lnTo>
                <a:lnTo>
                  <a:pt x="54678" y="86266"/>
                </a:lnTo>
                <a:lnTo>
                  <a:pt x="47081" y="89268"/>
                </a:lnTo>
                <a:lnTo>
                  <a:pt x="37037" y="92916"/>
                </a:lnTo>
                <a:lnTo>
                  <a:pt x="24545" y="97211"/>
                </a:lnTo>
                <a:lnTo>
                  <a:pt x="1661" y="104739"/>
                </a:lnTo>
                <a:lnTo>
                  <a:pt x="1661" y="110465"/>
                </a:lnTo>
                <a:lnTo>
                  <a:pt x="7819" y="108742"/>
                </a:lnTo>
                <a:lnTo>
                  <a:pt x="11545" y="107756"/>
                </a:lnTo>
                <a:lnTo>
                  <a:pt x="14131" y="107263"/>
                </a:lnTo>
                <a:lnTo>
                  <a:pt x="15455" y="107141"/>
                </a:lnTo>
                <a:lnTo>
                  <a:pt x="61698" y="107141"/>
                </a:lnTo>
                <a:lnTo>
                  <a:pt x="61575" y="84912"/>
                </a:lnTo>
                <a:lnTo>
                  <a:pt x="61329" y="84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21892" y="2397648"/>
            <a:ext cx="177706" cy="1740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04956" y="2196450"/>
            <a:ext cx="141605" cy="466725"/>
          </a:xfrm>
          <a:custGeom>
            <a:avLst/>
            <a:gdLst/>
            <a:ahLst/>
            <a:cxnLst/>
            <a:rect l="l" t="t" r="r" b="b"/>
            <a:pathLst>
              <a:path w="141605" h="466725">
                <a:moveTo>
                  <a:pt x="136081" y="0"/>
                </a:moveTo>
                <a:lnTo>
                  <a:pt x="92722" y="30351"/>
                </a:lnTo>
                <a:lnTo>
                  <a:pt x="55499" y="69108"/>
                </a:lnTo>
                <a:lnTo>
                  <a:pt x="31218" y="105614"/>
                </a:lnTo>
                <a:lnTo>
                  <a:pt x="13874" y="144954"/>
                </a:lnTo>
                <a:lnTo>
                  <a:pt x="3468" y="187129"/>
                </a:lnTo>
                <a:lnTo>
                  <a:pt x="0" y="232139"/>
                </a:lnTo>
                <a:lnTo>
                  <a:pt x="3952" y="279267"/>
                </a:lnTo>
                <a:lnTo>
                  <a:pt x="15809" y="323794"/>
                </a:lnTo>
                <a:lnTo>
                  <a:pt x="35571" y="365719"/>
                </a:lnTo>
                <a:lnTo>
                  <a:pt x="63237" y="405043"/>
                </a:lnTo>
                <a:lnTo>
                  <a:pt x="100060" y="443399"/>
                </a:lnTo>
                <a:lnTo>
                  <a:pt x="134213" y="466680"/>
                </a:lnTo>
                <a:lnTo>
                  <a:pt x="141150" y="457875"/>
                </a:lnTo>
                <a:lnTo>
                  <a:pt x="113651" y="435778"/>
                </a:lnTo>
                <a:lnTo>
                  <a:pt x="90920" y="408712"/>
                </a:lnTo>
                <a:lnTo>
                  <a:pt x="59768" y="339670"/>
                </a:lnTo>
                <a:lnTo>
                  <a:pt x="50563" y="288506"/>
                </a:lnTo>
                <a:lnTo>
                  <a:pt x="47494" y="225201"/>
                </a:lnTo>
                <a:lnTo>
                  <a:pt x="49512" y="180708"/>
                </a:lnTo>
                <a:lnTo>
                  <a:pt x="55566" y="140884"/>
                </a:lnTo>
                <a:lnTo>
                  <a:pt x="79780" y="75245"/>
                </a:lnTo>
                <a:lnTo>
                  <a:pt x="104328" y="42492"/>
                </a:lnTo>
                <a:lnTo>
                  <a:pt x="141150" y="8806"/>
                </a:lnTo>
                <a:lnTo>
                  <a:pt x="1360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61849" y="2317846"/>
            <a:ext cx="353935" cy="2578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93122" y="2489087"/>
            <a:ext cx="26034" cy="83185"/>
          </a:xfrm>
          <a:custGeom>
            <a:avLst/>
            <a:gdLst/>
            <a:ahLst/>
            <a:cxnLst/>
            <a:rect l="l" t="t" r="r" b="b"/>
            <a:pathLst>
              <a:path w="26035" h="83185">
                <a:moveTo>
                  <a:pt x="25860" y="0"/>
                </a:moveTo>
                <a:lnTo>
                  <a:pt x="0" y="0"/>
                </a:lnTo>
                <a:lnTo>
                  <a:pt x="0" y="82572"/>
                </a:lnTo>
                <a:lnTo>
                  <a:pt x="25860" y="82572"/>
                </a:lnTo>
                <a:lnTo>
                  <a:pt x="25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10364" y="2476156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006" y="0"/>
                </a:lnTo>
              </a:path>
            </a:pathLst>
          </a:custGeom>
          <a:ln w="258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93122" y="2380468"/>
            <a:ext cx="26034" cy="83185"/>
          </a:xfrm>
          <a:custGeom>
            <a:avLst/>
            <a:gdLst/>
            <a:ahLst/>
            <a:cxnLst/>
            <a:rect l="l" t="t" r="r" b="b"/>
            <a:pathLst>
              <a:path w="26035" h="83185">
                <a:moveTo>
                  <a:pt x="25860" y="0"/>
                </a:moveTo>
                <a:lnTo>
                  <a:pt x="0" y="0"/>
                </a:lnTo>
                <a:lnTo>
                  <a:pt x="0" y="82756"/>
                </a:lnTo>
                <a:lnTo>
                  <a:pt x="25860" y="82756"/>
                </a:lnTo>
                <a:lnTo>
                  <a:pt x="25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49070" y="2429791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213" y="0"/>
                </a:lnTo>
              </a:path>
            </a:pathLst>
          </a:custGeom>
          <a:ln w="21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91123" y="2223184"/>
            <a:ext cx="153304" cy="1249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12124" y="2470758"/>
            <a:ext cx="116253" cy="16920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754771" y="2196450"/>
            <a:ext cx="141605" cy="466725"/>
          </a:xfrm>
          <a:custGeom>
            <a:avLst/>
            <a:gdLst/>
            <a:ahLst/>
            <a:cxnLst/>
            <a:rect l="l" t="t" r="r" b="b"/>
            <a:pathLst>
              <a:path w="141604" h="466725">
                <a:moveTo>
                  <a:pt x="6938" y="0"/>
                </a:moveTo>
                <a:lnTo>
                  <a:pt x="0" y="8806"/>
                </a:lnTo>
                <a:lnTo>
                  <a:pt x="26099" y="30252"/>
                </a:lnTo>
                <a:lnTo>
                  <a:pt x="47828" y="55366"/>
                </a:lnTo>
                <a:lnTo>
                  <a:pt x="78179" y="116603"/>
                </a:lnTo>
                <a:lnTo>
                  <a:pt x="89786" y="172170"/>
                </a:lnTo>
                <a:lnTo>
                  <a:pt x="93654" y="241745"/>
                </a:lnTo>
                <a:lnTo>
                  <a:pt x="91553" y="286789"/>
                </a:lnTo>
                <a:lnTo>
                  <a:pt x="85250" y="327196"/>
                </a:lnTo>
                <a:lnTo>
                  <a:pt x="60034" y="394103"/>
                </a:lnTo>
                <a:lnTo>
                  <a:pt x="35554" y="426322"/>
                </a:lnTo>
                <a:lnTo>
                  <a:pt x="0" y="457875"/>
                </a:lnTo>
                <a:lnTo>
                  <a:pt x="5070" y="466680"/>
                </a:lnTo>
                <a:lnTo>
                  <a:pt x="44025" y="439730"/>
                </a:lnTo>
                <a:lnTo>
                  <a:pt x="75711" y="409512"/>
                </a:lnTo>
                <a:lnTo>
                  <a:pt x="100325" y="377026"/>
                </a:lnTo>
                <a:lnTo>
                  <a:pt x="124940" y="327546"/>
                </a:lnTo>
                <a:lnTo>
                  <a:pt x="138549" y="273497"/>
                </a:lnTo>
                <a:lnTo>
                  <a:pt x="141150" y="234807"/>
                </a:lnTo>
                <a:lnTo>
                  <a:pt x="137665" y="190547"/>
                </a:lnTo>
                <a:lnTo>
                  <a:pt x="127209" y="148489"/>
                </a:lnTo>
                <a:lnTo>
                  <a:pt x="109782" y="108631"/>
                </a:lnTo>
                <a:lnTo>
                  <a:pt x="85384" y="70975"/>
                </a:lnTo>
                <a:lnTo>
                  <a:pt x="47628" y="29484"/>
                </a:lnTo>
                <a:lnTo>
                  <a:pt x="27649" y="13241"/>
                </a:lnTo>
                <a:lnTo>
                  <a:pt x="6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05799" y="6755599"/>
            <a:ext cx="365298" cy="24534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22164" y="678136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 h="0">
                <a:moveTo>
                  <a:pt x="0" y="0"/>
                </a:moveTo>
                <a:lnTo>
                  <a:pt x="20205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62574" y="6527530"/>
            <a:ext cx="94358" cy="1719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62574" y="6822188"/>
            <a:ext cx="111762" cy="1685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64630" y="6748789"/>
            <a:ext cx="108150" cy="1774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94802" y="6665779"/>
            <a:ext cx="86360" cy="257175"/>
          </a:xfrm>
          <a:custGeom>
            <a:avLst/>
            <a:gdLst/>
            <a:ahLst/>
            <a:cxnLst/>
            <a:rect l="l" t="t" r="r" b="b"/>
            <a:pathLst>
              <a:path w="86359" h="257175">
                <a:moveTo>
                  <a:pt x="46290" y="0"/>
                </a:moveTo>
                <a:lnTo>
                  <a:pt x="35990" y="0"/>
                </a:lnTo>
                <a:lnTo>
                  <a:pt x="31610" y="1901"/>
                </a:lnTo>
                <a:lnTo>
                  <a:pt x="24507" y="9509"/>
                </a:lnTo>
                <a:lnTo>
                  <a:pt x="22779" y="13926"/>
                </a:lnTo>
                <a:lnTo>
                  <a:pt x="22731" y="24602"/>
                </a:lnTo>
                <a:lnTo>
                  <a:pt x="24507" y="29111"/>
                </a:lnTo>
                <a:lnTo>
                  <a:pt x="31610" y="36596"/>
                </a:lnTo>
                <a:lnTo>
                  <a:pt x="35990" y="38467"/>
                </a:lnTo>
                <a:lnTo>
                  <a:pt x="46290" y="38467"/>
                </a:lnTo>
                <a:lnTo>
                  <a:pt x="50641" y="36596"/>
                </a:lnTo>
                <a:lnTo>
                  <a:pt x="57864" y="29111"/>
                </a:lnTo>
                <a:lnTo>
                  <a:pt x="59669" y="24602"/>
                </a:lnTo>
                <a:lnTo>
                  <a:pt x="59669" y="13926"/>
                </a:lnTo>
                <a:lnTo>
                  <a:pt x="57864" y="9355"/>
                </a:lnTo>
                <a:lnTo>
                  <a:pt x="50641" y="1871"/>
                </a:lnTo>
                <a:lnTo>
                  <a:pt x="46290" y="0"/>
                </a:lnTo>
                <a:close/>
              </a:path>
              <a:path w="86359" h="257175">
                <a:moveTo>
                  <a:pt x="59314" y="106753"/>
                </a:moveTo>
                <a:lnTo>
                  <a:pt x="21843" y="106753"/>
                </a:lnTo>
                <a:lnTo>
                  <a:pt x="25571" y="109268"/>
                </a:lnTo>
                <a:lnTo>
                  <a:pt x="28413" y="117367"/>
                </a:lnTo>
                <a:lnTo>
                  <a:pt x="28946" y="122889"/>
                </a:lnTo>
                <a:lnTo>
                  <a:pt x="28946" y="218661"/>
                </a:lnTo>
                <a:lnTo>
                  <a:pt x="0" y="251791"/>
                </a:lnTo>
                <a:lnTo>
                  <a:pt x="0" y="256945"/>
                </a:lnTo>
                <a:lnTo>
                  <a:pt x="86307" y="256945"/>
                </a:lnTo>
                <a:lnTo>
                  <a:pt x="86307" y="251791"/>
                </a:lnTo>
                <a:lnTo>
                  <a:pt x="74822" y="250810"/>
                </a:lnTo>
                <a:lnTo>
                  <a:pt x="67453" y="248540"/>
                </a:lnTo>
                <a:lnTo>
                  <a:pt x="59314" y="218661"/>
                </a:lnTo>
                <a:lnTo>
                  <a:pt x="59314" y="106753"/>
                </a:lnTo>
                <a:close/>
              </a:path>
              <a:path w="86359" h="257175">
                <a:moveTo>
                  <a:pt x="58958" y="83746"/>
                </a:moveTo>
                <a:lnTo>
                  <a:pt x="58011" y="83746"/>
                </a:lnTo>
                <a:lnTo>
                  <a:pt x="55881" y="84482"/>
                </a:lnTo>
                <a:lnTo>
                  <a:pt x="52565" y="85954"/>
                </a:lnTo>
                <a:lnTo>
                  <a:pt x="45262" y="88945"/>
                </a:lnTo>
                <a:lnTo>
                  <a:pt x="35606" y="92581"/>
                </a:lnTo>
                <a:lnTo>
                  <a:pt x="23596" y="96860"/>
                </a:lnTo>
                <a:lnTo>
                  <a:pt x="1597" y="104361"/>
                </a:lnTo>
                <a:lnTo>
                  <a:pt x="1597" y="110066"/>
                </a:lnTo>
                <a:lnTo>
                  <a:pt x="7518" y="108348"/>
                </a:lnTo>
                <a:lnTo>
                  <a:pt x="11099" y="107367"/>
                </a:lnTo>
                <a:lnTo>
                  <a:pt x="13584" y="106876"/>
                </a:lnTo>
                <a:lnTo>
                  <a:pt x="14858" y="106753"/>
                </a:lnTo>
                <a:lnTo>
                  <a:pt x="59314" y="106753"/>
                </a:lnTo>
                <a:lnTo>
                  <a:pt x="59196" y="84604"/>
                </a:lnTo>
                <a:lnTo>
                  <a:pt x="58958" y="8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94606" y="6749341"/>
            <a:ext cx="170838" cy="1733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70596" y="6548870"/>
            <a:ext cx="135890" cy="465455"/>
          </a:xfrm>
          <a:custGeom>
            <a:avLst/>
            <a:gdLst/>
            <a:ahLst/>
            <a:cxnLst/>
            <a:rect l="l" t="t" r="r" b="b"/>
            <a:pathLst>
              <a:path w="135890" h="465454">
                <a:moveTo>
                  <a:pt x="130822" y="0"/>
                </a:moveTo>
                <a:lnTo>
                  <a:pt x="89139" y="30242"/>
                </a:lnTo>
                <a:lnTo>
                  <a:pt x="53355" y="68858"/>
                </a:lnTo>
                <a:lnTo>
                  <a:pt x="30012" y="105231"/>
                </a:lnTo>
                <a:lnTo>
                  <a:pt x="13338" y="144429"/>
                </a:lnTo>
                <a:lnTo>
                  <a:pt x="3334" y="186452"/>
                </a:lnTo>
                <a:lnTo>
                  <a:pt x="0" y="231300"/>
                </a:lnTo>
                <a:lnTo>
                  <a:pt x="3799" y="278258"/>
                </a:lnTo>
                <a:lnTo>
                  <a:pt x="15198" y="322623"/>
                </a:lnTo>
                <a:lnTo>
                  <a:pt x="34196" y="364397"/>
                </a:lnTo>
                <a:lnTo>
                  <a:pt x="60793" y="403579"/>
                </a:lnTo>
                <a:lnTo>
                  <a:pt x="96193" y="441797"/>
                </a:lnTo>
                <a:lnTo>
                  <a:pt x="129027" y="464993"/>
                </a:lnTo>
                <a:lnTo>
                  <a:pt x="135696" y="456219"/>
                </a:lnTo>
                <a:lnTo>
                  <a:pt x="109259" y="434202"/>
                </a:lnTo>
                <a:lnTo>
                  <a:pt x="87407" y="407234"/>
                </a:lnTo>
                <a:lnTo>
                  <a:pt x="57458" y="338443"/>
                </a:lnTo>
                <a:lnTo>
                  <a:pt x="48609" y="287464"/>
                </a:lnTo>
                <a:lnTo>
                  <a:pt x="45659" y="224387"/>
                </a:lnTo>
                <a:lnTo>
                  <a:pt x="47599" y="180055"/>
                </a:lnTo>
                <a:lnTo>
                  <a:pt x="53419" y="140375"/>
                </a:lnTo>
                <a:lnTo>
                  <a:pt x="76698" y="74973"/>
                </a:lnTo>
                <a:lnTo>
                  <a:pt x="100297" y="42338"/>
                </a:lnTo>
                <a:lnTo>
                  <a:pt x="135696" y="8773"/>
                </a:lnTo>
                <a:lnTo>
                  <a:pt x="130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21426" y="6669828"/>
            <a:ext cx="340257" cy="25694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32169" y="6840450"/>
            <a:ext cx="25400" cy="82550"/>
          </a:xfrm>
          <a:custGeom>
            <a:avLst/>
            <a:gdLst/>
            <a:ahLst/>
            <a:cxnLst/>
            <a:rect l="l" t="t" r="r" b="b"/>
            <a:pathLst>
              <a:path w="25400" h="82550">
                <a:moveTo>
                  <a:pt x="24862" y="0"/>
                </a:moveTo>
                <a:lnTo>
                  <a:pt x="0" y="0"/>
                </a:lnTo>
                <a:lnTo>
                  <a:pt x="0" y="82273"/>
                </a:lnTo>
                <a:lnTo>
                  <a:pt x="24862" y="82273"/>
                </a:lnTo>
                <a:lnTo>
                  <a:pt x="24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352609" y="6827566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625" y="0"/>
                </a:lnTo>
              </a:path>
            </a:pathLst>
          </a:custGeom>
          <a:ln w="25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432169" y="6732224"/>
            <a:ext cx="25400" cy="82550"/>
          </a:xfrm>
          <a:custGeom>
            <a:avLst/>
            <a:gdLst/>
            <a:ahLst/>
            <a:cxnLst/>
            <a:rect l="l" t="t" r="r" b="b"/>
            <a:pathLst>
              <a:path w="25400" h="82550">
                <a:moveTo>
                  <a:pt x="24862" y="0"/>
                </a:moveTo>
                <a:lnTo>
                  <a:pt x="0" y="0"/>
                </a:lnTo>
                <a:lnTo>
                  <a:pt x="0" y="82458"/>
                </a:lnTo>
                <a:lnTo>
                  <a:pt x="24862" y="82458"/>
                </a:lnTo>
                <a:lnTo>
                  <a:pt x="24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78227" y="6781367"/>
            <a:ext cx="343535" cy="0"/>
          </a:xfrm>
          <a:custGeom>
            <a:avLst/>
            <a:gdLst/>
            <a:ahLst/>
            <a:cxnLst/>
            <a:rect l="l" t="t" r="r" b="b"/>
            <a:pathLst>
              <a:path w="343534" h="0">
                <a:moveTo>
                  <a:pt x="0" y="0"/>
                </a:moveTo>
                <a:lnTo>
                  <a:pt x="34349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18638" y="6527530"/>
            <a:ext cx="94358" cy="1719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832311" y="6575508"/>
            <a:ext cx="147380" cy="12454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89357" y="6821574"/>
            <a:ext cx="94121" cy="17190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073142" y="6548870"/>
            <a:ext cx="135890" cy="465455"/>
          </a:xfrm>
          <a:custGeom>
            <a:avLst/>
            <a:gdLst/>
            <a:ahLst/>
            <a:cxnLst/>
            <a:rect l="l" t="t" r="r" b="b"/>
            <a:pathLst>
              <a:path w="135890" h="465454">
                <a:moveTo>
                  <a:pt x="6669" y="0"/>
                </a:moveTo>
                <a:lnTo>
                  <a:pt x="0" y="8773"/>
                </a:lnTo>
                <a:lnTo>
                  <a:pt x="25090" y="30142"/>
                </a:lnTo>
                <a:lnTo>
                  <a:pt x="45980" y="55166"/>
                </a:lnTo>
                <a:lnTo>
                  <a:pt x="75158" y="116181"/>
                </a:lnTo>
                <a:lnTo>
                  <a:pt x="86317" y="171547"/>
                </a:lnTo>
                <a:lnTo>
                  <a:pt x="90036" y="240871"/>
                </a:lnTo>
                <a:lnTo>
                  <a:pt x="88015" y="285752"/>
                </a:lnTo>
                <a:lnTo>
                  <a:pt x="81955" y="326014"/>
                </a:lnTo>
                <a:lnTo>
                  <a:pt x="57715" y="392679"/>
                </a:lnTo>
                <a:lnTo>
                  <a:pt x="34180" y="424781"/>
                </a:lnTo>
                <a:lnTo>
                  <a:pt x="0" y="456219"/>
                </a:lnTo>
                <a:lnTo>
                  <a:pt x="4873" y="464993"/>
                </a:lnTo>
                <a:lnTo>
                  <a:pt x="42324" y="438141"/>
                </a:lnTo>
                <a:lnTo>
                  <a:pt x="72786" y="408032"/>
                </a:lnTo>
                <a:lnTo>
                  <a:pt x="96449" y="375663"/>
                </a:lnTo>
                <a:lnTo>
                  <a:pt x="120113" y="326362"/>
                </a:lnTo>
                <a:lnTo>
                  <a:pt x="133195" y="272508"/>
                </a:lnTo>
                <a:lnTo>
                  <a:pt x="135696" y="233959"/>
                </a:lnTo>
                <a:lnTo>
                  <a:pt x="132345" y="189859"/>
                </a:lnTo>
                <a:lnTo>
                  <a:pt x="122293" y="147952"/>
                </a:lnTo>
                <a:lnTo>
                  <a:pt x="105540" y="108239"/>
                </a:lnTo>
                <a:lnTo>
                  <a:pt x="82085" y="70719"/>
                </a:lnTo>
                <a:lnTo>
                  <a:pt x="45787" y="29377"/>
                </a:lnTo>
                <a:lnTo>
                  <a:pt x="26581" y="13193"/>
                </a:lnTo>
                <a:lnTo>
                  <a:pt x="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262515" y="2667680"/>
            <a:ext cx="77089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0000</a:t>
            </a:r>
            <a:endParaRPr sz="2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573144" y="2667680"/>
            <a:ext cx="77089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0010</a:t>
            </a:r>
            <a:endParaRPr sz="26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262515" y="7037032"/>
            <a:ext cx="77089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0001</a:t>
            </a:r>
            <a:endParaRPr sz="2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585578" y="7037032"/>
            <a:ext cx="7461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>
                <a:latin typeface="Arial"/>
                <a:cs typeface="Arial"/>
              </a:rPr>
              <a:t>00</a:t>
            </a:r>
            <a:r>
              <a:rPr dirty="0" sz="2600" spc="-180">
                <a:latin typeface="Arial"/>
                <a:cs typeface="Arial"/>
              </a:rPr>
              <a:t>1</a:t>
            </a:r>
            <a:r>
              <a:rPr dirty="0" sz="2600" spc="15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622941" y="2548595"/>
            <a:ext cx="6328167" cy="36831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732252" y="6330439"/>
            <a:ext cx="110489" cy="4258945"/>
          </a:xfrm>
          <a:custGeom>
            <a:avLst/>
            <a:gdLst/>
            <a:ahLst/>
            <a:cxnLst/>
            <a:rect l="l" t="t" r="r" b="b"/>
            <a:pathLst>
              <a:path w="110490" h="4258945">
                <a:moveTo>
                  <a:pt x="73421" y="165196"/>
                </a:moveTo>
                <a:lnTo>
                  <a:pt x="36710" y="165196"/>
                </a:lnTo>
                <a:lnTo>
                  <a:pt x="36710" y="4258569"/>
                </a:lnTo>
                <a:lnTo>
                  <a:pt x="73432" y="4258569"/>
                </a:lnTo>
                <a:lnTo>
                  <a:pt x="73421" y="165196"/>
                </a:lnTo>
                <a:close/>
              </a:path>
              <a:path w="110490" h="4258945">
                <a:moveTo>
                  <a:pt x="55066" y="0"/>
                </a:moveTo>
                <a:lnTo>
                  <a:pt x="0" y="183558"/>
                </a:lnTo>
                <a:lnTo>
                  <a:pt x="36710" y="183558"/>
                </a:lnTo>
                <a:lnTo>
                  <a:pt x="36710" y="165196"/>
                </a:lnTo>
                <a:lnTo>
                  <a:pt x="104624" y="165196"/>
                </a:lnTo>
                <a:lnTo>
                  <a:pt x="55066" y="0"/>
                </a:lnTo>
                <a:close/>
              </a:path>
              <a:path w="110490" h="4258945">
                <a:moveTo>
                  <a:pt x="104624" y="165196"/>
                </a:moveTo>
                <a:lnTo>
                  <a:pt x="73421" y="165196"/>
                </a:lnTo>
                <a:lnTo>
                  <a:pt x="73421" y="183558"/>
                </a:lnTo>
                <a:lnTo>
                  <a:pt x="110132" y="183558"/>
                </a:lnTo>
                <a:lnTo>
                  <a:pt x="104624" y="16519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355567" y="8955333"/>
            <a:ext cx="146847" cy="1284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355567" y="7174811"/>
            <a:ext cx="146847" cy="1284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191154" y="7174811"/>
            <a:ext cx="146847" cy="1284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273361" y="7174811"/>
            <a:ext cx="128491" cy="1284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355567" y="8074250"/>
            <a:ext cx="146847" cy="14684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191154" y="8074250"/>
            <a:ext cx="146847" cy="1284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273361" y="8074250"/>
            <a:ext cx="146847" cy="14684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090593" y="7174811"/>
            <a:ext cx="146847" cy="1284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191154" y="8955333"/>
            <a:ext cx="146847" cy="128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273361" y="8955333"/>
            <a:ext cx="146847" cy="1284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090593" y="8074250"/>
            <a:ext cx="146847" cy="1284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191154" y="9873128"/>
            <a:ext cx="146847" cy="1284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355567" y="9873128"/>
            <a:ext cx="146847" cy="1284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090593" y="8955333"/>
            <a:ext cx="146847" cy="1284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273361" y="9873128"/>
            <a:ext cx="128491" cy="1284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090593" y="9873128"/>
            <a:ext cx="146847" cy="1284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437767" y="8588216"/>
            <a:ext cx="4132579" cy="18415"/>
          </a:xfrm>
          <a:custGeom>
            <a:avLst/>
            <a:gdLst/>
            <a:ahLst/>
            <a:cxnLst/>
            <a:rect l="l" t="t" r="r" b="b"/>
            <a:pathLst>
              <a:path w="4132580" h="18415">
                <a:moveTo>
                  <a:pt x="14261" y="0"/>
                </a:moveTo>
                <a:lnTo>
                  <a:pt x="4104" y="0"/>
                </a:lnTo>
                <a:lnTo>
                  <a:pt x="0" y="4109"/>
                </a:lnTo>
                <a:lnTo>
                  <a:pt x="0" y="14245"/>
                </a:lnTo>
                <a:lnTo>
                  <a:pt x="4104" y="18355"/>
                </a:lnTo>
                <a:lnTo>
                  <a:pt x="14261" y="18355"/>
                </a:lnTo>
                <a:lnTo>
                  <a:pt x="18376" y="14245"/>
                </a:lnTo>
                <a:lnTo>
                  <a:pt x="18376" y="4109"/>
                </a:lnTo>
                <a:lnTo>
                  <a:pt x="14261" y="0"/>
                </a:lnTo>
                <a:close/>
              </a:path>
              <a:path w="4132580" h="18415">
                <a:moveTo>
                  <a:pt x="50993" y="0"/>
                </a:moveTo>
                <a:lnTo>
                  <a:pt x="40836" y="0"/>
                </a:lnTo>
                <a:lnTo>
                  <a:pt x="36731" y="4109"/>
                </a:lnTo>
                <a:lnTo>
                  <a:pt x="36731" y="14245"/>
                </a:lnTo>
                <a:lnTo>
                  <a:pt x="40836" y="18355"/>
                </a:lnTo>
                <a:lnTo>
                  <a:pt x="50993" y="18355"/>
                </a:lnTo>
                <a:lnTo>
                  <a:pt x="55108" y="14245"/>
                </a:lnTo>
                <a:lnTo>
                  <a:pt x="55108" y="4109"/>
                </a:lnTo>
                <a:lnTo>
                  <a:pt x="50993" y="0"/>
                </a:lnTo>
                <a:close/>
              </a:path>
              <a:path w="4132580" h="18415">
                <a:moveTo>
                  <a:pt x="87725" y="0"/>
                </a:moveTo>
                <a:lnTo>
                  <a:pt x="77568" y="0"/>
                </a:lnTo>
                <a:lnTo>
                  <a:pt x="73463" y="4109"/>
                </a:lnTo>
                <a:lnTo>
                  <a:pt x="73463" y="14245"/>
                </a:lnTo>
                <a:lnTo>
                  <a:pt x="77568" y="18355"/>
                </a:lnTo>
                <a:lnTo>
                  <a:pt x="87725" y="18355"/>
                </a:lnTo>
                <a:lnTo>
                  <a:pt x="91829" y="14245"/>
                </a:lnTo>
                <a:lnTo>
                  <a:pt x="91829" y="4109"/>
                </a:lnTo>
                <a:lnTo>
                  <a:pt x="87725" y="0"/>
                </a:lnTo>
                <a:close/>
              </a:path>
              <a:path w="4132580" h="18415">
                <a:moveTo>
                  <a:pt x="124456" y="0"/>
                </a:moveTo>
                <a:lnTo>
                  <a:pt x="114300" y="0"/>
                </a:lnTo>
                <a:lnTo>
                  <a:pt x="110185" y="4109"/>
                </a:lnTo>
                <a:lnTo>
                  <a:pt x="110185" y="14245"/>
                </a:lnTo>
                <a:lnTo>
                  <a:pt x="114300" y="18355"/>
                </a:lnTo>
                <a:lnTo>
                  <a:pt x="124456" y="18355"/>
                </a:lnTo>
                <a:lnTo>
                  <a:pt x="128561" y="14245"/>
                </a:lnTo>
                <a:lnTo>
                  <a:pt x="128561" y="4109"/>
                </a:lnTo>
                <a:lnTo>
                  <a:pt x="124456" y="0"/>
                </a:lnTo>
                <a:close/>
              </a:path>
              <a:path w="4132580" h="18415">
                <a:moveTo>
                  <a:pt x="161188" y="0"/>
                </a:moveTo>
                <a:lnTo>
                  <a:pt x="151032" y="0"/>
                </a:lnTo>
                <a:lnTo>
                  <a:pt x="146916" y="4109"/>
                </a:lnTo>
                <a:lnTo>
                  <a:pt x="146916" y="14245"/>
                </a:lnTo>
                <a:lnTo>
                  <a:pt x="151032" y="18355"/>
                </a:lnTo>
                <a:lnTo>
                  <a:pt x="161188" y="18355"/>
                </a:lnTo>
                <a:lnTo>
                  <a:pt x="165293" y="14245"/>
                </a:lnTo>
                <a:lnTo>
                  <a:pt x="165293" y="4109"/>
                </a:lnTo>
                <a:lnTo>
                  <a:pt x="161188" y="0"/>
                </a:lnTo>
                <a:close/>
              </a:path>
              <a:path w="4132580" h="18415">
                <a:moveTo>
                  <a:pt x="197910" y="0"/>
                </a:moveTo>
                <a:lnTo>
                  <a:pt x="187763" y="0"/>
                </a:lnTo>
                <a:lnTo>
                  <a:pt x="183648" y="4109"/>
                </a:lnTo>
                <a:lnTo>
                  <a:pt x="183648" y="14245"/>
                </a:lnTo>
                <a:lnTo>
                  <a:pt x="187763" y="18355"/>
                </a:lnTo>
                <a:lnTo>
                  <a:pt x="197910" y="18355"/>
                </a:lnTo>
                <a:lnTo>
                  <a:pt x="202025" y="14245"/>
                </a:lnTo>
                <a:lnTo>
                  <a:pt x="202025" y="4109"/>
                </a:lnTo>
                <a:lnTo>
                  <a:pt x="197910" y="0"/>
                </a:lnTo>
                <a:close/>
              </a:path>
              <a:path w="4132580" h="18415">
                <a:moveTo>
                  <a:pt x="234642" y="0"/>
                </a:moveTo>
                <a:lnTo>
                  <a:pt x="224485" y="0"/>
                </a:lnTo>
                <a:lnTo>
                  <a:pt x="220380" y="4109"/>
                </a:lnTo>
                <a:lnTo>
                  <a:pt x="220380" y="14245"/>
                </a:lnTo>
                <a:lnTo>
                  <a:pt x="224485" y="18355"/>
                </a:lnTo>
                <a:lnTo>
                  <a:pt x="234642" y="18355"/>
                </a:lnTo>
                <a:lnTo>
                  <a:pt x="238757" y="14245"/>
                </a:lnTo>
                <a:lnTo>
                  <a:pt x="238757" y="4109"/>
                </a:lnTo>
                <a:lnTo>
                  <a:pt x="234642" y="0"/>
                </a:lnTo>
                <a:close/>
              </a:path>
              <a:path w="4132580" h="18415">
                <a:moveTo>
                  <a:pt x="271373" y="0"/>
                </a:moveTo>
                <a:lnTo>
                  <a:pt x="261217" y="0"/>
                </a:lnTo>
                <a:lnTo>
                  <a:pt x="257112" y="4109"/>
                </a:lnTo>
                <a:lnTo>
                  <a:pt x="257112" y="14245"/>
                </a:lnTo>
                <a:lnTo>
                  <a:pt x="261217" y="18355"/>
                </a:lnTo>
                <a:lnTo>
                  <a:pt x="271373" y="18355"/>
                </a:lnTo>
                <a:lnTo>
                  <a:pt x="275488" y="14245"/>
                </a:lnTo>
                <a:lnTo>
                  <a:pt x="275488" y="4109"/>
                </a:lnTo>
                <a:lnTo>
                  <a:pt x="271373" y="0"/>
                </a:lnTo>
                <a:close/>
              </a:path>
              <a:path w="4132580" h="18415">
                <a:moveTo>
                  <a:pt x="308105" y="0"/>
                </a:moveTo>
                <a:lnTo>
                  <a:pt x="297949" y="0"/>
                </a:lnTo>
                <a:lnTo>
                  <a:pt x="293844" y="4109"/>
                </a:lnTo>
                <a:lnTo>
                  <a:pt x="293844" y="14245"/>
                </a:lnTo>
                <a:lnTo>
                  <a:pt x="297949" y="18355"/>
                </a:lnTo>
                <a:lnTo>
                  <a:pt x="308105" y="18355"/>
                </a:lnTo>
                <a:lnTo>
                  <a:pt x="312210" y="14245"/>
                </a:lnTo>
                <a:lnTo>
                  <a:pt x="312210" y="4109"/>
                </a:lnTo>
                <a:lnTo>
                  <a:pt x="308105" y="0"/>
                </a:lnTo>
                <a:close/>
              </a:path>
              <a:path w="4132580" h="18415">
                <a:moveTo>
                  <a:pt x="344837" y="0"/>
                </a:moveTo>
                <a:lnTo>
                  <a:pt x="334680" y="0"/>
                </a:lnTo>
                <a:lnTo>
                  <a:pt x="330565" y="4109"/>
                </a:lnTo>
                <a:lnTo>
                  <a:pt x="330565" y="14245"/>
                </a:lnTo>
                <a:lnTo>
                  <a:pt x="334680" y="18355"/>
                </a:lnTo>
                <a:lnTo>
                  <a:pt x="344837" y="18355"/>
                </a:lnTo>
                <a:lnTo>
                  <a:pt x="348942" y="14245"/>
                </a:lnTo>
                <a:lnTo>
                  <a:pt x="348942" y="4109"/>
                </a:lnTo>
                <a:lnTo>
                  <a:pt x="344837" y="0"/>
                </a:lnTo>
                <a:close/>
              </a:path>
              <a:path w="4132580" h="18415">
                <a:moveTo>
                  <a:pt x="381569" y="0"/>
                </a:moveTo>
                <a:lnTo>
                  <a:pt x="371412" y="0"/>
                </a:lnTo>
                <a:lnTo>
                  <a:pt x="367297" y="4109"/>
                </a:lnTo>
                <a:lnTo>
                  <a:pt x="367297" y="14245"/>
                </a:lnTo>
                <a:lnTo>
                  <a:pt x="371412" y="18355"/>
                </a:lnTo>
                <a:lnTo>
                  <a:pt x="381569" y="18355"/>
                </a:lnTo>
                <a:lnTo>
                  <a:pt x="385674" y="14245"/>
                </a:lnTo>
                <a:lnTo>
                  <a:pt x="385674" y="4109"/>
                </a:lnTo>
                <a:lnTo>
                  <a:pt x="381569" y="0"/>
                </a:lnTo>
                <a:close/>
              </a:path>
              <a:path w="4132580" h="18415">
                <a:moveTo>
                  <a:pt x="418290" y="0"/>
                </a:moveTo>
                <a:lnTo>
                  <a:pt x="408144" y="0"/>
                </a:lnTo>
                <a:lnTo>
                  <a:pt x="404029" y="4109"/>
                </a:lnTo>
                <a:lnTo>
                  <a:pt x="404031" y="14247"/>
                </a:lnTo>
                <a:lnTo>
                  <a:pt x="408144" y="18355"/>
                </a:lnTo>
                <a:lnTo>
                  <a:pt x="418290" y="18355"/>
                </a:lnTo>
                <a:lnTo>
                  <a:pt x="422405" y="14247"/>
                </a:lnTo>
                <a:lnTo>
                  <a:pt x="422405" y="4109"/>
                </a:lnTo>
                <a:lnTo>
                  <a:pt x="418290" y="0"/>
                </a:lnTo>
                <a:close/>
              </a:path>
              <a:path w="4132580" h="18415">
                <a:moveTo>
                  <a:pt x="455022" y="0"/>
                </a:moveTo>
                <a:lnTo>
                  <a:pt x="444866" y="0"/>
                </a:lnTo>
                <a:lnTo>
                  <a:pt x="440761" y="4109"/>
                </a:lnTo>
                <a:lnTo>
                  <a:pt x="440761" y="14247"/>
                </a:lnTo>
                <a:lnTo>
                  <a:pt x="444866" y="18355"/>
                </a:lnTo>
                <a:lnTo>
                  <a:pt x="455022" y="18355"/>
                </a:lnTo>
                <a:lnTo>
                  <a:pt x="459137" y="14247"/>
                </a:lnTo>
                <a:lnTo>
                  <a:pt x="459137" y="4109"/>
                </a:lnTo>
                <a:lnTo>
                  <a:pt x="455022" y="0"/>
                </a:lnTo>
                <a:close/>
              </a:path>
              <a:path w="4132580" h="18415">
                <a:moveTo>
                  <a:pt x="491754" y="0"/>
                </a:moveTo>
                <a:lnTo>
                  <a:pt x="481597" y="0"/>
                </a:lnTo>
                <a:lnTo>
                  <a:pt x="477493" y="4109"/>
                </a:lnTo>
                <a:lnTo>
                  <a:pt x="477493" y="14247"/>
                </a:lnTo>
                <a:lnTo>
                  <a:pt x="481597" y="18355"/>
                </a:lnTo>
                <a:lnTo>
                  <a:pt x="491754" y="18355"/>
                </a:lnTo>
                <a:lnTo>
                  <a:pt x="495869" y="14247"/>
                </a:lnTo>
                <a:lnTo>
                  <a:pt x="495869" y="4109"/>
                </a:lnTo>
                <a:lnTo>
                  <a:pt x="491754" y="0"/>
                </a:lnTo>
                <a:close/>
              </a:path>
              <a:path w="4132580" h="18415">
                <a:moveTo>
                  <a:pt x="528486" y="0"/>
                </a:moveTo>
                <a:lnTo>
                  <a:pt x="518329" y="0"/>
                </a:lnTo>
                <a:lnTo>
                  <a:pt x="514225" y="4109"/>
                </a:lnTo>
                <a:lnTo>
                  <a:pt x="514225" y="14247"/>
                </a:lnTo>
                <a:lnTo>
                  <a:pt x="518329" y="18355"/>
                </a:lnTo>
                <a:lnTo>
                  <a:pt x="528486" y="18355"/>
                </a:lnTo>
                <a:lnTo>
                  <a:pt x="532591" y="14247"/>
                </a:lnTo>
                <a:lnTo>
                  <a:pt x="532591" y="4109"/>
                </a:lnTo>
                <a:lnTo>
                  <a:pt x="528486" y="0"/>
                </a:lnTo>
                <a:close/>
              </a:path>
              <a:path w="4132580" h="18415">
                <a:moveTo>
                  <a:pt x="565218" y="0"/>
                </a:moveTo>
                <a:lnTo>
                  <a:pt x="555061" y="0"/>
                </a:lnTo>
                <a:lnTo>
                  <a:pt x="550946" y="4109"/>
                </a:lnTo>
                <a:lnTo>
                  <a:pt x="550946" y="14247"/>
                </a:lnTo>
                <a:lnTo>
                  <a:pt x="555061" y="18355"/>
                </a:lnTo>
                <a:lnTo>
                  <a:pt x="565218" y="18355"/>
                </a:lnTo>
                <a:lnTo>
                  <a:pt x="569322" y="14247"/>
                </a:lnTo>
                <a:lnTo>
                  <a:pt x="569322" y="4109"/>
                </a:lnTo>
                <a:lnTo>
                  <a:pt x="565218" y="0"/>
                </a:lnTo>
                <a:close/>
              </a:path>
              <a:path w="4132580" h="18415">
                <a:moveTo>
                  <a:pt x="601950" y="0"/>
                </a:moveTo>
                <a:lnTo>
                  <a:pt x="591793" y="0"/>
                </a:lnTo>
                <a:lnTo>
                  <a:pt x="587678" y="4109"/>
                </a:lnTo>
                <a:lnTo>
                  <a:pt x="587678" y="14247"/>
                </a:lnTo>
                <a:lnTo>
                  <a:pt x="591793" y="18355"/>
                </a:lnTo>
                <a:lnTo>
                  <a:pt x="601950" y="18355"/>
                </a:lnTo>
                <a:lnTo>
                  <a:pt x="606054" y="14247"/>
                </a:lnTo>
                <a:lnTo>
                  <a:pt x="606054" y="4109"/>
                </a:lnTo>
                <a:lnTo>
                  <a:pt x="601950" y="0"/>
                </a:lnTo>
                <a:close/>
              </a:path>
              <a:path w="4132580" h="18415">
                <a:moveTo>
                  <a:pt x="638671" y="0"/>
                </a:moveTo>
                <a:lnTo>
                  <a:pt x="628525" y="0"/>
                </a:lnTo>
                <a:lnTo>
                  <a:pt x="624410" y="4109"/>
                </a:lnTo>
                <a:lnTo>
                  <a:pt x="624410" y="14247"/>
                </a:lnTo>
                <a:lnTo>
                  <a:pt x="628525" y="18355"/>
                </a:lnTo>
                <a:lnTo>
                  <a:pt x="638671" y="18355"/>
                </a:lnTo>
                <a:lnTo>
                  <a:pt x="642786" y="14247"/>
                </a:lnTo>
                <a:lnTo>
                  <a:pt x="642786" y="4109"/>
                </a:lnTo>
                <a:lnTo>
                  <a:pt x="638671" y="0"/>
                </a:lnTo>
                <a:close/>
              </a:path>
              <a:path w="4132580" h="18415">
                <a:moveTo>
                  <a:pt x="675403" y="0"/>
                </a:moveTo>
                <a:lnTo>
                  <a:pt x="665246" y="0"/>
                </a:lnTo>
                <a:lnTo>
                  <a:pt x="661142" y="4109"/>
                </a:lnTo>
                <a:lnTo>
                  <a:pt x="661142" y="14247"/>
                </a:lnTo>
                <a:lnTo>
                  <a:pt x="665246" y="18355"/>
                </a:lnTo>
                <a:lnTo>
                  <a:pt x="675403" y="18355"/>
                </a:lnTo>
                <a:lnTo>
                  <a:pt x="679518" y="14247"/>
                </a:lnTo>
                <a:lnTo>
                  <a:pt x="679518" y="4109"/>
                </a:lnTo>
                <a:lnTo>
                  <a:pt x="675403" y="0"/>
                </a:lnTo>
                <a:close/>
              </a:path>
              <a:path w="4132580" h="18415">
                <a:moveTo>
                  <a:pt x="712135" y="0"/>
                </a:moveTo>
                <a:lnTo>
                  <a:pt x="701978" y="0"/>
                </a:lnTo>
                <a:lnTo>
                  <a:pt x="697874" y="4109"/>
                </a:lnTo>
                <a:lnTo>
                  <a:pt x="697874" y="14247"/>
                </a:lnTo>
                <a:lnTo>
                  <a:pt x="701978" y="18355"/>
                </a:lnTo>
                <a:lnTo>
                  <a:pt x="712135" y="18355"/>
                </a:lnTo>
                <a:lnTo>
                  <a:pt x="716250" y="14247"/>
                </a:lnTo>
                <a:lnTo>
                  <a:pt x="716250" y="4109"/>
                </a:lnTo>
                <a:lnTo>
                  <a:pt x="712135" y="0"/>
                </a:lnTo>
                <a:close/>
              </a:path>
              <a:path w="4132580" h="18415">
                <a:moveTo>
                  <a:pt x="748867" y="0"/>
                </a:moveTo>
                <a:lnTo>
                  <a:pt x="738710" y="0"/>
                </a:lnTo>
                <a:lnTo>
                  <a:pt x="734605" y="4109"/>
                </a:lnTo>
                <a:lnTo>
                  <a:pt x="734605" y="14247"/>
                </a:lnTo>
                <a:lnTo>
                  <a:pt x="738710" y="18355"/>
                </a:lnTo>
                <a:lnTo>
                  <a:pt x="748867" y="18355"/>
                </a:lnTo>
                <a:lnTo>
                  <a:pt x="752971" y="14247"/>
                </a:lnTo>
                <a:lnTo>
                  <a:pt x="752971" y="4109"/>
                </a:lnTo>
                <a:lnTo>
                  <a:pt x="748867" y="0"/>
                </a:lnTo>
                <a:close/>
              </a:path>
              <a:path w="4132580" h="18415">
                <a:moveTo>
                  <a:pt x="785599" y="0"/>
                </a:moveTo>
                <a:lnTo>
                  <a:pt x="775442" y="0"/>
                </a:lnTo>
                <a:lnTo>
                  <a:pt x="771327" y="4109"/>
                </a:lnTo>
                <a:lnTo>
                  <a:pt x="771327" y="14247"/>
                </a:lnTo>
                <a:lnTo>
                  <a:pt x="775442" y="18355"/>
                </a:lnTo>
                <a:lnTo>
                  <a:pt x="785599" y="18355"/>
                </a:lnTo>
                <a:lnTo>
                  <a:pt x="789703" y="14247"/>
                </a:lnTo>
                <a:lnTo>
                  <a:pt x="789703" y="4109"/>
                </a:lnTo>
                <a:lnTo>
                  <a:pt x="785599" y="0"/>
                </a:lnTo>
                <a:close/>
              </a:path>
              <a:path w="4132580" h="18415">
                <a:moveTo>
                  <a:pt x="822330" y="0"/>
                </a:moveTo>
                <a:lnTo>
                  <a:pt x="812174" y="0"/>
                </a:lnTo>
                <a:lnTo>
                  <a:pt x="808059" y="4109"/>
                </a:lnTo>
                <a:lnTo>
                  <a:pt x="808059" y="14247"/>
                </a:lnTo>
                <a:lnTo>
                  <a:pt x="812174" y="18355"/>
                </a:lnTo>
                <a:lnTo>
                  <a:pt x="822330" y="18355"/>
                </a:lnTo>
                <a:lnTo>
                  <a:pt x="826435" y="14247"/>
                </a:lnTo>
                <a:lnTo>
                  <a:pt x="826435" y="4109"/>
                </a:lnTo>
                <a:lnTo>
                  <a:pt x="822330" y="0"/>
                </a:lnTo>
                <a:close/>
              </a:path>
              <a:path w="4132580" h="18415">
                <a:moveTo>
                  <a:pt x="859062" y="0"/>
                </a:moveTo>
                <a:lnTo>
                  <a:pt x="848906" y="0"/>
                </a:lnTo>
                <a:lnTo>
                  <a:pt x="844791" y="4109"/>
                </a:lnTo>
                <a:lnTo>
                  <a:pt x="844791" y="14247"/>
                </a:lnTo>
                <a:lnTo>
                  <a:pt x="848906" y="18355"/>
                </a:lnTo>
                <a:lnTo>
                  <a:pt x="859062" y="18355"/>
                </a:lnTo>
                <a:lnTo>
                  <a:pt x="863167" y="14247"/>
                </a:lnTo>
                <a:lnTo>
                  <a:pt x="863167" y="4109"/>
                </a:lnTo>
                <a:lnTo>
                  <a:pt x="859062" y="0"/>
                </a:lnTo>
                <a:close/>
              </a:path>
              <a:path w="4132580" h="18415">
                <a:moveTo>
                  <a:pt x="895784" y="0"/>
                </a:moveTo>
                <a:lnTo>
                  <a:pt x="885627" y="0"/>
                </a:lnTo>
                <a:lnTo>
                  <a:pt x="881522" y="4109"/>
                </a:lnTo>
                <a:lnTo>
                  <a:pt x="881522" y="14247"/>
                </a:lnTo>
                <a:lnTo>
                  <a:pt x="885627" y="18355"/>
                </a:lnTo>
                <a:lnTo>
                  <a:pt x="895784" y="18355"/>
                </a:lnTo>
                <a:lnTo>
                  <a:pt x="899899" y="14247"/>
                </a:lnTo>
                <a:lnTo>
                  <a:pt x="899899" y="4109"/>
                </a:lnTo>
                <a:lnTo>
                  <a:pt x="895784" y="0"/>
                </a:lnTo>
                <a:close/>
              </a:path>
              <a:path w="4132580" h="18415">
                <a:moveTo>
                  <a:pt x="932516" y="0"/>
                </a:moveTo>
                <a:lnTo>
                  <a:pt x="922359" y="0"/>
                </a:lnTo>
                <a:lnTo>
                  <a:pt x="918254" y="4109"/>
                </a:lnTo>
                <a:lnTo>
                  <a:pt x="918254" y="14247"/>
                </a:lnTo>
                <a:lnTo>
                  <a:pt x="922359" y="18355"/>
                </a:lnTo>
                <a:lnTo>
                  <a:pt x="932516" y="18355"/>
                </a:lnTo>
                <a:lnTo>
                  <a:pt x="936631" y="14247"/>
                </a:lnTo>
                <a:lnTo>
                  <a:pt x="936631" y="4109"/>
                </a:lnTo>
                <a:lnTo>
                  <a:pt x="932516" y="0"/>
                </a:lnTo>
                <a:close/>
              </a:path>
              <a:path w="4132580" h="18415">
                <a:moveTo>
                  <a:pt x="969247" y="0"/>
                </a:moveTo>
                <a:lnTo>
                  <a:pt x="959091" y="0"/>
                </a:lnTo>
                <a:lnTo>
                  <a:pt x="954986" y="4109"/>
                </a:lnTo>
                <a:lnTo>
                  <a:pt x="954986" y="14247"/>
                </a:lnTo>
                <a:lnTo>
                  <a:pt x="959091" y="18355"/>
                </a:lnTo>
                <a:lnTo>
                  <a:pt x="969247" y="18355"/>
                </a:lnTo>
                <a:lnTo>
                  <a:pt x="973352" y="14247"/>
                </a:lnTo>
                <a:lnTo>
                  <a:pt x="973352" y="4109"/>
                </a:lnTo>
                <a:lnTo>
                  <a:pt x="969247" y="0"/>
                </a:lnTo>
                <a:close/>
              </a:path>
              <a:path w="4132580" h="18415">
                <a:moveTo>
                  <a:pt x="1005979" y="0"/>
                </a:moveTo>
                <a:lnTo>
                  <a:pt x="995823" y="0"/>
                </a:lnTo>
                <a:lnTo>
                  <a:pt x="991708" y="4109"/>
                </a:lnTo>
                <a:lnTo>
                  <a:pt x="991708" y="14247"/>
                </a:lnTo>
                <a:lnTo>
                  <a:pt x="995823" y="18355"/>
                </a:lnTo>
                <a:lnTo>
                  <a:pt x="1005979" y="18355"/>
                </a:lnTo>
                <a:lnTo>
                  <a:pt x="1010084" y="14247"/>
                </a:lnTo>
                <a:lnTo>
                  <a:pt x="1010084" y="4109"/>
                </a:lnTo>
                <a:lnTo>
                  <a:pt x="1005979" y="0"/>
                </a:lnTo>
                <a:close/>
              </a:path>
              <a:path w="4132580" h="18415">
                <a:moveTo>
                  <a:pt x="1042711" y="0"/>
                </a:moveTo>
                <a:lnTo>
                  <a:pt x="1032554" y="0"/>
                </a:lnTo>
                <a:lnTo>
                  <a:pt x="1028439" y="4109"/>
                </a:lnTo>
                <a:lnTo>
                  <a:pt x="1028439" y="14247"/>
                </a:lnTo>
                <a:lnTo>
                  <a:pt x="1032554" y="18355"/>
                </a:lnTo>
                <a:lnTo>
                  <a:pt x="1042711" y="18355"/>
                </a:lnTo>
                <a:lnTo>
                  <a:pt x="1046816" y="14247"/>
                </a:lnTo>
                <a:lnTo>
                  <a:pt x="1046816" y="4109"/>
                </a:lnTo>
                <a:lnTo>
                  <a:pt x="1042711" y="0"/>
                </a:lnTo>
                <a:close/>
              </a:path>
              <a:path w="4132580" h="18415">
                <a:moveTo>
                  <a:pt x="1079443" y="0"/>
                </a:moveTo>
                <a:lnTo>
                  <a:pt x="1069286" y="0"/>
                </a:lnTo>
                <a:lnTo>
                  <a:pt x="1065171" y="4109"/>
                </a:lnTo>
                <a:lnTo>
                  <a:pt x="1065171" y="14247"/>
                </a:lnTo>
                <a:lnTo>
                  <a:pt x="1069286" y="18355"/>
                </a:lnTo>
                <a:lnTo>
                  <a:pt x="1079443" y="18355"/>
                </a:lnTo>
                <a:lnTo>
                  <a:pt x="1083548" y="14247"/>
                </a:lnTo>
                <a:lnTo>
                  <a:pt x="1083548" y="4109"/>
                </a:lnTo>
                <a:lnTo>
                  <a:pt x="1079443" y="0"/>
                </a:lnTo>
                <a:close/>
              </a:path>
              <a:path w="4132580" h="18415">
                <a:moveTo>
                  <a:pt x="1116164" y="0"/>
                </a:moveTo>
                <a:lnTo>
                  <a:pt x="1106008" y="0"/>
                </a:lnTo>
                <a:lnTo>
                  <a:pt x="1101903" y="4109"/>
                </a:lnTo>
                <a:lnTo>
                  <a:pt x="1101903" y="14247"/>
                </a:lnTo>
                <a:lnTo>
                  <a:pt x="1106008" y="18355"/>
                </a:lnTo>
                <a:lnTo>
                  <a:pt x="1116164" y="18355"/>
                </a:lnTo>
                <a:lnTo>
                  <a:pt x="1120280" y="14247"/>
                </a:lnTo>
                <a:lnTo>
                  <a:pt x="1120280" y="4109"/>
                </a:lnTo>
                <a:lnTo>
                  <a:pt x="1116164" y="0"/>
                </a:lnTo>
                <a:close/>
              </a:path>
              <a:path w="4132580" h="18415">
                <a:moveTo>
                  <a:pt x="1152896" y="0"/>
                </a:moveTo>
                <a:lnTo>
                  <a:pt x="1142740" y="0"/>
                </a:lnTo>
                <a:lnTo>
                  <a:pt x="1138635" y="4109"/>
                </a:lnTo>
                <a:lnTo>
                  <a:pt x="1138635" y="14247"/>
                </a:lnTo>
                <a:lnTo>
                  <a:pt x="1142740" y="18355"/>
                </a:lnTo>
                <a:lnTo>
                  <a:pt x="1152896" y="18355"/>
                </a:lnTo>
                <a:lnTo>
                  <a:pt x="1157011" y="14247"/>
                </a:lnTo>
                <a:lnTo>
                  <a:pt x="1157011" y="4109"/>
                </a:lnTo>
                <a:lnTo>
                  <a:pt x="1152896" y="0"/>
                </a:lnTo>
                <a:close/>
              </a:path>
              <a:path w="4132580" h="18415">
                <a:moveTo>
                  <a:pt x="1189628" y="0"/>
                </a:moveTo>
                <a:lnTo>
                  <a:pt x="1179471" y="0"/>
                </a:lnTo>
                <a:lnTo>
                  <a:pt x="1175367" y="4109"/>
                </a:lnTo>
                <a:lnTo>
                  <a:pt x="1175367" y="14247"/>
                </a:lnTo>
                <a:lnTo>
                  <a:pt x="1179471" y="18355"/>
                </a:lnTo>
                <a:lnTo>
                  <a:pt x="1189628" y="18355"/>
                </a:lnTo>
                <a:lnTo>
                  <a:pt x="1193733" y="14247"/>
                </a:lnTo>
                <a:lnTo>
                  <a:pt x="1193733" y="4109"/>
                </a:lnTo>
                <a:lnTo>
                  <a:pt x="1189628" y="0"/>
                </a:lnTo>
                <a:close/>
              </a:path>
              <a:path w="4132580" h="18415">
                <a:moveTo>
                  <a:pt x="1226360" y="0"/>
                </a:moveTo>
                <a:lnTo>
                  <a:pt x="1216203" y="0"/>
                </a:lnTo>
                <a:lnTo>
                  <a:pt x="1212099" y="4109"/>
                </a:lnTo>
                <a:lnTo>
                  <a:pt x="1212099" y="14247"/>
                </a:lnTo>
                <a:lnTo>
                  <a:pt x="1216203" y="18355"/>
                </a:lnTo>
                <a:lnTo>
                  <a:pt x="1226360" y="18355"/>
                </a:lnTo>
                <a:lnTo>
                  <a:pt x="1230465" y="14247"/>
                </a:lnTo>
                <a:lnTo>
                  <a:pt x="1230465" y="4109"/>
                </a:lnTo>
                <a:lnTo>
                  <a:pt x="1226360" y="0"/>
                </a:lnTo>
                <a:close/>
              </a:path>
              <a:path w="4132580" h="18415">
                <a:moveTo>
                  <a:pt x="1263092" y="0"/>
                </a:moveTo>
                <a:lnTo>
                  <a:pt x="1252935" y="0"/>
                </a:lnTo>
                <a:lnTo>
                  <a:pt x="1248820" y="4109"/>
                </a:lnTo>
                <a:lnTo>
                  <a:pt x="1248820" y="14247"/>
                </a:lnTo>
                <a:lnTo>
                  <a:pt x="1252935" y="18355"/>
                </a:lnTo>
                <a:lnTo>
                  <a:pt x="1263092" y="18355"/>
                </a:lnTo>
                <a:lnTo>
                  <a:pt x="1267197" y="14247"/>
                </a:lnTo>
                <a:lnTo>
                  <a:pt x="1267197" y="4109"/>
                </a:lnTo>
                <a:lnTo>
                  <a:pt x="1263092" y="0"/>
                </a:lnTo>
                <a:close/>
              </a:path>
              <a:path w="4132580" h="18415">
                <a:moveTo>
                  <a:pt x="1299824" y="0"/>
                </a:moveTo>
                <a:lnTo>
                  <a:pt x="1289667" y="0"/>
                </a:lnTo>
                <a:lnTo>
                  <a:pt x="1285552" y="4109"/>
                </a:lnTo>
                <a:lnTo>
                  <a:pt x="1285552" y="14247"/>
                </a:lnTo>
                <a:lnTo>
                  <a:pt x="1289667" y="18355"/>
                </a:lnTo>
                <a:lnTo>
                  <a:pt x="1299824" y="18355"/>
                </a:lnTo>
                <a:lnTo>
                  <a:pt x="1303928" y="14247"/>
                </a:lnTo>
                <a:lnTo>
                  <a:pt x="1303928" y="4109"/>
                </a:lnTo>
                <a:lnTo>
                  <a:pt x="1299824" y="0"/>
                </a:lnTo>
                <a:close/>
              </a:path>
              <a:path w="4132580" h="18415">
                <a:moveTo>
                  <a:pt x="1336545" y="0"/>
                </a:moveTo>
                <a:lnTo>
                  <a:pt x="1326388" y="0"/>
                </a:lnTo>
                <a:lnTo>
                  <a:pt x="1322284" y="4109"/>
                </a:lnTo>
                <a:lnTo>
                  <a:pt x="1322284" y="14247"/>
                </a:lnTo>
                <a:lnTo>
                  <a:pt x="1326388" y="18355"/>
                </a:lnTo>
                <a:lnTo>
                  <a:pt x="1336545" y="18355"/>
                </a:lnTo>
                <a:lnTo>
                  <a:pt x="1340660" y="14247"/>
                </a:lnTo>
                <a:lnTo>
                  <a:pt x="1340660" y="4109"/>
                </a:lnTo>
                <a:lnTo>
                  <a:pt x="1336545" y="0"/>
                </a:lnTo>
                <a:close/>
              </a:path>
              <a:path w="4132580" h="18415">
                <a:moveTo>
                  <a:pt x="1373277" y="0"/>
                </a:moveTo>
                <a:lnTo>
                  <a:pt x="1363120" y="0"/>
                </a:lnTo>
                <a:lnTo>
                  <a:pt x="1359016" y="4109"/>
                </a:lnTo>
                <a:lnTo>
                  <a:pt x="1359016" y="14247"/>
                </a:lnTo>
                <a:lnTo>
                  <a:pt x="1363120" y="18355"/>
                </a:lnTo>
                <a:lnTo>
                  <a:pt x="1373277" y="18355"/>
                </a:lnTo>
                <a:lnTo>
                  <a:pt x="1377392" y="14247"/>
                </a:lnTo>
                <a:lnTo>
                  <a:pt x="1377392" y="4109"/>
                </a:lnTo>
                <a:lnTo>
                  <a:pt x="1373277" y="0"/>
                </a:lnTo>
                <a:close/>
              </a:path>
              <a:path w="4132580" h="18415">
                <a:moveTo>
                  <a:pt x="1410009" y="0"/>
                </a:moveTo>
                <a:lnTo>
                  <a:pt x="1399852" y="0"/>
                </a:lnTo>
                <a:lnTo>
                  <a:pt x="1395748" y="4109"/>
                </a:lnTo>
                <a:lnTo>
                  <a:pt x="1395748" y="14247"/>
                </a:lnTo>
                <a:lnTo>
                  <a:pt x="1399852" y="18355"/>
                </a:lnTo>
                <a:lnTo>
                  <a:pt x="1410009" y="18355"/>
                </a:lnTo>
                <a:lnTo>
                  <a:pt x="1414114" y="14247"/>
                </a:lnTo>
                <a:lnTo>
                  <a:pt x="1414114" y="4109"/>
                </a:lnTo>
                <a:lnTo>
                  <a:pt x="1410009" y="0"/>
                </a:lnTo>
                <a:close/>
              </a:path>
              <a:path w="4132580" h="18415">
                <a:moveTo>
                  <a:pt x="1446741" y="0"/>
                </a:moveTo>
                <a:lnTo>
                  <a:pt x="1436584" y="0"/>
                </a:lnTo>
                <a:lnTo>
                  <a:pt x="1432479" y="4109"/>
                </a:lnTo>
                <a:lnTo>
                  <a:pt x="1432479" y="14247"/>
                </a:lnTo>
                <a:lnTo>
                  <a:pt x="1436584" y="18355"/>
                </a:lnTo>
                <a:lnTo>
                  <a:pt x="1446741" y="18355"/>
                </a:lnTo>
                <a:lnTo>
                  <a:pt x="1450845" y="14247"/>
                </a:lnTo>
                <a:lnTo>
                  <a:pt x="1450845" y="4109"/>
                </a:lnTo>
                <a:lnTo>
                  <a:pt x="1446741" y="0"/>
                </a:lnTo>
                <a:close/>
              </a:path>
              <a:path w="4132580" h="18415">
                <a:moveTo>
                  <a:pt x="1483473" y="0"/>
                </a:moveTo>
                <a:lnTo>
                  <a:pt x="1473316" y="0"/>
                </a:lnTo>
                <a:lnTo>
                  <a:pt x="1469201" y="4109"/>
                </a:lnTo>
                <a:lnTo>
                  <a:pt x="1469201" y="14247"/>
                </a:lnTo>
                <a:lnTo>
                  <a:pt x="1473316" y="18355"/>
                </a:lnTo>
                <a:lnTo>
                  <a:pt x="1483473" y="18355"/>
                </a:lnTo>
                <a:lnTo>
                  <a:pt x="1487577" y="14247"/>
                </a:lnTo>
                <a:lnTo>
                  <a:pt x="1487577" y="4109"/>
                </a:lnTo>
                <a:lnTo>
                  <a:pt x="1483473" y="0"/>
                </a:lnTo>
                <a:close/>
              </a:path>
              <a:path w="4132580" h="18415">
                <a:moveTo>
                  <a:pt x="1520205" y="0"/>
                </a:moveTo>
                <a:lnTo>
                  <a:pt x="1510048" y="0"/>
                </a:lnTo>
                <a:lnTo>
                  <a:pt x="1505933" y="4109"/>
                </a:lnTo>
                <a:lnTo>
                  <a:pt x="1505933" y="14247"/>
                </a:lnTo>
                <a:lnTo>
                  <a:pt x="1510048" y="18355"/>
                </a:lnTo>
                <a:lnTo>
                  <a:pt x="1520205" y="18355"/>
                </a:lnTo>
                <a:lnTo>
                  <a:pt x="1524309" y="14247"/>
                </a:lnTo>
                <a:lnTo>
                  <a:pt x="1524309" y="4109"/>
                </a:lnTo>
                <a:lnTo>
                  <a:pt x="1520205" y="0"/>
                </a:lnTo>
                <a:close/>
              </a:path>
              <a:path w="4132580" h="18415">
                <a:moveTo>
                  <a:pt x="1556926" y="0"/>
                </a:moveTo>
                <a:lnTo>
                  <a:pt x="1546780" y="0"/>
                </a:lnTo>
                <a:lnTo>
                  <a:pt x="1542665" y="4109"/>
                </a:lnTo>
                <a:lnTo>
                  <a:pt x="1542665" y="14247"/>
                </a:lnTo>
                <a:lnTo>
                  <a:pt x="1546780" y="18355"/>
                </a:lnTo>
                <a:lnTo>
                  <a:pt x="1556926" y="18355"/>
                </a:lnTo>
                <a:lnTo>
                  <a:pt x="1561041" y="14247"/>
                </a:lnTo>
                <a:lnTo>
                  <a:pt x="1561041" y="4109"/>
                </a:lnTo>
                <a:lnTo>
                  <a:pt x="1556926" y="0"/>
                </a:lnTo>
                <a:close/>
              </a:path>
              <a:path w="4132580" h="18415">
                <a:moveTo>
                  <a:pt x="1593658" y="0"/>
                </a:moveTo>
                <a:lnTo>
                  <a:pt x="1583501" y="0"/>
                </a:lnTo>
                <a:lnTo>
                  <a:pt x="1579396" y="4109"/>
                </a:lnTo>
                <a:lnTo>
                  <a:pt x="1579396" y="14247"/>
                </a:lnTo>
                <a:lnTo>
                  <a:pt x="1583501" y="18355"/>
                </a:lnTo>
                <a:lnTo>
                  <a:pt x="1593658" y="18355"/>
                </a:lnTo>
                <a:lnTo>
                  <a:pt x="1597773" y="14247"/>
                </a:lnTo>
                <a:lnTo>
                  <a:pt x="1597773" y="4109"/>
                </a:lnTo>
                <a:lnTo>
                  <a:pt x="1593658" y="0"/>
                </a:lnTo>
                <a:close/>
              </a:path>
              <a:path w="4132580" h="18415">
                <a:moveTo>
                  <a:pt x="1630390" y="0"/>
                </a:moveTo>
                <a:lnTo>
                  <a:pt x="1620233" y="0"/>
                </a:lnTo>
                <a:lnTo>
                  <a:pt x="1616128" y="4109"/>
                </a:lnTo>
                <a:lnTo>
                  <a:pt x="1616128" y="14247"/>
                </a:lnTo>
                <a:lnTo>
                  <a:pt x="1620233" y="18355"/>
                </a:lnTo>
                <a:lnTo>
                  <a:pt x="1630390" y="18355"/>
                </a:lnTo>
                <a:lnTo>
                  <a:pt x="1634505" y="14247"/>
                </a:lnTo>
                <a:lnTo>
                  <a:pt x="1634505" y="4109"/>
                </a:lnTo>
                <a:lnTo>
                  <a:pt x="1630390" y="0"/>
                </a:lnTo>
                <a:close/>
              </a:path>
              <a:path w="4132580" h="18415">
                <a:moveTo>
                  <a:pt x="1667122" y="0"/>
                </a:moveTo>
                <a:lnTo>
                  <a:pt x="1656965" y="0"/>
                </a:lnTo>
                <a:lnTo>
                  <a:pt x="1652860" y="4109"/>
                </a:lnTo>
                <a:lnTo>
                  <a:pt x="1652860" y="14247"/>
                </a:lnTo>
                <a:lnTo>
                  <a:pt x="1656965" y="18355"/>
                </a:lnTo>
                <a:lnTo>
                  <a:pt x="1667122" y="18355"/>
                </a:lnTo>
                <a:lnTo>
                  <a:pt x="1671226" y="14247"/>
                </a:lnTo>
                <a:lnTo>
                  <a:pt x="1671226" y="4109"/>
                </a:lnTo>
                <a:lnTo>
                  <a:pt x="1667122" y="0"/>
                </a:lnTo>
                <a:close/>
              </a:path>
              <a:path w="4132580" h="18415">
                <a:moveTo>
                  <a:pt x="1703853" y="0"/>
                </a:moveTo>
                <a:lnTo>
                  <a:pt x="1693697" y="0"/>
                </a:lnTo>
                <a:lnTo>
                  <a:pt x="1689582" y="4109"/>
                </a:lnTo>
                <a:lnTo>
                  <a:pt x="1689582" y="14247"/>
                </a:lnTo>
                <a:lnTo>
                  <a:pt x="1693697" y="18355"/>
                </a:lnTo>
                <a:lnTo>
                  <a:pt x="1703853" y="18355"/>
                </a:lnTo>
                <a:lnTo>
                  <a:pt x="1707958" y="14247"/>
                </a:lnTo>
                <a:lnTo>
                  <a:pt x="1707958" y="4109"/>
                </a:lnTo>
                <a:lnTo>
                  <a:pt x="1703853" y="0"/>
                </a:lnTo>
                <a:close/>
              </a:path>
              <a:path w="4132580" h="18415">
                <a:moveTo>
                  <a:pt x="1740585" y="0"/>
                </a:moveTo>
                <a:lnTo>
                  <a:pt x="1730428" y="0"/>
                </a:lnTo>
                <a:lnTo>
                  <a:pt x="1726313" y="4109"/>
                </a:lnTo>
                <a:lnTo>
                  <a:pt x="1726313" y="14247"/>
                </a:lnTo>
                <a:lnTo>
                  <a:pt x="1730428" y="18355"/>
                </a:lnTo>
                <a:lnTo>
                  <a:pt x="1740585" y="18355"/>
                </a:lnTo>
                <a:lnTo>
                  <a:pt x="1744690" y="14247"/>
                </a:lnTo>
                <a:lnTo>
                  <a:pt x="1744690" y="4109"/>
                </a:lnTo>
                <a:lnTo>
                  <a:pt x="1740585" y="0"/>
                </a:lnTo>
                <a:close/>
              </a:path>
              <a:path w="4132580" h="18415">
                <a:moveTo>
                  <a:pt x="1777317" y="0"/>
                </a:moveTo>
                <a:lnTo>
                  <a:pt x="1767160" y="0"/>
                </a:lnTo>
                <a:lnTo>
                  <a:pt x="1763045" y="4109"/>
                </a:lnTo>
                <a:lnTo>
                  <a:pt x="1763045" y="14247"/>
                </a:lnTo>
                <a:lnTo>
                  <a:pt x="1767160" y="18355"/>
                </a:lnTo>
                <a:lnTo>
                  <a:pt x="1777317" y="18355"/>
                </a:lnTo>
                <a:lnTo>
                  <a:pt x="1781422" y="14247"/>
                </a:lnTo>
                <a:lnTo>
                  <a:pt x="1781422" y="4109"/>
                </a:lnTo>
                <a:lnTo>
                  <a:pt x="1777317" y="0"/>
                </a:lnTo>
                <a:close/>
              </a:path>
              <a:path w="4132580" h="18415">
                <a:moveTo>
                  <a:pt x="1814039" y="0"/>
                </a:moveTo>
                <a:lnTo>
                  <a:pt x="1803882" y="0"/>
                </a:lnTo>
                <a:lnTo>
                  <a:pt x="1799777" y="4109"/>
                </a:lnTo>
                <a:lnTo>
                  <a:pt x="1799777" y="14247"/>
                </a:lnTo>
                <a:lnTo>
                  <a:pt x="1803882" y="18355"/>
                </a:lnTo>
                <a:lnTo>
                  <a:pt x="1814039" y="18355"/>
                </a:lnTo>
                <a:lnTo>
                  <a:pt x="1818154" y="14247"/>
                </a:lnTo>
                <a:lnTo>
                  <a:pt x="1818154" y="4109"/>
                </a:lnTo>
                <a:lnTo>
                  <a:pt x="1814039" y="0"/>
                </a:lnTo>
                <a:close/>
              </a:path>
              <a:path w="4132580" h="18415">
                <a:moveTo>
                  <a:pt x="1850770" y="0"/>
                </a:moveTo>
                <a:lnTo>
                  <a:pt x="1840614" y="0"/>
                </a:lnTo>
                <a:lnTo>
                  <a:pt x="1836509" y="4109"/>
                </a:lnTo>
                <a:lnTo>
                  <a:pt x="1836509" y="14247"/>
                </a:lnTo>
                <a:lnTo>
                  <a:pt x="1840614" y="18355"/>
                </a:lnTo>
                <a:lnTo>
                  <a:pt x="1850770" y="18355"/>
                </a:lnTo>
                <a:lnTo>
                  <a:pt x="1854885" y="14247"/>
                </a:lnTo>
                <a:lnTo>
                  <a:pt x="1854885" y="4109"/>
                </a:lnTo>
                <a:lnTo>
                  <a:pt x="1850770" y="0"/>
                </a:lnTo>
                <a:close/>
              </a:path>
              <a:path w="4132580" h="18415">
                <a:moveTo>
                  <a:pt x="1887502" y="0"/>
                </a:moveTo>
                <a:lnTo>
                  <a:pt x="1877345" y="0"/>
                </a:lnTo>
                <a:lnTo>
                  <a:pt x="1873241" y="4109"/>
                </a:lnTo>
                <a:lnTo>
                  <a:pt x="1873241" y="14247"/>
                </a:lnTo>
                <a:lnTo>
                  <a:pt x="1877345" y="18355"/>
                </a:lnTo>
                <a:lnTo>
                  <a:pt x="1887502" y="18355"/>
                </a:lnTo>
                <a:lnTo>
                  <a:pt x="1891607" y="14247"/>
                </a:lnTo>
                <a:lnTo>
                  <a:pt x="1891607" y="4109"/>
                </a:lnTo>
                <a:lnTo>
                  <a:pt x="1887502" y="0"/>
                </a:lnTo>
                <a:close/>
              </a:path>
              <a:path w="4132580" h="18415">
                <a:moveTo>
                  <a:pt x="1924234" y="0"/>
                </a:moveTo>
                <a:lnTo>
                  <a:pt x="1914077" y="0"/>
                </a:lnTo>
                <a:lnTo>
                  <a:pt x="1909962" y="4109"/>
                </a:lnTo>
                <a:lnTo>
                  <a:pt x="1909962" y="14247"/>
                </a:lnTo>
                <a:lnTo>
                  <a:pt x="1914077" y="18355"/>
                </a:lnTo>
                <a:lnTo>
                  <a:pt x="1924234" y="18355"/>
                </a:lnTo>
                <a:lnTo>
                  <a:pt x="1928339" y="14247"/>
                </a:lnTo>
                <a:lnTo>
                  <a:pt x="1928339" y="4109"/>
                </a:lnTo>
                <a:lnTo>
                  <a:pt x="1924234" y="0"/>
                </a:lnTo>
                <a:close/>
              </a:path>
              <a:path w="4132580" h="18415">
                <a:moveTo>
                  <a:pt x="1960966" y="0"/>
                </a:moveTo>
                <a:lnTo>
                  <a:pt x="1950809" y="0"/>
                </a:lnTo>
                <a:lnTo>
                  <a:pt x="1946694" y="4109"/>
                </a:lnTo>
                <a:lnTo>
                  <a:pt x="1946694" y="14247"/>
                </a:lnTo>
                <a:lnTo>
                  <a:pt x="1950809" y="18355"/>
                </a:lnTo>
                <a:lnTo>
                  <a:pt x="1960966" y="18355"/>
                </a:lnTo>
                <a:lnTo>
                  <a:pt x="1965071" y="14247"/>
                </a:lnTo>
                <a:lnTo>
                  <a:pt x="1965071" y="4109"/>
                </a:lnTo>
                <a:lnTo>
                  <a:pt x="1960966" y="0"/>
                </a:lnTo>
                <a:close/>
              </a:path>
              <a:path w="4132580" h="18415">
                <a:moveTo>
                  <a:pt x="1997698" y="0"/>
                </a:moveTo>
                <a:lnTo>
                  <a:pt x="1987541" y="0"/>
                </a:lnTo>
                <a:lnTo>
                  <a:pt x="1983426" y="4109"/>
                </a:lnTo>
                <a:lnTo>
                  <a:pt x="1983426" y="14247"/>
                </a:lnTo>
                <a:lnTo>
                  <a:pt x="1987541" y="18355"/>
                </a:lnTo>
                <a:lnTo>
                  <a:pt x="1997698" y="18355"/>
                </a:lnTo>
                <a:lnTo>
                  <a:pt x="2001802" y="14247"/>
                </a:lnTo>
                <a:lnTo>
                  <a:pt x="2001802" y="4109"/>
                </a:lnTo>
                <a:lnTo>
                  <a:pt x="1997698" y="0"/>
                </a:lnTo>
                <a:close/>
              </a:path>
              <a:path w="4132580" h="18415">
                <a:moveTo>
                  <a:pt x="2034419" y="0"/>
                </a:moveTo>
                <a:lnTo>
                  <a:pt x="2024262" y="0"/>
                </a:lnTo>
                <a:lnTo>
                  <a:pt x="2020158" y="4109"/>
                </a:lnTo>
                <a:lnTo>
                  <a:pt x="2020158" y="14247"/>
                </a:lnTo>
                <a:lnTo>
                  <a:pt x="2024262" y="18355"/>
                </a:lnTo>
                <a:lnTo>
                  <a:pt x="2034419" y="18355"/>
                </a:lnTo>
                <a:lnTo>
                  <a:pt x="2038534" y="14247"/>
                </a:lnTo>
                <a:lnTo>
                  <a:pt x="2038534" y="4109"/>
                </a:lnTo>
                <a:lnTo>
                  <a:pt x="2034419" y="0"/>
                </a:lnTo>
                <a:close/>
              </a:path>
              <a:path w="4132580" h="18415">
                <a:moveTo>
                  <a:pt x="2071151" y="0"/>
                </a:moveTo>
                <a:lnTo>
                  <a:pt x="2060994" y="0"/>
                </a:lnTo>
                <a:lnTo>
                  <a:pt x="2056890" y="4109"/>
                </a:lnTo>
                <a:lnTo>
                  <a:pt x="2056890" y="14247"/>
                </a:lnTo>
                <a:lnTo>
                  <a:pt x="2060994" y="18355"/>
                </a:lnTo>
                <a:lnTo>
                  <a:pt x="2071151" y="18355"/>
                </a:lnTo>
                <a:lnTo>
                  <a:pt x="2075266" y="14247"/>
                </a:lnTo>
                <a:lnTo>
                  <a:pt x="2075266" y="4109"/>
                </a:lnTo>
                <a:lnTo>
                  <a:pt x="2071151" y="0"/>
                </a:lnTo>
                <a:close/>
              </a:path>
              <a:path w="4132580" h="18415">
                <a:moveTo>
                  <a:pt x="2107883" y="0"/>
                </a:moveTo>
                <a:lnTo>
                  <a:pt x="2097726" y="0"/>
                </a:lnTo>
                <a:lnTo>
                  <a:pt x="2093622" y="4109"/>
                </a:lnTo>
                <a:lnTo>
                  <a:pt x="2093622" y="14247"/>
                </a:lnTo>
                <a:lnTo>
                  <a:pt x="2097726" y="18355"/>
                </a:lnTo>
                <a:lnTo>
                  <a:pt x="2107883" y="18355"/>
                </a:lnTo>
                <a:lnTo>
                  <a:pt x="2111998" y="14247"/>
                </a:lnTo>
                <a:lnTo>
                  <a:pt x="2111998" y="4109"/>
                </a:lnTo>
                <a:lnTo>
                  <a:pt x="2107883" y="0"/>
                </a:lnTo>
                <a:close/>
              </a:path>
              <a:path w="4132580" h="18415">
                <a:moveTo>
                  <a:pt x="2144615" y="0"/>
                </a:moveTo>
                <a:lnTo>
                  <a:pt x="2134458" y="0"/>
                </a:lnTo>
                <a:lnTo>
                  <a:pt x="2130353" y="4109"/>
                </a:lnTo>
                <a:lnTo>
                  <a:pt x="2130353" y="14247"/>
                </a:lnTo>
                <a:lnTo>
                  <a:pt x="2134458" y="18355"/>
                </a:lnTo>
                <a:lnTo>
                  <a:pt x="2144615" y="18355"/>
                </a:lnTo>
                <a:lnTo>
                  <a:pt x="2148719" y="14247"/>
                </a:lnTo>
                <a:lnTo>
                  <a:pt x="2148719" y="4109"/>
                </a:lnTo>
                <a:lnTo>
                  <a:pt x="2144615" y="0"/>
                </a:lnTo>
                <a:close/>
              </a:path>
              <a:path w="4132580" h="18415">
                <a:moveTo>
                  <a:pt x="2181347" y="0"/>
                </a:moveTo>
                <a:lnTo>
                  <a:pt x="2171190" y="0"/>
                </a:lnTo>
                <a:lnTo>
                  <a:pt x="2167085" y="4109"/>
                </a:lnTo>
                <a:lnTo>
                  <a:pt x="2167085" y="14247"/>
                </a:lnTo>
                <a:lnTo>
                  <a:pt x="2171190" y="18355"/>
                </a:lnTo>
                <a:lnTo>
                  <a:pt x="2181347" y="18355"/>
                </a:lnTo>
                <a:lnTo>
                  <a:pt x="2185451" y="14247"/>
                </a:lnTo>
                <a:lnTo>
                  <a:pt x="2185451" y="4109"/>
                </a:lnTo>
                <a:lnTo>
                  <a:pt x="2181347" y="0"/>
                </a:lnTo>
                <a:close/>
              </a:path>
              <a:path w="4132580" h="18415">
                <a:moveTo>
                  <a:pt x="2218079" y="0"/>
                </a:moveTo>
                <a:lnTo>
                  <a:pt x="2207922" y="0"/>
                </a:lnTo>
                <a:lnTo>
                  <a:pt x="2203807" y="4109"/>
                </a:lnTo>
                <a:lnTo>
                  <a:pt x="2203807" y="14247"/>
                </a:lnTo>
                <a:lnTo>
                  <a:pt x="2207922" y="18355"/>
                </a:lnTo>
                <a:lnTo>
                  <a:pt x="2218079" y="18355"/>
                </a:lnTo>
                <a:lnTo>
                  <a:pt x="2222183" y="14247"/>
                </a:lnTo>
                <a:lnTo>
                  <a:pt x="2222183" y="4109"/>
                </a:lnTo>
                <a:lnTo>
                  <a:pt x="2218079" y="0"/>
                </a:lnTo>
                <a:close/>
              </a:path>
              <a:path w="4132580" h="18415">
                <a:moveTo>
                  <a:pt x="2254800" y="0"/>
                </a:moveTo>
                <a:lnTo>
                  <a:pt x="2244654" y="0"/>
                </a:lnTo>
                <a:lnTo>
                  <a:pt x="2240539" y="4109"/>
                </a:lnTo>
                <a:lnTo>
                  <a:pt x="2240539" y="14247"/>
                </a:lnTo>
                <a:lnTo>
                  <a:pt x="2244654" y="18355"/>
                </a:lnTo>
                <a:lnTo>
                  <a:pt x="2254800" y="18355"/>
                </a:lnTo>
                <a:lnTo>
                  <a:pt x="2258915" y="14247"/>
                </a:lnTo>
                <a:lnTo>
                  <a:pt x="2258915" y="4109"/>
                </a:lnTo>
                <a:lnTo>
                  <a:pt x="2254800" y="0"/>
                </a:lnTo>
                <a:close/>
              </a:path>
              <a:path w="4132580" h="18415">
                <a:moveTo>
                  <a:pt x="2291532" y="0"/>
                </a:moveTo>
                <a:lnTo>
                  <a:pt x="2281375" y="0"/>
                </a:lnTo>
                <a:lnTo>
                  <a:pt x="2277270" y="4109"/>
                </a:lnTo>
                <a:lnTo>
                  <a:pt x="2277270" y="14247"/>
                </a:lnTo>
                <a:lnTo>
                  <a:pt x="2281375" y="18355"/>
                </a:lnTo>
                <a:lnTo>
                  <a:pt x="2291532" y="18355"/>
                </a:lnTo>
                <a:lnTo>
                  <a:pt x="2295647" y="14247"/>
                </a:lnTo>
                <a:lnTo>
                  <a:pt x="2295647" y="4109"/>
                </a:lnTo>
                <a:lnTo>
                  <a:pt x="2291532" y="0"/>
                </a:lnTo>
                <a:close/>
              </a:path>
              <a:path w="4132580" h="18415">
                <a:moveTo>
                  <a:pt x="2328264" y="0"/>
                </a:moveTo>
                <a:lnTo>
                  <a:pt x="2318107" y="0"/>
                </a:lnTo>
                <a:lnTo>
                  <a:pt x="2314002" y="4109"/>
                </a:lnTo>
                <a:lnTo>
                  <a:pt x="2314002" y="14247"/>
                </a:lnTo>
                <a:lnTo>
                  <a:pt x="2318107" y="18355"/>
                </a:lnTo>
                <a:lnTo>
                  <a:pt x="2328264" y="18355"/>
                </a:lnTo>
                <a:lnTo>
                  <a:pt x="2332379" y="14247"/>
                </a:lnTo>
                <a:lnTo>
                  <a:pt x="2332379" y="4109"/>
                </a:lnTo>
                <a:lnTo>
                  <a:pt x="2328264" y="0"/>
                </a:lnTo>
                <a:close/>
              </a:path>
              <a:path w="4132580" h="18415">
                <a:moveTo>
                  <a:pt x="2364996" y="0"/>
                </a:moveTo>
                <a:lnTo>
                  <a:pt x="2354839" y="0"/>
                </a:lnTo>
                <a:lnTo>
                  <a:pt x="2350734" y="4109"/>
                </a:lnTo>
                <a:lnTo>
                  <a:pt x="2350734" y="14247"/>
                </a:lnTo>
                <a:lnTo>
                  <a:pt x="2354839" y="18355"/>
                </a:lnTo>
                <a:lnTo>
                  <a:pt x="2364996" y="18355"/>
                </a:lnTo>
                <a:lnTo>
                  <a:pt x="2369100" y="14247"/>
                </a:lnTo>
                <a:lnTo>
                  <a:pt x="2369100" y="4109"/>
                </a:lnTo>
                <a:lnTo>
                  <a:pt x="2364996" y="0"/>
                </a:lnTo>
                <a:close/>
              </a:path>
              <a:path w="4132580" h="18415">
                <a:moveTo>
                  <a:pt x="2401727" y="0"/>
                </a:moveTo>
                <a:lnTo>
                  <a:pt x="2391571" y="0"/>
                </a:lnTo>
                <a:lnTo>
                  <a:pt x="2387466" y="4109"/>
                </a:lnTo>
                <a:lnTo>
                  <a:pt x="2387466" y="14247"/>
                </a:lnTo>
                <a:lnTo>
                  <a:pt x="2391571" y="18355"/>
                </a:lnTo>
                <a:lnTo>
                  <a:pt x="2401727" y="18355"/>
                </a:lnTo>
                <a:lnTo>
                  <a:pt x="2405832" y="14247"/>
                </a:lnTo>
                <a:lnTo>
                  <a:pt x="2405832" y="4109"/>
                </a:lnTo>
                <a:lnTo>
                  <a:pt x="2401727" y="0"/>
                </a:lnTo>
                <a:close/>
              </a:path>
              <a:path w="4132580" h="18415">
                <a:moveTo>
                  <a:pt x="2438459" y="0"/>
                </a:moveTo>
                <a:lnTo>
                  <a:pt x="2428303" y="0"/>
                </a:lnTo>
                <a:lnTo>
                  <a:pt x="2424187" y="4109"/>
                </a:lnTo>
                <a:lnTo>
                  <a:pt x="2424187" y="14247"/>
                </a:lnTo>
                <a:lnTo>
                  <a:pt x="2428303" y="18355"/>
                </a:lnTo>
                <a:lnTo>
                  <a:pt x="2438459" y="18355"/>
                </a:lnTo>
                <a:lnTo>
                  <a:pt x="2442564" y="14247"/>
                </a:lnTo>
                <a:lnTo>
                  <a:pt x="2442564" y="4109"/>
                </a:lnTo>
                <a:lnTo>
                  <a:pt x="2438459" y="0"/>
                </a:lnTo>
                <a:close/>
              </a:path>
              <a:path w="4132580" h="18415">
                <a:moveTo>
                  <a:pt x="2475181" y="0"/>
                </a:moveTo>
                <a:lnTo>
                  <a:pt x="2465034" y="0"/>
                </a:lnTo>
                <a:lnTo>
                  <a:pt x="2460919" y="4109"/>
                </a:lnTo>
                <a:lnTo>
                  <a:pt x="2460919" y="14247"/>
                </a:lnTo>
                <a:lnTo>
                  <a:pt x="2465034" y="18355"/>
                </a:lnTo>
                <a:lnTo>
                  <a:pt x="2475181" y="18355"/>
                </a:lnTo>
                <a:lnTo>
                  <a:pt x="2479296" y="14247"/>
                </a:lnTo>
                <a:lnTo>
                  <a:pt x="2479296" y="4109"/>
                </a:lnTo>
                <a:lnTo>
                  <a:pt x="2475181" y="0"/>
                </a:lnTo>
                <a:close/>
              </a:path>
              <a:path w="4132580" h="18415">
                <a:moveTo>
                  <a:pt x="2511913" y="0"/>
                </a:moveTo>
                <a:lnTo>
                  <a:pt x="2501766" y="0"/>
                </a:lnTo>
                <a:lnTo>
                  <a:pt x="2497651" y="4109"/>
                </a:lnTo>
                <a:lnTo>
                  <a:pt x="2497651" y="14247"/>
                </a:lnTo>
                <a:lnTo>
                  <a:pt x="2501766" y="18355"/>
                </a:lnTo>
                <a:lnTo>
                  <a:pt x="2511913" y="18355"/>
                </a:lnTo>
                <a:lnTo>
                  <a:pt x="2516028" y="14247"/>
                </a:lnTo>
                <a:lnTo>
                  <a:pt x="2516028" y="4109"/>
                </a:lnTo>
                <a:lnTo>
                  <a:pt x="2511913" y="0"/>
                </a:lnTo>
                <a:close/>
              </a:path>
              <a:path w="4132580" h="18415">
                <a:moveTo>
                  <a:pt x="2548644" y="0"/>
                </a:moveTo>
                <a:lnTo>
                  <a:pt x="2538488" y="0"/>
                </a:lnTo>
                <a:lnTo>
                  <a:pt x="2534383" y="4109"/>
                </a:lnTo>
                <a:lnTo>
                  <a:pt x="2534383" y="14247"/>
                </a:lnTo>
                <a:lnTo>
                  <a:pt x="2538488" y="18355"/>
                </a:lnTo>
                <a:lnTo>
                  <a:pt x="2548644" y="18355"/>
                </a:lnTo>
                <a:lnTo>
                  <a:pt x="2552759" y="14247"/>
                </a:lnTo>
                <a:lnTo>
                  <a:pt x="2552759" y="4109"/>
                </a:lnTo>
                <a:lnTo>
                  <a:pt x="2548644" y="0"/>
                </a:lnTo>
                <a:close/>
              </a:path>
              <a:path w="4132580" h="18415">
                <a:moveTo>
                  <a:pt x="2585376" y="0"/>
                </a:moveTo>
                <a:lnTo>
                  <a:pt x="2575220" y="0"/>
                </a:lnTo>
                <a:lnTo>
                  <a:pt x="2571115" y="4109"/>
                </a:lnTo>
                <a:lnTo>
                  <a:pt x="2571115" y="14247"/>
                </a:lnTo>
                <a:lnTo>
                  <a:pt x="2575220" y="18355"/>
                </a:lnTo>
                <a:lnTo>
                  <a:pt x="2585376" y="18355"/>
                </a:lnTo>
                <a:lnTo>
                  <a:pt x="2589491" y="14247"/>
                </a:lnTo>
                <a:lnTo>
                  <a:pt x="2589491" y="4109"/>
                </a:lnTo>
                <a:lnTo>
                  <a:pt x="2585376" y="0"/>
                </a:lnTo>
                <a:close/>
              </a:path>
              <a:path w="4132580" h="18415">
                <a:moveTo>
                  <a:pt x="2622108" y="0"/>
                </a:moveTo>
                <a:lnTo>
                  <a:pt x="2611951" y="0"/>
                </a:lnTo>
                <a:lnTo>
                  <a:pt x="2607847" y="4109"/>
                </a:lnTo>
                <a:lnTo>
                  <a:pt x="2607847" y="14247"/>
                </a:lnTo>
                <a:lnTo>
                  <a:pt x="2611951" y="18355"/>
                </a:lnTo>
                <a:lnTo>
                  <a:pt x="2622108" y="18355"/>
                </a:lnTo>
                <a:lnTo>
                  <a:pt x="2626213" y="14247"/>
                </a:lnTo>
                <a:lnTo>
                  <a:pt x="2626213" y="4109"/>
                </a:lnTo>
                <a:lnTo>
                  <a:pt x="2622108" y="0"/>
                </a:lnTo>
                <a:close/>
              </a:path>
              <a:path w="4132580" h="18415">
                <a:moveTo>
                  <a:pt x="2658840" y="2"/>
                </a:moveTo>
                <a:lnTo>
                  <a:pt x="2648683" y="2"/>
                </a:lnTo>
                <a:lnTo>
                  <a:pt x="2644568" y="4109"/>
                </a:lnTo>
                <a:lnTo>
                  <a:pt x="2644568" y="14247"/>
                </a:lnTo>
                <a:lnTo>
                  <a:pt x="2648683" y="18357"/>
                </a:lnTo>
                <a:lnTo>
                  <a:pt x="2658840" y="18357"/>
                </a:lnTo>
                <a:lnTo>
                  <a:pt x="2662945" y="14247"/>
                </a:lnTo>
                <a:lnTo>
                  <a:pt x="2662945" y="4109"/>
                </a:lnTo>
                <a:lnTo>
                  <a:pt x="2658840" y="2"/>
                </a:lnTo>
                <a:close/>
              </a:path>
              <a:path w="4132580" h="18415">
                <a:moveTo>
                  <a:pt x="2695572" y="2"/>
                </a:moveTo>
                <a:lnTo>
                  <a:pt x="2685415" y="2"/>
                </a:lnTo>
                <a:lnTo>
                  <a:pt x="2681300" y="4109"/>
                </a:lnTo>
                <a:lnTo>
                  <a:pt x="2681300" y="14247"/>
                </a:lnTo>
                <a:lnTo>
                  <a:pt x="2685415" y="18357"/>
                </a:lnTo>
                <a:lnTo>
                  <a:pt x="2695572" y="18357"/>
                </a:lnTo>
                <a:lnTo>
                  <a:pt x="2699676" y="14247"/>
                </a:lnTo>
                <a:lnTo>
                  <a:pt x="2699676" y="4109"/>
                </a:lnTo>
                <a:lnTo>
                  <a:pt x="2695572" y="2"/>
                </a:lnTo>
                <a:close/>
              </a:path>
              <a:path w="4132580" h="18415">
                <a:moveTo>
                  <a:pt x="2732304" y="2"/>
                </a:moveTo>
                <a:lnTo>
                  <a:pt x="2722147" y="2"/>
                </a:lnTo>
                <a:lnTo>
                  <a:pt x="2718032" y="4109"/>
                </a:lnTo>
                <a:lnTo>
                  <a:pt x="2718032" y="14247"/>
                </a:lnTo>
                <a:lnTo>
                  <a:pt x="2722147" y="18357"/>
                </a:lnTo>
                <a:lnTo>
                  <a:pt x="2732304" y="18357"/>
                </a:lnTo>
                <a:lnTo>
                  <a:pt x="2736408" y="14247"/>
                </a:lnTo>
                <a:lnTo>
                  <a:pt x="2736408" y="4109"/>
                </a:lnTo>
                <a:lnTo>
                  <a:pt x="2732304" y="2"/>
                </a:lnTo>
                <a:close/>
              </a:path>
              <a:path w="4132580" h="18415">
                <a:moveTo>
                  <a:pt x="2769025" y="2"/>
                </a:moveTo>
                <a:lnTo>
                  <a:pt x="2758868" y="2"/>
                </a:lnTo>
                <a:lnTo>
                  <a:pt x="2754764" y="4109"/>
                </a:lnTo>
                <a:lnTo>
                  <a:pt x="2754764" y="14247"/>
                </a:lnTo>
                <a:lnTo>
                  <a:pt x="2758868" y="18357"/>
                </a:lnTo>
                <a:lnTo>
                  <a:pt x="2769025" y="18357"/>
                </a:lnTo>
                <a:lnTo>
                  <a:pt x="2773140" y="14247"/>
                </a:lnTo>
                <a:lnTo>
                  <a:pt x="2773140" y="4109"/>
                </a:lnTo>
                <a:lnTo>
                  <a:pt x="2769025" y="2"/>
                </a:lnTo>
                <a:close/>
              </a:path>
              <a:path w="4132580" h="18415">
                <a:moveTo>
                  <a:pt x="2805757" y="2"/>
                </a:moveTo>
                <a:lnTo>
                  <a:pt x="2795600" y="2"/>
                </a:lnTo>
                <a:lnTo>
                  <a:pt x="2791496" y="4109"/>
                </a:lnTo>
                <a:lnTo>
                  <a:pt x="2791496" y="14247"/>
                </a:lnTo>
                <a:lnTo>
                  <a:pt x="2795600" y="18357"/>
                </a:lnTo>
                <a:lnTo>
                  <a:pt x="2805757" y="18357"/>
                </a:lnTo>
                <a:lnTo>
                  <a:pt x="2809872" y="14247"/>
                </a:lnTo>
                <a:lnTo>
                  <a:pt x="2809872" y="4109"/>
                </a:lnTo>
                <a:lnTo>
                  <a:pt x="2805757" y="2"/>
                </a:lnTo>
                <a:close/>
              </a:path>
              <a:path w="4132580" h="18415">
                <a:moveTo>
                  <a:pt x="2842489" y="2"/>
                </a:moveTo>
                <a:lnTo>
                  <a:pt x="2832332" y="2"/>
                </a:lnTo>
                <a:lnTo>
                  <a:pt x="2828228" y="4109"/>
                </a:lnTo>
                <a:lnTo>
                  <a:pt x="2828228" y="14247"/>
                </a:lnTo>
                <a:lnTo>
                  <a:pt x="2832332" y="18357"/>
                </a:lnTo>
                <a:lnTo>
                  <a:pt x="2842489" y="18357"/>
                </a:lnTo>
                <a:lnTo>
                  <a:pt x="2846593" y="14247"/>
                </a:lnTo>
                <a:lnTo>
                  <a:pt x="2846593" y="4109"/>
                </a:lnTo>
                <a:lnTo>
                  <a:pt x="2842489" y="2"/>
                </a:lnTo>
                <a:close/>
              </a:path>
              <a:path w="4132580" h="18415">
                <a:moveTo>
                  <a:pt x="2879221" y="2"/>
                </a:moveTo>
                <a:lnTo>
                  <a:pt x="2869064" y="2"/>
                </a:lnTo>
                <a:lnTo>
                  <a:pt x="2864949" y="4109"/>
                </a:lnTo>
                <a:lnTo>
                  <a:pt x="2864949" y="14247"/>
                </a:lnTo>
                <a:lnTo>
                  <a:pt x="2869064" y="18357"/>
                </a:lnTo>
                <a:lnTo>
                  <a:pt x="2879221" y="18357"/>
                </a:lnTo>
                <a:lnTo>
                  <a:pt x="2883325" y="14247"/>
                </a:lnTo>
                <a:lnTo>
                  <a:pt x="2883325" y="4109"/>
                </a:lnTo>
                <a:lnTo>
                  <a:pt x="2879221" y="2"/>
                </a:lnTo>
                <a:close/>
              </a:path>
              <a:path w="4132580" h="18415">
                <a:moveTo>
                  <a:pt x="2915953" y="2"/>
                </a:moveTo>
                <a:lnTo>
                  <a:pt x="2905796" y="2"/>
                </a:lnTo>
                <a:lnTo>
                  <a:pt x="2901681" y="4109"/>
                </a:lnTo>
                <a:lnTo>
                  <a:pt x="2901681" y="14247"/>
                </a:lnTo>
                <a:lnTo>
                  <a:pt x="2905796" y="18357"/>
                </a:lnTo>
                <a:lnTo>
                  <a:pt x="2915953" y="18357"/>
                </a:lnTo>
                <a:lnTo>
                  <a:pt x="2920057" y="14247"/>
                </a:lnTo>
                <a:lnTo>
                  <a:pt x="2920057" y="4109"/>
                </a:lnTo>
                <a:lnTo>
                  <a:pt x="2915953" y="2"/>
                </a:lnTo>
                <a:close/>
              </a:path>
              <a:path w="4132580" h="18415">
                <a:moveTo>
                  <a:pt x="2952684" y="2"/>
                </a:moveTo>
                <a:lnTo>
                  <a:pt x="2942528" y="2"/>
                </a:lnTo>
                <a:lnTo>
                  <a:pt x="2938413" y="4109"/>
                </a:lnTo>
                <a:lnTo>
                  <a:pt x="2938413" y="14247"/>
                </a:lnTo>
                <a:lnTo>
                  <a:pt x="2942528" y="18357"/>
                </a:lnTo>
                <a:lnTo>
                  <a:pt x="2952684" y="18357"/>
                </a:lnTo>
                <a:lnTo>
                  <a:pt x="2956789" y="14247"/>
                </a:lnTo>
                <a:lnTo>
                  <a:pt x="2956789" y="4109"/>
                </a:lnTo>
                <a:lnTo>
                  <a:pt x="2952684" y="2"/>
                </a:lnTo>
                <a:close/>
              </a:path>
              <a:path w="4132580" h="18415">
                <a:moveTo>
                  <a:pt x="2989406" y="2"/>
                </a:moveTo>
                <a:lnTo>
                  <a:pt x="2979249" y="2"/>
                </a:lnTo>
                <a:lnTo>
                  <a:pt x="2975145" y="4109"/>
                </a:lnTo>
                <a:lnTo>
                  <a:pt x="2975145" y="14247"/>
                </a:lnTo>
                <a:lnTo>
                  <a:pt x="2979249" y="18357"/>
                </a:lnTo>
                <a:lnTo>
                  <a:pt x="2989406" y="18357"/>
                </a:lnTo>
                <a:lnTo>
                  <a:pt x="2993521" y="14247"/>
                </a:lnTo>
                <a:lnTo>
                  <a:pt x="2993521" y="4109"/>
                </a:lnTo>
                <a:lnTo>
                  <a:pt x="2989406" y="2"/>
                </a:lnTo>
                <a:close/>
              </a:path>
              <a:path w="4132580" h="18415">
                <a:moveTo>
                  <a:pt x="3026138" y="2"/>
                </a:moveTo>
                <a:lnTo>
                  <a:pt x="3015981" y="2"/>
                </a:lnTo>
                <a:lnTo>
                  <a:pt x="3011876" y="4109"/>
                </a:lnTo>
                <a:lnTo>
                  <a:pt x="3011876" y="14247"/>
                </a:lnTo>
                <a:lnTo>
                  <a:pt x="3015981" y="18357"/>
                </a:lnTo>
                <a:lnTo>
                  <a:pt x="3026138" y="18357"/>
                </a:lnTo>
                <a:lnTo>
                  <a:pt x="3030253" y="14247"/>
                </a:lnTo>
                <a:lnTo>
                  <a:pt x="3030253" y="4109"/>
                </a:lnTo>
                <a:lnTo>
                  <a:pt x="3026138" y="2"/>
                </a:lnTo>
                <a:close/>
              </a:path>
              <a:path w="4132580" h="18415">
                <a:moveTo>
                  <a:pt x="3062870" y="2"/>
                </a:moveTo>
                <a:lnTo>
                  <a:pt x="3052713" y="2"/>
                </a:lnTo>
                <a:lnTo>
                  <a:pt x="3048608" y="4109"/>
                </a:lnTo>
                <a:lnTo>
                  <a:pt x="3048608" y="14247"/>
                </a:lnTo>
                <a:lnTo>
                  <a:pt x="3052713" y="18357"/>
                </a:lnTo>
                <a:lnTo>
                  <a:pt x="3062870" y="18357"/>
                </a:lnTo>
                <a:lnTo>
                  <a:pt x="3066985" y="14247"/>
                </a:lnTo>
                <a:lnTo>
                  <a:pt x="3066985" y="4109"/>
                </a:lnTo>
                <a:lnTo>
                  <a:pt x="3062870" y="2"/>
                </a:lnTo>
                <a:close/>
              </a:path>
              <a:path w="4132580" h="18415">
                <a:moveTo>
                  <a:pt x="3099601" y="2"/>
                </a:moveTo>
                <a:lnTo>
                  <a:pt x="3089445" y="2"/>
                </a:lnTo>
                <a:lnTo>
                  <a:pt x="3085340" y="4109"/>
                </a:lnTo>
                <a:lnTo>
                  <a:pt x="3085340" y="14247"/>
                </a:lnTo>
                <a:lnTo>
                  <a:pt x="3089445" y="18357"/>
                </a:lnTo>
                <a:lnTo>
                  <a:pt x="3099601" y="18357"/>
                </a:lnTo>
                <a:lnTo>
                  <a:pt x="3103706" y="14247"/>
                </a:lnTo>
                <a:lnTo>
                  <a:pt x="3103706" y="4109"/>
                </a:lnTo>
                <a:lnTo>
                  <a:pt x="3099601" y="2"/>
                </a:lnTo>
                <a:close/>
              </a:path>
              <a:path w="4132580" h="18415">
                <a:moveTo>
                  <a:pt x="3136333" y="2"/>
                </a:moveTo>
                <a:lnTo>
                  <a:pt x="3126177" y="2"/>
                </a:lnTo>
                <a:lnTo>
                  <a:pt x="3122062" y="4109"/>
                </a:lnTo>
                <a:lnTo>
                  <a:pt x="3122062" y="14247"/>
                </a:lnTo>
                <a:lnTo>
                  <a:pt x="3126177" y="18357"/>
                </a:lnTo>
                <a:lnTo>
                  <a:pt x="3136333" y="18357"/>
                </a:lnTo>
                <a:lnTo>
                  <a:pt x="3140438" y="14247"/>
                </a:lnTo>
                <a:lnTo>
                  <a:pt x="3140438" y="4109"/>
                </a:lnTo>
                <a:lnTo>
                  <a:pt x="3136333" y="2"/>
                </a:lnTo>
                <a:close/>
              </a:path>
              <a:path w="4132580" h="18415">
                <a:moveTo>
                  <a:pt x="3173065" y="2"/>
                </a:moveTo>
                <a:lnTo>
                  <a:pt x="3162908" y="2"/>
                </a:lnTo>
                <a:lnTo>
                  <a:pt x="3158793" y="4109"/>
                </a:lnTo>
                <a:lnTo>
                  <a:pt x="3158793" y="14247"/>
                </a:lnTo>
                <a:lnTo>
                  <a:pt x="3162908" y="18357"/>
                </a:lnTo>
                <a:lnTo>
                  <a:pt x="3173065" y="18357"/>
                </a:lnTo>
                <a:lnTo>
                  <a:pt x="3177170" y="14247"/>
                </a:lnTo>
                <a:lnTo>
                  <a:pt x="3177170" y="4109"/>
                </a:lnTo>
                <a:lnTo>
                  <a:pt x="3173065" y="2"/>
                </a:lnTo>
                <a:close/>
              </a:path>
              <a:path w="4132580" h="18415">
                <a:moveTo>
                  <a:pt x="3209787" y="2"/>
                </a:moveTo>
                <a:lnTo>
                  <a:pt x="3199630" y="2"/>
                </a:lnTo>
                <a:lnTo>
                  <a:pt x="3195525" y="4109"/>
                </a:lnTo>
                <a:lnTo>
                  <a:pt x="3195525" y="14247"/>
                </a:lnTo>
                <a:lnTo>
                  <a:pt x="3199630" y="18357"/>
                </a:lnTo>
                <a:lnTo>
                  <a:pt x="3209787" y="18357"/>
                </a:lnTo>
                <a:lnTo>
                  <a:pt x="3213902" y="14247"/>
                </a:lnTo>
                <a:lnTo>
                  <a:pt x="3213902" y="4109"/>
                </a:lnTo>
                <a:lnTo>
                  <a:pt x="3209787" y="2"/>
                </a:lnTo>
                <a:close/>
              </a:path>
              <a:path w="4132580" h="18415">
                <a:moveTo>
                  <a:pt x="3246518" y="2"/>
                </a:moveTo>
                <a:lnTo>
                  <a:pt x="3236362" y="2"/>
                </a:lnTo>
                <a:lnTo>
                  <a:pt x="3232257" y="4109"/>
                </a:lnTo>
                <a:lnTo>
                  <a:pt x="3232257" y="14247"/>
                </a:lnTo>
                <a:lnTo>
                  <a:pt x="3236362" y="18357"/>
                </a:lnTo>
                <a:lnTo>
                  <a:pt x="3246518" y="18357"/>
                </a:lnTo>
                <a:lnTo>
                  <a:pt x="3250634" y="14247"/>
                </a:lnTo>
                <a:lnTo>
                  <a:pt x="3250634" y="4109"/>
                </a:lnTo>
                <a:lnTo>
                  <a:pt x="3246518" y="2"/>
                </a:lnTo>
                <a:close/>
              </a:path>
              <a:path w="4132580" h="18415">
                <a:moveTo>
                  <a:pt x="3283250" y="2"/>
                </a:moveTo>
                <a:lnTo>
                  <a:pt x="3273094" y="2"/>
                </a:lnTo>
                <a:lnTo>
                  <a:pt x="3268989" y="4109"/>
                </a:lnTo>
                <a:lnTo>
                  <a:pt x="3268989" y="14247"/>
                </a:lnTo>
                <a:lnTo>
                  <a:pt x="3273094" y="18357"/>
                </a:lnTo>
                <a:lnTo>
                  <a:pt x="3283250" y="18357"/>
                </a:lnTo>
                <a:lnTo>
                  <a:pt x="3287365" y="14247"/>
                </a:lnTo>
                <a:lnTo>
                  <a:pt x="3287365" y="4109"/>
                </a:lnTo>
                <a:lnTo>
                  <a:pt x="3283250" y="2"/>
                </a:lnTo>
                <a:close/>
              </a:path>
              <a:path w="4132580" h="18415">
                <a:moveTo>
                  <a:pt x="3319982" y="2"/>
                </a:moveTo>
                <a:lnTo>
                  <a:pt x="3309825" y="2"/>
                </a:lnTo>
                <a:lnTo>
                  <a:pt x="3305721" y="4109"/>
                </a:lnTo>
                <a:lnTo>
                  <a:pt x="3305721" y="14247"/>
                </a:lnTo>
                <a:lnTo>
                  <a:pt x="3309825" y="18357"/>
                </a:lnTo>
                <a:lnTo>
                  <a:pt x="3319982" y="18357"/>
                </a:lnTo>
                <a:lnTo>
                  <a:pt x="3324087" y="14247"/>
                </a:lnTo>
                <a:lnTo>
                  <a:pt x="3324087" y="4109"/>
                </a:lnTo>
                <a:lnTo>
                  <a:pt x="3319982" y="2"/>
                </a:lnTo>
                <a:close/>
              </a:path>
              <a:path w="4132580" h="18415">
                <a:moveTo>
                  <a:pt x="3356714" y="2"/>
                </a:moveTo>
                <a:lnTo>
                  <a:pt x="3346557" y="2"/>
                </a:lnTo>
                <a:lnTo>
                  <a:pt x="3342442" y="4109"/>
                </a:lnTo>
                <a:lnTo>
                  <a:pt x="3342442" y="14247"/>
                </a:lnTo>
                <a:lnTo>
                  <a:pt x="3346557" y="18357"/>
                </a:lnTo>
                <a:lnTo>
                  <a:pt x="3356714" y="18357"/>
                </a:lnTo>
                <a:lnTo>
                  <a:pt x="3360819" y="14247"/>
                </a:lnTo>
                <a:lnTo>
                  <a:pt x="3360819" y="4109"/>
                </a:lnTo>
                <a:lnTo>
                  <a:pt x="3356714" y="2"/>
                </a:lnTo>
                <a:close/>
              </a:path>
              <a:path w="4132580" h="18415">
                <a:moveTo>
                  <a:pt x="3393446" y="2"/>
                </a:moveTo>
                <a:lnTo>
                  <a:pt x="3383289" y="2"/>
                </a:lnTo>
                <a:lnTo>
                  <a:pt x="3379174" y="4109"/>
                </a:lnTo>
                <a:lnTo>
                  <a:pt x="3379174" y="14247"/>
                </a:lnTo>
                <a:lnTo>
                  <a:pt x="3383289" y="18357"/>
                </a:lnTo>
                <a:lnTo>
                  <a:pt x="3393446" y="18357"/>
                </a:lnTo>
                <a:lnTo>
                  <a:pt x="3397551" y="14247"/>
                </a:lnTo>
                <a:lnTo>
                  <a:pt x="3397551" y="4109"/>
                </a:lnTo>
                <a:lnTo>
                  <a:pt x="3393446" y="2"/>
                </a:lnTo>
                <a:close/>
              </a:path>
              <a:path w="4132580" h="18415">
                <a:moveTo>
                  <a:pt x="3430167" y="2"/>
                </a:moveTo>
                <a:lnTo>
                  <a:pt x="3420011" y="2"/>
                </a:lnTo>
                <a:lnTo>
                  <a:pt x="3415906" y="4109"/>
                </a:lnTo>
                <a:lnTo>
                  <a:pt x="3415906" y="14247"/>
                </a:lnTo>
                <a:lnTo>
                  <a:pt x="3420011" y="18357"/>
                </a:lnTo>
                <a:lnTo>
                  <a:pt x="3430167" y="18357"/>
                </a:lnTo>
                <a:lnTo>
                  <a:pt x="3434282" y="14247"/>
                </a:lnTo>
                <a:lnTo>
                  <a:pt x="3434282" y="4109"/>
                </a:lnTo>
                <a:lnTo>
                  <a:pt x="3430167" y="2"/>
                </a:lnTo>
                <a:close/>
              </a:path>
              <a:path w="4132580" h="18415">
                <a:moveTo>
                  <a:pt x="3466899" y="2"/>
                </a:moveTo>
                <a:lnTo>
                  <a:pt x="3456753" y="2"/>
                </a:lnTo>
                <a:lnTo>
                  <a:pt x="3452638" y="4109"/>
                </a:lnTo>
                <a:lnTo>
                  <a:pt x="3452638" y="14247"/>
                </a:lnTo>
                <a:lnTo>
                  <a:pt x="3456753" y="18357"/>
                </a:lnTo>
                <a:lnTo>
                  <a:pt x="3466899" y="18357"/>
                </a:lnTo>
                <a:lnTo>
                  <a:pt x="3471014" y="14247"/>
                </a:lnTo>
                <a:lnTo>
                  <a:pt x="3471014" y="4109"/>
                </a:lnTo>
                <a:lnTo>
                  <a:pt x="3466899" y="2"/>
                </a:lnTo>
                <a:close/>
              </a:path>
              <a:path w="4132580" h="18415">
                <a:moveTo>
                  <a:pt x="3503631" y="2"/>
                </a:moveTo>
                <a:lnTo>
                  <a:pt x="3493474" y="2"/>
                </a:lnTo>
                <a:lnTo>
                  <a:pt x="3489370" y="4109"/>
                </a:lnTo>
                <a:lnTo>
                  <a:pt x="3489370" y="14247"/>
                </a:lnTo>
                <a:lnTo>
                  <a:pt x="3493474" y="18357"/>
                </a:lnTo>
                <a:lnTo>
                  <a:pt x="3503631" y="18357"/>
                </a:lnTo>
                <a:lnTo>
                  <a:pt x="3507746" y="14247"/>
                </a:lnTo>
                <a:lnTo>
                  <a:pt x="3507746" y="4109"/>
                </a:lnTo>
                <a:lnTo>
                  <a:pt x="3503631" y="2"/>
                </a:lnTo>
                <a:close/>
              </a:path>
              <a:path w="4132580" h="18415">
                <a:moveTo>
                  <a:pt x="3540363" y="2"/>
                </a:moveTo>
                <a:lnTo>
                  <a:pt x="3530206" y="2"/>
                </a:lnTo>
                <a:lnTo>
                  <a:pt x="3526102" y="4109"/>
                </a:lnTo>
                <a:lnTo>
                  <a:pt x="3526102" y="14247"/>
                </a:lnTo>
                <a:lnTo>
                  <a:pt x="3530206" y="18357"/>
                </a:lnTo>
                <a:lnTo>
                  <a:pt x="3540363" y="18357"/>
                </a:lnTo>
                <a:lnTo>
                  <a:pt x="3544467" y="14247"/>
                </a:lnTo>
                <a:lnTo>
                  <a:pt x="3544467" y="4109"/>
                </a:lnTo>
                <a:lnTo>
                  <a:pt x="3540363" y="2"/>
                </a:lnTo>
                <a:close/>
              </a:path>
              <a:path w="4132580" h="18415">
                <a:moveTo>
                  <a:pt x="3577095" y="2"/>
                </a:moveTo>
                <a:lnTo>
                  <a:pt x="3566938" y="2"/>
                </a:lnTo>
                <a:lnTo>
                  <a:pt x="3562833" y="4109"/>
                </a:lnTo>
                <a:lnTo>
                  <a:pt x="3562833" y="14247"/>
                </a:lnTo>
                <a:lnTo>
                  <a:pt x="3566938" y="18357"/>
                </a:lnTo>
                <a:lnTo>
                  <a:pt x="3577095" y="18357"/>
                </a:lnTo>
                <a:lnTo>
                  <a:pt x="3581199" y="14247"/>
                </a:lnTo>
                <a:lnTo>
                  <a:pt x="3581199" y="4109"/>
                </a:lnTo>
                <a:lnTo>
                  <a:pt x="3577095" y="2"/>
                </a:lnTo>
                <a:close/>
              </a:path>
              <a:path w="4132580" h="18415">
                <a:moveTo>
                  <a:pt x="3613827" y="2"/>
                </a:moveTo>
                <a:lnTo>
                  <a:pt x="3603670" y="2"/>
                </a:lnTo>
                <a:lnTo>
                  <a:pt x="3599555" y="4109"/>
                </a:lnTo>
                <a:lnTo>
                  <a:pt x="3599555" y="14247"/>
                </a:lnTo>
                <a:lnTo>
                  <a:pt x="3603670" y="18357"/>
                </a:lnTo>
                <a:lnTo>
                  <a:pt x="3613827" y="18357"/>
                </a:lnTo>
                <a:lnTo>
                  <a:pt x="3617931" y="14247"/>
                </a:lnTo>
                <a:lnTo>
                  <a:pt x="3617931" y="4109"/>
                </a:lnTo>
                <a:lnTo>
                  <a:pt x="3613827" y="2"/>
                </a:lnTo>
                <a:close/>
              </a:path>
              <a:path w="4132580" h="18415">
                <a:moveTo>
                  <a:pt x="3650559" y="2"/>
                </a:moveTo>
                <a:lnTo>
                  <a:pt x="3640402" y="2"/>
                </a:lnTo>
                <a:lnTo>
                  <a:pt x="3636287" y="4109"/>
                </a:lnTo>
                <a:lnTo>
                  <a:pt x="3636287" y="14247"/>
                </a:lnTo>
                <a:lnTo>
                  <a:pt x="3640402" y="18357"/>
                </a:lnTo>
                <a:lnTo>
                  <a:pt x="3650559" y="18357"/>
                </a:lnTo>
                <a:lnTo>
                  <a:pt x="3654663" y="14247"/>
                </a:lnTo>
                <a:lnTo>
                  <a:pt x="3654663" y="4109"/>
                </a:lnTo>
                <a:lnTo>
                  <a:pt x="3650559" y="2"/>
                </a:lnTo>
                <a:close/>
              </a:path>
              <a:path w="4132580" h="18415">
                <a:moveTo>
                  <a:pt x="3687280" y="2"/>
                </a:moveTo>
                <a:lnTo>
                  <a:pt x="3677134" y="2"/>
                </a:lnTo>
                <a:lnTo>
                  <a:pt x="3673019" y="4109"/>
                </a:lnTo>
                <a:lnTo>
                  <a:pt x="3673019" y="14247"/>
                </a:lnTo>
                <a:lnTo>
                  <a:pt x="3677134" y="18357"/>
                </a:lnTo>
                <a:lnTo>
                  <a:pt x="3687280" y="18357"/>
                </a:lnTo>
                <a:lnTo>
                  <a:pt x="3691395" y="14247"/>
                </a:lnTo>
                <a:lnTo>
                  <a:pt x="3691395" y="4109"/>
                </a:lnTo>
                <a:lnTo>
                  <a:pt x="3687280" y="2"/>
                </a:lnTo>
                <a:close/>
              </a:path>
              <a:path w="4132580" h="18415">
                <a:moveTo>
                  <a:pt x="3724012" y="2"/>
                </a:moveTo>
                <a:lnTo>
                  <a:pt x="3713855" y="2"/>
                </a:lnTo>
                <a:lnTo>
                  <a:pt x="3709750" y="4109"/>
                </a:lnTo>
                <a:lnTo>
                  <a:pt x="3709750" y="14247"/>
                </a:lnTo>
                <a:lnTo>
                  <a:pt x="3713855" y="18357"/>
                </a:lnTo>
                <a:lnTo>
                  <a:pt x="3724012" y="18357"/>
                </a:lnTo>
                <a:lnTo>
                  <a:pt x="3728127" y="14247"/>
                </a:lnTo>
                <a:lnTo>
                  <a:pt x="3728127" y="4109"/>
                </a:lnTo>
                <a:lnTo>
                  <a:pt x="3724012" y="2"/>
                </a:lnTo>
                <a:close/>
              </a:path>
              <a:path w="4132580" h="18415">
                <a:moveTo>
                  <a:pt x="3760744" y="2"/>
                </a:moveTo>
                <a:lnTo>
                  <a:pt x="3750587" y="2"/>
                </a:lnTo>
                <a:lnTo>
                  <a:pt x="3746482" y="4109"/>
                </a:lnTo>
                <a:lnTo>
                  <a:pt x="3746482" y="14247"/>
                </a:lnTo>
                <a:lnTo>
                  <a:pt x="3750587" y="18357"/>
                </a:lnTo>
                <a:lnTo>
                  <a:pt x="3760744" y="18357"/>
                </a:lnTo>
                <a:lnTo>
                  <a:pt x="3764859" y="14247"/>
                </a:lnTo>
                <a:lnTo>
                  <a:pt x="3764859" y="4109"/>
                </a:lnTo>
                <a:lnTo>
                  <a:pt x="3760744" y="2"/>
                </a:lnTo>
                <a:close/>
              </a:path>
              <a:path w="4132580" h="18415">
                <a:moveTo>
                  <a:pt x="3797475" y="2"/>
                </a:moveTo>
                <a:lnTo>
                  <a:pt x="3787319" y="2"/>
                </a:lnTo>
                <a:lnTo>
                  <a:pt x="3783214" y="4109"/>
                </a:lnTo>
                <a:lnTo>
                  <a:pt x="3783214" y="14247"/>
                </a:lnTo>
                <a:lnTo>
                  <a:pt x="3787319" y="18357"/>
                </a:lnTo>
                <a:lnTo>
                  <a:pt x="3797475" y="18357"/>
                </a:lnTo>
                <a:lnTo>
                  <a:pt x="3801580" y="14247"/>
                </a:lnTo>
                <a:lnTo>
                  <a:pt x="3801580" y="4109"/>
                </a:lnTo>
                <a:lnTo>
                  <a:pt x="3797475" y="2"/>
                </a:lnTo>
                <a:close/>
              </a:path>
              <a:path w="4132580" h="18415">
                <a:moveTo>
                  <a:pt x="3834207" y="2"/>
                </a:moveTo>
                <a:lnTo>
                  <a:pt x="3824051" y="2"/>
                </a:lnTo>
                <a:lnTo>
                  <a:pt x="3819936" y="4109"/>
                </a:lnTo>
                <a:lnTo>
                  <a:pt x="3819936" y="14247"/>
                </a:lnTo>
                <a:lnTo>
                  <a:pt x="3824051" y="18357"/>
                </a:lnTo>
                <a:lnTo>
                  <a:pt x="3834207" y="18357"/>
                </a:lnTo>
                <a:lnTo>
                  <a:pt x="3838312" y="14247"/>
                </a:lnTo>
                <a:lnTo>
                  <a:pt x="3838312" y="4109"/>
                </a:lnTo>
                <a:lnTo>
                  <a:pt x="3834207" y="2"/>
                </a:lnTo>
                <a:close/>
              </a:path>
              <a:path w="4132580" h="18415">
                <a:moveTo>
                  <a:pt x="3870939" y="2"/>
                </a:moveTo>
                <a:lnTo>
                  <a:pt x="3860782" y="2"/>
                </a:lnTo>
                <a:lnTo>
                  <a:pt x="3856667" y="4109"/>
                </a:lnTo>
                <a:lnTo>
                  <a:pt x="3856667" y="14247"/>
                </a:lnTo>
                <a:lnTo>
                  <a:pt x="3860782" y="18357"/>
                </a:lnTo>
                <a:lnTo>
                  <a:pt x="3870939" y="18357"/>
                </a:lnTo>
                <a:lnTo>
                  <a:pt x="3875044" y="14247"/>
                </a:lnTo>
                <a:lnTo>
                  <a:pt x="3875044" y="4109"/>
                </a:lnTo>
                <a:lnTo>
                  <a:pt x="3870939" y="2"/>
                </a:lnTo>
                <a:close/>
              </a:path>
              <a:path w="4132580" h="18415">
                <a:moveTo>
                  <a:pt x="3907671" y="2"/>
                </a:moveTo>
                <a:lnTo>
                  <a:pt x="3897514" y="2"/>
                </a:lnTo>
                <a:lnTo>
                  <a:pt x="3893399" y="4109"/>
                </a:lnTo>
                <a:lnTo>
                  <a:pt x="3893399" y="14247"/>
                </a:lnTo>
                <a:lnTo>
                  <a:pt x="3897514" y="18357"/>
                </a:lnTo>
                <a:lnTo>
                  <a:pt x="3907671" y="18357"/>
                </a:lnTo>
                <a:lnTo>
                  <a:pt x="3911776" y="14247"/>
                </a:lnTo>
                <a:lnTo>
                  <a:pt x="3911776" y="4109"/>
                </a:lnTo>
                <a:lnTo>
                  <a:pt x="3907671" y="2"/>
                </a:lnTo>
                <a:close/>
              </a:path>
              <a:path w="4132580" h="18415">
                <a:moveTo>
                  <a:pt x="3944392" y="2"/>
                </a:moveTo>
                <a:lnTo>
                  <a:pt x="3934236" y="2"/>
                </a:lnTo>
                <a:lnTo>
                  <a:pt x="3930131" y="4109"/>
                </a:lnTo>
                <a:lnTo>
                  <a:pt x="3930131" y="14247"/>
                </a:lnTo>
                <a:lnTo>
                  <a:pt x="3934236" y="18357"/>
                </a:lnTo>
                <a:lnTo>
                  <a:pt x="3944392" y="18357"/>
                </a:lnTo>
                <a:lnTo>
                  <a:pt x="3948508" y="14247"/>
                </a:lnTo>
                <a:lnTo>
                  <a:pt x="3948508" y="4109"/>
                </a:lnTo>
                <a:lnTo>
                  <a:pt x="3944392" y="2"/>
                </a:lnTo>
                <a:close/>
              </a:path>
              <a:path w="4132580" h="18415">
                <a:moveTo>
                  <a:pt x="3981124" y="2"/>
                </a:moveTo>
                <a:lnTo>
                  <a:pt x="3970968" y="2"/>
                </a:lnTo>
                <a:lnTo>
                  <a:pt x="3966863" y="4109"/>
                </a:lnTo>
                <a:lnTo>
                  <a:pt x="3966863" y="14247"/>
                </a:lnTo>
                <a:lnTo>
                  <a:pt x="3970968" y="18357"/>
                </a:lnTo>
                <a:lnTo>
                  <a:pt x="3981124" y="18357"/>
                </a:lnTo>
                <a:lnTo>
                  <a:pt x="3985239" y="14247"/>
                </a:lnTo>
                <a:lnTo>
                  <a:pt x="3985239" y="4109"/>
                </a:lnTo>
                <a:lnTo>
                  <a:pt x="3981124" y="2"/>
                </a:lnTo>
                <a:close/>
              </a:path>
              <a:path w="4132580" h="18415">
                <a:moveTo>
                  <a:pt x="4017856" y="2"/>
                </a:moveTo>
                <a:lnTo>
                  <a:pt x="4007699" y="2"/>
                </a:lnTo>
                <a:lnTo>
                  <a:pt x="4003595" y="4109"/>
                </a:lnTo>
                <a:lnTo>
                  <a:pt x="4003595" y="14247"/>
                </a:lnTo>
                <a:lnTo>
                  <a:pt x="4007699" y="18357"/>
                </a:lnTo>
                <a:lnTo>
                  <a:pt x="4017856" y="18357"/>
                </a:lnTo>
                <a:lnTo>
                  <a:pt x="4021971" y="14247"/>
                </a:lnTo>
                <a:lnTo>
                  <a:pt x="4021971" y="4109"/>
                </a:lnTo>
                <a:lnTo>
                  <a:pt x="4017856" y="2"/>
                </a:lnTo>
                <a:close/>
              </a:path>
              <a:path w="4132580" h="18415">
                <a:moveTo>
                  <a:pt x="4054588" y="2"/>
                </a:moveTo>
                <a:lnTo>
                  <a:pt x="4044431" y="2"/>
                </a:lnTo>
                <a:lnTo>
                  <a:pt x="4040327" y="4109"/>
                </a:lnTo>
                <a:lnTo>
                  <a:pt x="4040327" y="14247"/>
                </a:lnTo>
                <a:lnTo>
                  <a:pt x="4044431" y="18357"/>
                </a:lnTo>
                <a:lnTo>
                  <a:pt x="4054588" y="18357"/>
                </a:lnTo>
                <a:lnTo>
                  <a:pt x="4058693" y="14247"/>
                </a:lnTo>
                <a:lnTo>
                  <a:pt x="4058693" y="4109"/>
                </a:lnTo>
                <a:lnTo>
                  <a:pt x="4054588" y="2"/>
                </a:lnTo>
                <a:close/>
              </a:path>
              <a:path w="4132580" h="18415">
                <a:moveTo>
                  <a:pt x="4091320" y="2"/>
                </a:moveTo>
                <a:lnTo>
                  <a:pt x="4081163" y="2"/>
                </a:lnTo>
                <a:lnTo>
                  <a:pt x="4077048" y="4109"/>
                </a:lnTo>
                <a:lnTo>
                  <a:pt x="4077048" y="14247"/>
                </a:lnTo>
                <a:lnTo>
                  <a:pt x="4081163" y="18357"/>
                </a:lnTo>
                <a:lnTo>
                  <a:pt x="4091320" y="18357"/>
                </a:lnTo>
                <a:lnTo>
                  <a:pt x="4095425" y="14247"/>
                </a:lnTo>
                <a:lnTo>
                  <a:pt x="4095425" y="4109"/>
                </a:lnTo>
                <a:lnTo>
                  <a:pt x="4091320" y="2"/>
                </a:lnTo>
                <a:close/>
              </a:path>
              <a:path w="4132580" h="18415">
                <a:moveTo>
                  <a:pt x="4128052" y="2"/>
                </a:moveTo>
                <a:lnTo>
                  <a:pt x="4117895" y="2"/>
                </a:lnTo>
                <a:lnTo>
                  <a:pt x="4113780" y="4109"/>
                </a:lnTo>
                <a:lnTo>
                  <a:pt x="4113780" y="14247"/>
                </a:lnTo>
                <a:lnTo>
                  <a:pt x="4117895" y="18357"/>
                </a:lnTo>
                <a:lnTo>
                  <a:pt x="4128052" y="18357"/>
                </a:lnTo>
                <a:lnTo>
                  <a:pt x="4132156" y="14247"/>
                </a:lnTo>
                <a:lnTo>
                  <a:pt x="4132156" y="4109"/>
                </a:lnTo>
                <a:lnTo>
                  <a:pt x="4128052" y="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437767" y="8533149"/>
            <a:ext cx="4662805" cy="110489"/>
          </a:xfrm>
          <a:custGeom>
            <a:avLst/>
            <a:gdLst/>
            <a:ahLst/>
            <a:cxnLst/>
            <a:rect l="l" t="t" r="r" b="b"/>
            <a:pathLst>
              <a:path w="4662805" h="110490">
                <a:moveTo>
                  <a:pt x="4478837" y="73423"/>
                </a:moveTo>
                <a:lnTo>
                  <a:pt x="4478837" y="110135"/>
                </a:lnTo>
                <a:lnTo>
                  <a:pt x="4601215" y="73423"/>
                </a:lnTo>
                <a:lnTo>
                  <a:pt x="4478837" y="73423"/>
                </a:lnTo>
                <a:close/>
              </a:path>
              <a:path w="4662805" h="110490">
                <a:moveTo>
                  <a:pt x="4478837" y="36711"/>
                </a:moveTo>
                <a:lnTo>
                  <a:pt x="4478837" y="73423"/>
                </a:lnTo>
                <a:lnTo>
                  <a:pt x="4497192" y="73423"/>
                </a:lnTo>
                <a:lnTo>
                  <a:pt x="4497192" y="36711"/>
                </a:lnTo>
                <a:lnTo>
                  <a:pt x="4478837" y="36711"/>
                </a:lnTo>
                <a:close/>
              </a:path>
              <a:path w="4662805" h="110490">
                <a:moveTo>
                  <a:pt x="4478837" y="0"/>
                </a:moveTo>
                <a:lnTo>
                  <a:pt x="4478837" y="36711"/>
                </a:lnTo>
                <a:lnTo>
                  <a:pt x="4497192" y="36711"/>
                </a:lnTo>
                <a:lnTo>
                  <a:pt x="4497192" y="73423"/>
                </a:lnTo>
                <a:lnTo>
                  <a:pt x="4601222" y="73421"/>
                </a:lnTo>
                <a:lnTo>
                  <a:pt x="4662402" y="55068"/>
                </a:lnTo>
                <a:lnTo>
                  <a:pt x="4478837" y="0"/>
                </a:lnTo>
                <a:close/>
              </a:path>
              <a:path w="4662805" h="110490">
                <a:moveTo>
                  <a:pt x="0" y="36709"/>
                </a:moveTo>
                <a:lnTo>
                  <a:pt x="0" y="73421"/>
                </a:lnTo>
                <a:lnTo>
                  <a:pt x="4478837" y="73423"/>
                </a:lnTo>
                <a:lnTo>
                  <a:pt x="4478837" y="36711"/>
                </a:lnTo>
                <a:lnTo>
                  <a:pt x="0" y="3670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769958" y="7248235"/>
            <a:ext cx="476884" cy="1346200"/>
          </a:xfrm>
          <a:custGeom>
            <a:avLst/>
            <a:gdLst/>
            <a:ahLst/>
            <a:cxnLst/>
            <a:rect l="l" t="t" r="r" b="b"/>
            <a:pathLst>
              <a:path w="476884" h="1346200">
                <a:moveTo>
                  <a:pt x="399423" y="167709"/>
                </a:moveTo>
                <a:lnTo>
                  <a:pt x="0" y="1334033"/>
                </a:lnTo>
                <a:lnTo>
                  <a:pt x="34731" y="1345928"/>
                </a:lnTo>
                <a:lnTo>
                  <a:pt x="434155" y="179603"/>
                </a:lnTo>
                <a:lnTo>
                  <a:pt x="399423" y="167709"/>
                </a:lnTo>
                <a:close/>
              </a:path>
              <a:path w="476884" h="1346200">
                <a:moveTo>
                  <a:pt x="456218" y="150346"/>
                </a:moveTo>
                <a:lnTo>
                  <a:pt x="405369" y="150346"/>
                </a:lnTo>
                <a:lnTo>
                  <a:pt x="440101" y="162240"/>
                </a:lnTo>
                <a:lnTo>
                  <a:pt x="434155" y="179603"/>
                </a:lnTo>
                <a:lnTo>
                  <a:pt x="451525" y="185552"/>
                </a:lnTo>
                <a:lnTo>
                  <a:pt x="456218" y="150346"/>
                </a:lnTo>
                <a:close/>
              </a:path>
              <a:path w="476884" h="1346200">
                <a:moveTo>
                  <a:pt x="405369" y="150346"/>
                </a:moveTo>
                <a:lnTo>
                  <a:pt x="399423" y="167709"/>
                </a:lnTo>
                <a:lnTo>
                  <a:pt x="434155" y="179603"/>
                </a:lnTo>
                <a:lnTo>
                  <a:pt x="440101" y="162240"/>
                </a:lnTo>
                <a:lnTo>
                  <a:pt x="405369" y="150346"/>
                </a:lnTo>
                <a:close/>
              </a:path>
              <a:path w="476884" h="1346200">
                <a:moveTo>
                  <a:pt x="476257" y="0"/>
                </a:moveTo>
                <a:lnTo>
                  <a:pt x="382061" y="161763"/>
                </a:lnTo>
                <a:lnTo>
                  <a:pt x="399423" y="167709"/>
                </a:lnTo>
                <a:lnTo>
                  <a:pt x="405369" y="150346"/>
                </a:lnTo>
                <a:lnTo>
                  <a:pt x="456218" y="150346"/>
                </a:lnTo>
                <a:lnTo>
                  <a:pt x="47625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915818" y="8166030"/>
            <a:ext cx="312420" cy="422275"/>
          </a:xfrm>
          <a:custGeom>
            <a:avLst/>
            <a:gdLst/>
            <a:ahLst/>
            <a:cxnLst/>
            <a:rect l="l" t="t" r="r" b="b"/>
            <a:pathLst>
              <a:path w="312419" h="422275">
                <a:moveTo>
                  <a:pt x="0" y="0"/>
                </a:moveTo>
                <a:lnTo>
                  <a:pt x="22295" y="10015"/>
                </a:lnTo>
                <a:lnTo>
                  <a:pt x="54963" y="24134"/>
                </a:lnTo>
                <a:lnTo>
                  <a:pt x="91354" y="41631"/>
                </a:lnTo>
                <a:lnTo>
                  <a:pt x="124820" y="61783"/>
                </a:lnTo>
                <a:lnTo>
                  <a:pt x="156202" y="85193"/>
                </a:lnTo>
                <a:lnTo>
                  <a:pt x="188648" y="111982"/>
                </a:lnTo>
                <a:lnTo>
                  <a:pt x="218967" y="140701"/>
                </a:lnTo>
                <a:lnTo>
                  <a:pt x="243966" y="169903"/>
                </a:lnTo>
                <a:lnTo>
                  <a:pt x="275880" y="228147"/>
                </a:lnTo>
                <a:lnTo>
                  <a:pt x="295029" y="288321"/>
                </a:lnTo>
                <a:lnTo>
                  <a:pt x="306731" y="360080"/>
                </a:lnTo>
                <a:lnTo>
                  <a:pt x="309789" y="395115"/>
                </a:lnTo>
                <a:lnTo>
                  <a:pt x="312050" y="422185"/>
                </a:lnTo>
              </a:path>
            </a:pathLst>
          </a:custGeom>
          <a:ln w="36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14847423" y="7474161"/>
            <a:ext cx="17208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5227369" y="7880960"/>
            <a:ext cx="513080" cy="5568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6850">
              <a:lnSpc>
                <a:spcPts val="1180"/>
              </a:lnSpc>
              <a:spcBef>
                <a:spcPts val="120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0000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2980"/>
              </a:lnSpc>
            </a:pPr>
            <a:r>
              <a:rPr dirty="0" sz="2550" spc="25" b="1">
                <a:solidFill>
                  <a:srgbClr val="C00000"/>
                </a:solidFill>
                <a:latin typeface="Symbol"/>
                <a:cs typeface="Symbol"/>
              </a:rPr>
              <a:t>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312604" y="7880960"/>
            <a:ext cx="328295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0001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6312604" y="7112299"/>
            <a:ext cx="328295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0010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4983817" y="6546812"/>
            <a:ext cx="752475" cy="75438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600" spc="-80" b="1">
                <a:solidFill>
                  <a:srgbClr val="C00000"/>
                </a:solidFill>
                <a:latin typeface="Times New Roman"/>
                <a:cs typeface="Times New Roman"/>
              </a:rPr>
              <a:t>(r,</a:t>
            </a:r>
            <a:r>
              <a:rPr dirty="0" sz="2600" spc="-10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baseline="1089" sz="3825" spc="15" b="1">
                <a:solidFill>
                  <a:srgbClr val="C00000"/>
                </a:solidFill>
                <a:latin typeface="Symbol"/>
                <a:cs typeface="Symbol"/>
              </a:rPr>
              <a:t></a:t>
            </a:r>
            <a:r>
              <a:rPr dirty="0" sz="2600" spc="10" b="1">
                <a:solidFill>
                  <a:srgbClr val="C00000"/>
                </a:solidFill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443865">
              <a:lnSpc>
                <a:spcPct val="100000"/>
              </a:lnSpc>
              <a:spcBef>
                <a:spcPts val="409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00</a:t>
            </a:r>
            <a:r>
              <a:rPr dirty="0" sz="1050" spc="-50" b="1">
                <a:solidFill>
                  <a:srgbClr val="C83505"/>
                </a:solidFill>
                <a:latin typeface="Arial"/>
                <a:cs typeface="Arial"/>
              </a:rPr>
              <a:t>1</a:t>
            </a: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6323870" y="9703810"/>
            <a:ext cx="29845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-50" b="1">
                <a:solidFill>
                  <a:srgbClr val="C83505"/>
                </a:solidFill>
                <a:latin typeface="Arial"/>
                <a:cs typeface="Arial"/>
              </a:rPr>
              <a:t>1111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3846678" y="7112299"/>
            <a:ext cx="328295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0100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872206" y="7112299"/>
            <a:ext cx="328295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5" b="1">
                <a:solidFill>
                  <a:srgbClr val="C83505"/>
                </a:solidFill>
                <a:latin typeface="Arial"/>
                <a:cs typeface="Arial"/>
              </a:rPr>
              <a:t>0101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84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7698105"/>
          </a:xfrm>
          <a:custGeom>
            <a:avLst/>
            <a:gdLst/>
            <a:ahLst/>
            <a:cxnLst/>
            <a:rect l="l" t="t" r="r" b="b"/>
            <a:pathLst>
              <a:path w="12963525" h="76981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7439361"/>
                </a:lnTo>
                <a:lnTo>
                  <a:pt x="197" y="7490731"/>
                </a:lnTo>
                <a:lnTo>
                  <a:pt x="1581" y="7532159"/>
                </a:lnTo>
                <a:lnTo>
                  <a:pt x="12649" y="7590867"/>
                </a:lnTo>
                <a:lnTo>
                  <a:pt x="49226" y="7648281"/>
                </a:lnTo>
                <a:lnTo>
                  <a:pt x="106640" y="7684858"/>
                </a:lnTo>
                <a:lnTo>
                  <a:pt x="165348" y="7695926"/>
                </a:lnTo>
                <a:lnTo>
                  <a:pt x="206776" y="7697310"/>
                </a:lnTo>
                <a:lnTo>
                  <a:pt x="258146" y="7697508"/>
                </a:lnTo>
                <a:lnTo>
                  <a:pt x="12705299" y="7697508"/>
                </a:lnTo>
                <a:lnTo>
                  <a:pt x="12756671" y="7697310"/>
                </a:lnTo>
                <a:lnTo>
                  <a:pt x="12798099" y="7695926"/>
                </a:lnTo>
                <a:lnTo>
                  <a:pt x="12856802" y="7684858"/>
                </a:lnTo>
                <a:lnTo>
                  <a:pt x="12914218" y="7648281"/>
                </a:lnTo>
                <a:lnTo>
                  <a:pt x="12950799" y="7590867"/>
                </a:lnTo>
                <a:lnTo>
                  <a:pt x="12961867" y="7532159"/>
                </a:lnTo>
                <a:lnTo>
                  <a:pt x="12963250" y="7490731"/>
                </a:lnTo>
                <a:lnTo>
                  <a:pt x="12963448" y="743936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7698105"/>
          </a:xfrm>
          <a:custGeom>
            <a:avLst/>
            <a:gdLst/>
            <a:ahLst/>
            <a:cxnLst/>
            <a:rect l="l" t="t" r="r" b="b"/>
            <a:pathLst>
              <a:path w="12963525" h="76981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7439361"/>
                </a:lnTo>
                <a:lnTo>
                  <a:pt x="12963250" y="7490731"/>
                </a:lnTo>
                <a:lnTo>
                  <a:pt x="12961867" y="7532159"/>
                </a:lnTo>
                <a:lnTo>
                  <a:pt x="12950799" y="7590867"/>
                </a:lnTo>
                <a:lnTo>
                  <a:pt x="12914218" y="7648281"/>
                </a:lnTo>
                <a:lnTo>
                  <a:pt x="12856802" y="7684858"/>
                </a:lnTo>
                <a:lnTo>
                  <a:pt x="12798099" y="7695926"/>
                </a:lnTo>
                <a:lnTo>
                  <a:pt x="12756671" y="7697310"/>
                </a:lnTo>
                <a:lnTo>
                  <a:pt x="12705299" y="7697508"/>
                </a:lnTo>
                <a:lnTo>
                  <a:pt x="258145" y="7697508"/>
                </a:lnTo>
                <a:lnTo>
                  <a:pt x="206775" y="7697310"/>
                </a:lnTo>
                <a:lnTo>
                  <a:pt x="165348" y="7695926"/>
                </a:lnTo>
                <a:lnTo>
                  <a:pt x="106640" y="7684858"/>
                </a:lnTo>
                <a:lnTo>
                  <a:pt x="49226" y="7648281"/>
                </a:lnTo>
                <a:lnTo>
                  <a:pt x="12650" y="7590867"/>
                </a:lnTo>
                <a:lnTo>
                  <a:pt x="1581" y="7532159"/>
                </a:lnTo>
                <a:lnTo>
                  <a:pt x="197" y="7490731"/>
                </a:lnTo>
                <a:lnTo>
                  <a:pt x="0" y="743936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618206"/>
            <a:ext cx="143510" cy="8426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303" y="2425908"/>
            <a:ext cx="8035925" cy="108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通信的基本⽅式</a:t>
            </a:r>
            <a:r>
              <a:rPr dirty="0" sz="2450" spc="55" b="0">
                <a:latin typeface="Microsoft JhengHei UI Light"/>
                <a:cs typeface="Microsoft JhengHei UI Light"/>
              </a:rPr>
              <a:t>：单⼯通信、半双⼯通信、全双⼯通信；  调制：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367994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430" y="3632153"/>
            <a:ext cx="2588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基带调制（编码）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94898" y="420767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4898" y="473540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4898" y="5263139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4898" y="5790872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4898" y="631860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7556" y="4009106"/>
            <a:ext cx="2909570" cy="2664460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归零编码；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 marR="645795">
              <a:lnSpc>
                <a:spcPct val="141300"/>
              </a:lnSpc>
            </a:pPr>
            <a:r>
              <a:rPr dirty="0" sz="2450" spc="55" b="0">
                <a:latin typeface="Microsoft JhengHei UI Light"/>
                <a:cs typeface="Microsoft JhengHei UI Light"/>
              </a:rPr>
              <a:t>⾮归零编码；  </a:t>
            </a:r>
            <a:r>
              <a:rPr dirty="0" sz="2450" spc="60" b="0">
                <a:latin typeface="Microsoft JhengHei UI Light"/>
                <a:cs typeface="Microsoft JhengHei UI Light"/>
              </a:rPr>
              <a:t>曼彻斯特编码；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差分曼彻斯特编码；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50">
                <a:latin typeface="Arial"/>
                <a:cs typeface="Arial"/>
              </a:rPr>
              <a:t>PCM</a:t>
            </a:r>
            <a:r>
              <a:rPr dirty="0" sz="2450" spc="55" b="0">
                <a:latin typeface="Microsoft JhengHei UI Light"/>
                <a:cs typeface="Microsoft JhengHei UI Light"/>
              </a:rPr>
              <a:t>脉码调制。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0772" y="685661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3430" y="6808826"/>
            <a:ext cx="16217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带通调制</a:t>
            </a:r>
            <a:r>
              <a:rPr dirty="0" sz="2450" spc="15" b="0">
                <a:latin typeface="Microsoft JhengHei UI Light"/>
                <a:cs typeface="Microsoft JhengHei UI Light"/>
              </a:rPr>
              <a:t>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94898" y="738434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94898" y="7912079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94898" y="843981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94898" y="896754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87556" y="7185778"/>
            <a:ext cx="1074420" cy="2136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调频；  调幅；  调相；  </a:t>
            </a:r>
            <a:r>
              <a:rPr dirty="0" sz="2450" spc="55">
                <a:latin typeface="Arial"/>
                <a:cs typeface="Arial"/>
              </a:rPr>
              <a:t>QAM</a:t>
            </a:r>
            <a:r>
              <a:rPr dirty="0" sz="2450" spc="15" b="0">
                <a:latin typeface="Microsoft JhengHei UI Light"/>
                <a:cs typeface="Microsoft JhengHei UI Light"/>
              </a:rPr>
              <a:t>。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001" y="234099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1660" y="2105842"/>
            <a:ext cx="1460436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在使⽤时间域（或简称为时域）的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波形表示数字信号</a:t>
            </a:r>
            <a:r>
              <a:rPr dirty="0" sz="2850" spc="80" b="0">
                <a:latin typeface="Microsoft JhengHei UI Light"/>
                <a:cs typeface="Microsoft JhengHei UI Light"/>
              </a:rPr>
              <a:t>时（固定时⻓的信号波形），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代表不 同离散数值的基本波形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3128" y="420005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3128" y="3325229"/>
            <a:ext cx="11126470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14"/>
              </a:spcBef>
              <a:buClr>
                <a:srgbClr val="000000"/>
              </a:buClr>
              <a:buSzPct val="75438"/>
              <a:buChar char="•"/>
              <a:tabLst>
                <a:tab pos="405130" algn="l"/>
                <a:tab pos="405765" algn="l"/>
              </a:tabLst>
            </a:pP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码元可以携带多个⽐特的信息量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当码元的离散状态有</a:t>
            </a:r>
            <a:r>
              <a:rPr dirty="0" sz="2850" spc="75">
                <a:latin typeface="Arial"/>
                <a:cs typeface="Arial"/>
              </a:rPr>
              <a:t>M</a:t>
            </a:r>
            <a:r>
              <a:rPr dirty="0" sz="2850" spc="80" b="0">
                <a:latin typeface="Microsoft JhengHei UI Light"/>
                <a:cs typeface="Microsoft JhengHei UI Light"/>
              </a:rPr>
              <a:t>个时</a:t>
            </a:r>
            <a:r>
              <a:rPr dirty="0" sz="2850" spc="75" b="0">
                <a:latin typeface="Microsoft JhengHei UI Light"/>
                <a:cs typeface="Microsoft JhengHei UI Light"/>
              </a:rPr>
              <a:t>（</a:t>
            </a:r>
            <a:r>
              <a:rPr dirty="0" sz="2850" spc="75">
                <a:latin typeface="Arial"/>
                <a:cs typeface="Arial"/>
              </a:rPr>
              <a:t>M&gt;2</a:t>
            </a:r>
            <a:r>
              <a:rPr dirty="0" sz="2850" spc="75" b="0">
                <a:latin typeface="Microsoft JhengHei UI Light"/>
                <a:cs typeface="Microsoft JhengHei UI Light"/>
              </a:rPr>
              <a:t>），</a:t>
            </a:r>
            <a:r>
              <a:rPr dirty="0" sz="2850" spc="80" b="0">
                <a:latin typeface="Microsoft JhengHei UI Light"/>
                <a:cs typeface="Microsoft JhengHei UI Light"/>
              </a:rPr>
              <a:t>此时码元称为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进制码元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1963" y="8254864"/>
            <a:ext cx="7375149" cy="178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6330" y="10021299"/>
            <a:ext cx="7628255" cy="0"/>
          </a:xfrm>
          <a:custGeom>
            <a:avLst/>
            <a:gdLst/>
            <a:ahLst/>
            <a:cxnLst/>
            <a:rect l="l" t="t" r="r" b="b"/>
            <a:pathLst>
              <a:path w="7628255" h="0">
                <a:moveTo>
                  <a:pt x="0" y="0"/>
                </a:moveTo>
                <a:lnTo>
                  <a:pt x="7612202" y="0"/>
                </a:lnTo>
                <a:lnTo>
                  <a:pt x="762790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18532" y="995219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95859" y="8181892"/>
            <a:ext cx="0" cy="2378710"/>
          </a:xfrm>
          <a:custGeom>
            <a:avLst/>
            <a:gdLst/>
            <a:ahLst/>
            <a:cxnLst/>
            <a:rect l="l" t="t" r="r" b="b"/>
            <a:pathLst>
              <a:path w="0" h="2378709">
                <a:moveTo>
                  <a:pt x="0" y="0"/>
                </a:moveTo>
                <a:lnTo>
                  <a:pt x="0" y="2378232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26751" y="805938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33964" y="8179123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solidFill>
                  <a:srgbClr val="5B5854"/>
                </a:solidFill>
                <a:latin typeface="Microsoft JhengHei UI Light"/>
                <a:cs typeface="Microsoft JhengHei UI Light"/>
              </a:rPr>
              <a:t>电压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123" y="10164827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时间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8529" y="8771821"/>
            <a:ext cx="177165" cy="1370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5"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50" spc="-5">
                <a:latin typeface="Arial"/>
                <a:cs typeface="Arial"/>
              </a:rPr>
              <a:t>2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5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5">
                <a:latin typeface="Arial"/>
                <a:cs typeface="Arial"/>
              </a:rPr>
              <a:t>0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45978" y="5812749"/>
            <a:ext cx="5450328" cy="4003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429569" y="9794425"/>
            <a:ext cx="6380480" cy="0"/>
          </a:xfrm>
          <a:custGeom>
            <a:avLst/>
            <a:gdLst/>
            <a:ahLst/>
            <a:cxnLst/>
            <a:rect l="l" t="t" r="r" b="b"/>
            <a:pathLst>
              <a:path w="6380480" h="0">
                <a:moveTo>
                  <a:pt x="0" y="0"/>
                </a:moveTo>
                <a:lnTo>
                  <a:pt x="6364255" y="0"/>
                </a:lnTo>
                <a:lnTo>
                  <a:pt x="6379961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793824" y="972531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19098" y="5402117"/>
            <a:ext cx="0" cy="4942205"/>
          </a:xfrm>
          <a:custGeom>
            <a:avLst/>
            <a:gdLst/>
            <a:ahLst/>
            <a:cxnLst/>
            <a:rect l="l" t="t" r="r" b="b"/>
            <a:pathLst>
              <a:path w="0" h="4942205">
                <a:moveTo>
                  <a:pt x="0" y="0"/>
                </a:moveTo>
                <a:lnTo>
                  <a:pt x="0" y="4941604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49990" y="527960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736261" y="5478682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电压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198326" y="9927483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时间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86973" y="6233593"/>
            <a:ext cx="182880" cy="3745229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200" spc="5"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200" spc="5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200" spc="5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71263" y="5930517"/>
            <a:ext cx="8660028" cy="128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64446" y="6859091"/>
            <a:ext cx="9421495" cy="0"/>
          </a:xfrm>
          <a:custGeom>
            <a:avLst/>
            <a:gdLst/>
            <a:ahLst/>
            <a:cxnLst/>
            <a:rect l="l" t="t" r="r" b="b"/>
            <a:pathLst>
              <a:path w="9421495" h="0">
                <a:moveTo>
                  <a:pt x="0" y="0"/>
                </a:moveTo>
                <a:lnTo>
                  <a:pt x="9405171" y="0"/>
                </a:lnTo>
                <a:lnTo>
                  <a:pt x="9420877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69615" y="678998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53975" y="5408253"/>
            <a:ext cx="0" cy="2011045"/>
          </a:xfrm>
          <a:custGeom>
            <a:avLst/>
            <a:gdLst/>
            <a:ahLst/>
            <a:cxnLst/>
            <a:rect l="l" t="t" r="r" b="b"/>
            <a:pathLst>
              <a:path w="0" h="2011045">
                <a:moveTo>
                  <a:pt x="0" y="0"/>
                </a:moveTo>
                <a:lnTo>
                  <a:pt x="0" y="2010605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84868" y="528574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79433" y="6357513"/>
            <a:ext cx="274955" cy="976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97155">
              <a:lnSpc>
                <a:spcPct val="100000"/>
              </a:lnSpc>
              <a:spcBef>
                <a:spcPts val="90"/>
              </a:spcBef>
            </a:pPr>
            <a:r>
              <a:rPr dirty="0" sz="2150" spc="-5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35"/>
              </a:spcBef>
            </a:pPr>
            <a:r>
              <a:rPr dirty="0" sz="2150" spc="-5">
                <a:latin typeface="Arial"/>
                <a:cs typeface="Arial"/>
              </a:rPr>
              <a:t>-1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3493" y="5351983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电压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84940" y="7002620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时间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49520" y="7351223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⼆进制码元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9519" y="10088541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四进制码元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62773" y="9906119"/>
            <a:ext cx="14916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⼋进制码元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码元的概念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579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784340"/>
          </a:xfrm>
          <a:custGeom>
            <a:avLst/>
            <a:gdLst/>
            <a:ahLst/>
            <a:cxnLst/>
            <a:rect l="l" t="t" r="r" b="b"/>
            <a:pathLst>
              <a:path w="12963525" h="67843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525890"/>
                </a:lnTo>
                <a:lnTo>
                  <a:pt x="197" y="6577260"/>
                </a:lnTo>
                <a:lnTo>
                  <a:pt x="1581" y="6618687"/>
                </a:lnTo>
                <a:lnTo>
                  <a:pt x="12649" y="6677395"/>
                </a:lnTo>
                <a:lnTo>
                  <a:pt x="49226" y="6734809"/>
                </a:lnTo>
                <a:lnTo>
                  <a:pt x="106640" y="6771386"/>
                </a:lnTo>
                <a:lnTo>
                  <a:pt x="165348" y="6782455"/>
                </a:lnTo>
                <a:lnTo>
                  <a:pt x="206776" y="6783838"/>
                </a:lnTo>
                <a:lnTo>
                  <a:pt x="258146" y="6784036"/>
                </a:lnTo>
                <a:lnTo>
                  <a:pt x="12705299" y="6784036"/>
                </a:lnTo>
                <a:lnTo>
                  <a:pt x="12756671" y="6783838"/>
                </a:lnTo>
                <a:lnTo>
                  <a:pt x="12798099" y="6782455"/>
                </a:lnTo>
                <a:lnTo>
                  <a:pt x="12856802" y="6771386"/>
                </a:lnTo>
                <a:lnTo>
                  <a:pt x="12914218" y="6734809"/>
                </a:lnTo>
                <a:lnTo>
                  <a:pt x="12950799" y="6677395"/>
                </a:lnTo>
                <a:lnTo>
                  <a:pt x="12961867" y="6618687"/>
                </a:lnTo>
                <a:lnTo>
                  <a:pt x="12963250" y="6577260"/>
                </a:lnTo>
                <a:lnTo>
                  <a:pt x="12963448" y="652589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784340"/>
          </a:xfrm>
          <a:custGeom>
            <a:avLst/>
            <a:gdLst/>
            <a:ahLst/>
            <a:cxnLst/>
            <a:rect l="l" t="t" r="r" b="b"/>
            <a:pathLst>
              <a:path w="12963525" h="67843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525890"/>
                </a:lnTo>
                <a:lnTo>
                  <a:pt x="12963250" y="6577260"/>
                </a:lnTo>
                <a:lnTo>
                  <a:pt x="12961867" y="6618687"/>
                </a:lnTo>
                <a:lnTo>
                  <a:pt x="12950799" y="6677395"/>
                </a:lnTo>
                <a:lnTo>
                  <a:pt x="12914218" y="6734809"/>
                </a:lnTo>
                <a:lnTo>
                  <a:pt x="12856802" y="6771386"/>
                </a:lnTo>
                <a:lnTo>
                  <a:pt x="12798099" y="6782455"/>
                </a:lnTo>
                <a:lnTo>
                  <a:pt x="12756671" y="6783838"/>
                </a:lnTo>
                <a:lnTo>
                  <a:pt x="12705299" y="6784036"/>
                </a:lnTo>
                <a:lnTo>
                  <a:pt x="258145" y="6784036"/>
                </a:lnTo>
                <a:lnTo>
                  <a:pt x="206775" y="6783838"/>
                </a:lnTo>
                <a:lnTo>
                  <a:pt x="165348" y="6782455"/>
                </a:lnTo>
                <a:lnTo>
                  <a:pt x="106640" y="6771386"/>
                </a:lnTo>
                <a:lnTo>
                  <a:pt x="49226" y="6734809"/>
                </a:lnTo>
                <a:lnTo>
                  <a:pt x="12650" y="6677395"/>
                </a:lnTo>
                <a:lnTo>
                  <a:pt x="1581" y="6618687"/>
                </a:lnTo>
                <a:lnTo>
                  <a:pt x="197" y="6577260"/>
                </a:lnTo>
                <a:lnTo>
                  <a:pt x="0" y="652589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93400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772" y="2635558"/>
            <a:ext cx="11061065" cy="1383665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0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告诉对⽅</a:t>
            </a:r>
            <a:r>
              <a:rPr dirty="0" sz="2850" spc="60">
                <a:latin typeface="Arial"/>
                <a:cs typeface="Arial"/>
              </a:rPr>
              <a:t>8</a:t>
            </a:r>
            <a:r>
              <a:rPr dirty="0" sz="2850" spc="80" b="0">
                <a:latin typeface="Microsoft JhengHei UI Light"/>
                <a:cs typeface="Microsoft JhengHei UI Light"/>
              </a:rPr>
              <a:t>位⼆进制位串</a:t>
            </a:r>
            <a:r>
              <a:rPr dirty="0" sz="2850" spc="25" b="0">
                <a:latin typeface="Microsoft JhengHei UI Light"/>
                <a:cs typeface="Microsoft JhengHei UI Light"/>
              </a:rPr>
              <a:t>：</a:t>
            </a:r>
            <a:r>
              <a:rPr dirty="0" sz="2850" spc="25">
                <a:latin typeface="Arial"/>
                <a:cs typeface="Arial"/>
              </a:rPr>
              <a:t>00011011</a:t>
            </a:r>
            <a:r>
              <a:rPr dirty="0" sz="2850" spc="25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925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  <a:tab pos="2072005" algn="l"/>
                <a:tab pos="5554980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如果</a:t>
            </a:r>
            <a:r>
              <a:rPr dirty="0" sz="2850" spc="30" b="0">
                <a:latin typeface="Microsoft JhengHei UI Light"/>
                <a:cs typeface="Microsoft JhengHei UI Light"/>
              </a:rPr>
              <a:t>⽤	</a:t>
            </a:r>
            <a:r>
              <a:rPr dirty="0" sz="2850" spc="80" b="0">
                <a:latin typeface="Microsoft JhengHei UI Light"/>
                <a:cs typeface="Microsoft JhengHei UI Light"/>
              </a:rPr>
              <a:t>（</a:t>
            </a:r>
            <a:r>
              <a:rPr dirty="0" sz="2850" spc="80" b="0">
                <a:solidFill>
                  <a:srgbClr val="FF0408"/>
                </a:solidFill>
                <a:latin typeface="Microsoft JhengHei UI Light"/>
                <a:cs typeface="Microsoft JhengHei UI Light"/>
              </a:rPr>
              <a:t>码元</a:t>
            </a:r>
            <a:r>
              <a:rPr dirty="0" sz="2850" spc="80" b="0">
                <a:latin typeface="Microsoft JhengHei UI Light"/>
                <a:cs typeface="Microsoft JhengHei UI Light"/>
              </a:rPr>
              <a:t>）表示</a:t>
            </a:r>
            <a:r>
              <a:rPr dirty="0" sz="2850" spc="50">
                <a:latin typeface="Arial"/>
                <a:cs typeface="Arial"/>
              </a:rPr>
              <a:t>0</a:t>
            </a:r>
            <a:r>
              <a:rPr dirty="0" sz="2850" spc="50" b="0">
                <a:latin typeface="Microsoft JhengHei UI Light"/>
                <a:cs typeface="Microsoft JhengHei UI Light"/>
              </a:rPr>
              <a:t>，	</a:t>
            </a:r>
            <a:r>
              <a:rPr dirty="0" sz="2850" spc="80" b="0">
                <a:latin typeface="Microsoft JhengHei UI Light"/>
                <a:cs typeface="Microsoft JhengHei UI Light"/>
              </a:rPr>
              <a:t>表示</a:t>
            </a:r>
            <a:r>
              <a:rPr dirty="0" sz="2850" spc="75">
                <a:latin typeface="Arial"/>
                <a:cs typeface="Arial"/>
              </a:rPr>
              <a:t>1</a:t>
            </a:r>
            <a:r>
              <a:rPr dirty="0" sz="2850" spc="75" b="0">
                <a:latin typeface="Microsoft JhengHei UI Light"/>
                <a:cs typeface="Microsoft JhengHei UI Light"/>
              </a:rPr>
              <a:t>（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码元表示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⽐特</a:t>
            </a:r>
            <a:r>
              <a:rPr dirty="0" sz="2850" spc="80" b="0">
                <a:latin typeface="Microsoft JhengHei UI Light"/>
                <a:cs typeface="Microsoft JhengHei UI Light"/>
              </a:rPr>
              <a:t>），传送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497096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6883" y="7554521"/>
            <a:ext cx="88900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传送上述⼆进制位串需</a:t>
            </a:r>
            <a:r>
              <a:rPr dirty="0" sz="2850" spc="30" b="0">
                <a:latin typeface="Microsoft JhengHei UI Light"/>
                <a:cs typeface="Microsoft JhengHei UI Light"/>
              </a:rPr>
              <a:t>要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次⼿势</a:t>
            </a:r>
            <a:r>
              <a:rPr dirty="0" sz="2850" spc="80" b="0">
                <a:latin typeface="Microsoft JhengHei UI Light"/>
                <a:cs typeface="Microsoft JhengHei UI Light"/>
              </a:rPr>
              <a:t>（发送</a:t>
            </a:r>
            <a:r>
              <a:rPr dirty="0" sz="2850" spc="60">
                <a:latin typeface="Arial"/>
                <a:cs typeface="Arial"/>
              </a:rPr>
              <a:t>4</a:t>
            </a:r>
            <a:r>
              <a:rPr dirty="0" sz="2850" spc="80" b="0">
                <a:latin typeface="Microsoft JhengHei UI Light"/>
                <a:cs typeface="Microsoft JhengHei UI Light"/>
              </a:rPr>
              <a:t>个码元）。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四进制码元的例⼦</a:t>
            </a:r>
          </a:p>
        </p:txBody>
      </p:sp>
      <p:sp>
        <p:nvSpPr>
          <p:cNvPr id="14" name="object 14"/>
          <p:cNvSpPr/>
          <p:nvPr/>
        </p:nvSpPr>
        <p:spPr>
          <a:xfrm>
            <a:off x="9162047" y="3547766"/>
            <a:ext cx="575898" cy="501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223104" y="3501845"/>
            <a:ext cx="575898" cy="593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33406" y="6009709"/>
            <a:ext cx="661947" cy="11312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39084" y="5975436"/>
            <a:ext cx="833763" cy="11996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316075" y="5961400"/>
            <a:ext cx="901606" cy="12280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61139" y="5971554"/>
            <a:ext cx="881102" cy="12077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873430" y="3993527"/>
            <a:ext cx="8142605" cy="1751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上述⼆进制位串需</a:t>
            </a:r>
            <a:r>
              <a:rPr dirty="0" sz="2850" spc="30" b="0">
                <a:latin typeface="Microsoft JhengHei UI Light"/>
                <a:cs typeface="Microsoft JhengHei UI Light"/>
              </a:rPr>
              <a:t>要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solidFill>
                  <a:srgbClr val="FF0408"/>
                </a:solidFill>
                <a:latin typeface="Arial"/>
                <a:cs typeface="Arial"/>
              </a:rPr>
              <a:t>8</a:t>
            </a:r>
            <a:r>
              <a:rPr dirty="0" sz="2850" spc="130">
                <a:solidFill>
                  <a:srgbClr val="FF0408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0408"/>
                </a:solidFill>
                <a:latin typeface="Microsoft JhengHei UI Light"/>
                <a:cs typeface="Microsoft JhengHei UI Light"/>
              </a:rPr>
              <a:t>次⼿势</a:t>
            </a:r>
            <a:r>
              <a:rPr dirty="0" sz="2850" spc="80" b="0">
                <a:latin typeface="Microsoft JhengHei UI Light"/>
                <a:cs typeface="Microsoft JhengHei UI Light"/>
              </a:rPr>
              <a:t>（发送</a:t>
            </a:r>
            <a:r>
              <a:rPr dirty="0" sz="2850" spc="60">
                <a:latin typeface="Arial"/>
                <a:cs typeface="Arial"/>
              </a:rPr>
              <a:t>8</a:t>
            </a:r>
            <a:r>
              <a:rPr dirty="0" sz="2850" spc="80" b="0">
                <a:latin typeface="Microsoft JhengHei UI Light"/>
                <a:cs typeface="Microsoft JhengHei UI Light"/>
              </a:rPr>
              <a:t>个码元）。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如果我们规定：</a:t>
            </a:r>
            <a:endParaRPr sz="2850">
              <a:latin typeface="Microsoft JhengHei UI Light"/>
              <a:cs typeface="Microsoft JhengHei UI Light"/>
            </a:endParaRPr>
          </a:p>
          <a:p>
            <a:pPr marL="2816225">
              <a:lnSpc>
                <a:spcPts val="2895"/>
              </a:lnSpc>
              <a:tabLst>
                <a:tab pos="4207510" algn="l"/>
                <a:tab pos="5718175" algn="l"/>
                <a:tab pos="7240905" algn="l"/>
              </a:tabLst>
            </a:pPr>
            <a:r>
              <a:rPr dirty="0" sz="2450" spc="5">
                <a:latin typeface="Arial"/>
                <a:cs typeface="Arial"/>
              </a:rPr>
              <a:t>00	01	10	</a:t>
            </a:r>
            <a:r>
              <a:rPr dirty="0" sz="2450" spc="-175">
                <a:latin typeface="Arial"/>
                <a:cs typeface="Arial"/>
              </a:rPr>
              <a:t>11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⼩结</a:t>
            </a:r>
          </a:p>
        </p:txBody>
      </p:sp>
      <p:sp>
        <p:nvSpPr>
          <p:cNvPr id="4" name="object 4"/>
          <p:cNvSpPr/>
          <p:nvPr/>
        </p:nvSpPr>
        <p:spPr>
          <a:xfrm>
            <a:off x="9320290" y="3975977"/>
            <a:ext cx="83185" cy="331470"/>
          </a:xfrm>
          <a:custGeom>
            <a:avLst/>
            <a:gdLst/>
            <a:ahLst/>
            <a:cxnLst/>
            <a:rect l="l" t="t" r="r" b="b"/>
            <a:pathLst>
              <a:path w="83184" h="331470">
                <a:moveTo>
                  <a:pt x="82805" y="331222"/>
                </a:moveTo>
                <a:lnTo>
                  <a:pt x="41402" y="331222"/>
                </a:lnTo>
                <a:lnTo>
                  <a:pt x="41402" y="41402"/>
                </a:lnTo>
                <a:lnTo>
                  <a:pt x="40755" y="26200"/>
                </a:lnTo>
                <a:lnTo>
                  <a:pt x="36227" y="12938"/>
                </a:lnTo>
                <a:lnTo>
                  <a:pt x="23936" y="3558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20290" y="4307199"/>
            <a:ext cx="83185" cy="372745"/>
          </a:xfrm>
          <a:custGeom>
            <a:avLst/>
            <a:gdLst/>
            <a:ahLst/>
            <a:cxnLst/>
            <a:rect l="l" t="t" r="r" b="b"/>
            <a:pathLst>
              <a:path w="83184" h="372745">
                <a:moveTo>
                  <a:pt x="82805" y="0"/>
                </a:moveTo>
                <a:lnTo>
                  <a:pt x="41402" y="0"/>
                </a:lnTo>
                <a:lnTo>
                  <a:pt x="41402" y="331222"/>
                </a:lnTo>
                <a:lnTo>
                  <a:pt x="40755" y="346425"/>
                </a:lnTo>
                <a:lnTo>
                  <a:pt x="36227" y="359687"/>
                </a:lnTo>
                <a:lnTo>
                  <a:pt x="23936" y="369067"/>
                </a:lnTo>
                <a:lnTo>
                  <a:pt x="0" y="372625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0290" y="4307199"/>
            <a:ext cx="83185" cy="1056005"/>
          </a:xfrm>
          <a:custGeom>
            <a:avLst/>
            <a:gdLst/>
            <a:ahLst/>
            <a:cxnLst/>
            <a:rect l="l" t="t" r="r" b="b"/>
            <a:pathLst>
              <a:path w="83184" h="1056004">
                <a:moveTo>
                  <a:pt x="82805" y="0"/>
                </a:moveTo>
                <a:lnTo>
                  <a:pt x="41402" y="0"/>
                </a:lnTo>
                <a:lnTo>
                  <a:pt x="41402" y="1014369"/>
                </a:lnTo>
                <a:lnTo>
                  <a:pt x="40755" y="1029572"/>
                </a:lnTo>
                <a:lnTo>
                  <a:pt x="36227" y="1042833"/>
                </a:lnTo>
                <a:lnTo>
                  <a:pt x="23936" y="1052214"/>
                </a:lnTo>
                <a:lnTo>
                  <a:pt x="0" y="1055772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44498" y="7308905"/>
            <a:ext cx="83185" cy="1056005"/>
          </a:xfrm>
          <a:custGeom>
            <a:avLst/>
            <a:gdLst/>
            <a:ahLst/>
            <a:cxnLst/>
            <a:rect l="l" t="t" r="r" b="b"/>
            <a:pathLst>
              <a:path w="83184" h="1056004">
                <a:moveTo>
                  <a:pt x="82805" y="0"/>
                </a:moveTo>
                <a:lnTo>
                  <a:pt x="41402" y="0"/>
                </a:lnTo>
                <a:lnTo>
                  <a:pt x="41402" y="1014369"/>
                </a:lnTo>
                <a:lnTo>
                  <a:pt x="40755" y="1029572"/>
                </a:lnTo>
                <a:lnTo>
                  <a:pt x="36227" y="1042833"/>
                </a:lnTo>
                <a:lnTo>
                  <a:pt x="23936" y="1052214"/>
                </a:lnTo>
                <a:lnTo>
                  <a:pt x="0" y="1055772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897008" y="5968502"/>
            <a:ext cx="83185" cy="1056005"/>
          </a:xfrm>
          <a:custGeom>
            <a:avLst/>
            <a:gdLst/>
            <a:ahLst/>
            <a:cxnLst/>
            <a:rect l="l" t="t" r="r" b="b"/>
            <a:pathLst>
              <a:path w="83184" h="1056004">
                <a:moveTo>
                  <a:pt x="0" y="0"/>
                </a:moveTo>
                <a:lnTo>
                  <a:pt x="41402" y="0"/>
                </a:lnTo>
                <a:lnTo>
                  <a:pt x="41402" y="1014369"/>
                </a:lnTo>
                <a:lnTo>
                  <a:pt x="42049" y="1029572"/>
                </a:lnTo>
                <a:lnTo>
                  <a:pt x="46578" y="1042833"/>
                </a:lnTo>
                <a:lnTo>
                  <a:pt x="58869" y="1052214"/>
                </a:lnTo>
                <a:lnTo>
                  <a:pt x="82805" y="1055772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729692" y="6247971"/>
            <a:ext cx="1553210" cy="3809365"/>
          </a:xfrm>
          <a:custGeom>
            <a:avLst/>
            <a:gdLst/>
            <a:ahLst/>
            <a:cxnLst/>
            <a:rect l="l" t="t" r="r" b="b"/>
            <a:pathLst>
              <a:path w="1553209" h="3809365">
                <a:moveTo>
                  <a:pt x="0" y="0"/>
                </a:moveTo>
                <a:lnTo>
                  <a:pt x="299" y="56157"/>
                </a:lnTo>
                <a:lnTo>
                  <a:pt x="1193" y="112560"/>
                </a:lnTo>
                <a:lnTo>
                  <a:pt x="2673" y="169189"/>
                </a:lnTo>
                <a:lnTo>
                  <a:pt x="4731" y="226026"/>
                </a:lnTo>
                <a:lnTo>
                  <a:pt x="7361" y="283050"/>
                </a:lnTo>
                <a:lnTo>
                  <a:pt x="10554" y="340244"/>
                </a:lnTo>
                <a:lnTo>
                  <a:pt x="14303" y="397588"/>
                </a:lnTo>
                <a:lnTo>
                  <a:pt x="18600" y="455063"/>
                </a:lnTo>
                <a:lnTo>
                  <a:pt x="23437" y="512651"/>
                </a:lnTo>
                <a:lnTo>
                  <a:pt x="28807" y="570332"/>
                </a:lnTo>
                <a:lnTo>
                  <a:pt x="34702" y="628087"/>
                </a:lnTo>
                <a:lnTo>
                  <a:pt x="41115" y="685898"/>
                </a:lnTo>
                <a:lnTo>
                  <a:pt x="48037" y="743745"/>
                </a:lnTo>
                <a:lnTo>
                  <a:pt x="55462" y="801609"/>
                </a:lnTo>
                <a:lnTo>
                  <a:pt x="63381" y="859472"/>
                </a:lnTo>
                <a:lnTo>
                  <a:pt x="71787" y="917314"/>
                </a:lnTo>
                <a:lnTo>
                  <a:pt x="80672" y="975116"/>
                </a:lnTo>
                <a:lnTo>
                  <a:pt x="90028" y="1032860"/>
                </a:lnTo>
                <a:lnTo>
                  <a:pt x="99849" y="1090527"/>
                </a:lnTo>
                <a:lnTo>
                  <a:pt x="110125" y="1148097"/>
                </a:lnTo>
                <a:lnTo>
                  <a:pt x="120850" y="1205552"/>
                </a:lnTo>
                <a:lnTo>
                  <a:pt x="132016" y="1262872"/>
                </a:lnTo>
                <a:lnTo>
                  <a:pt x="143616" y="1320038"/>
                </a:lnTo>
                <a:lnTo>
                  <a:pt x="155640" y="1377033"/>
                </a:lnTo>
                <a:lnTo>
                  <a:pt x="168083" y="1433835"/>
                </a:lnTo>
                <a:lnTo>
                  <a:pt x="180936" y="1490428"/>
                </a:lnTo>
                <a:lnTo>
                  <a:pt x="194192" y="1546791"/>
                </a:lnTo>
                <a:lnTo>
                  <a:pt x="207842" y="1602906"/>
                </a:lnTo>
                <a:lnTo>
                  <a:pt x="221880" y="1658753"/>
                </a:lnTo>
                <a:lnTo>
                  <a:pt x="236298" y="1714314"/>
                </a:lnTo>
                <a:lnTo>
                  <a:pt x="251087" y="1769570"/>
                </a:lnTo>
                <a:lnTo>
                  <a:pt x="266241" y="1824501"/>
                </a:lnTo>
                <a:lnTo>
                  <a:pt x="281751" y="1879089"/>
                </a:lnTo>
                <a:lnTo>
                  <a:pt x="297611" y="1933315"/>
                </a:lnTo>
                <a:lnTo>
                  <a:pt x="313811" y="1987160"/>
                </a:lnTo>
                <a:lnTo>
                  <a:pt x="330346" y="2040604"/>
                </a:lnTo>
                <a:lnTo>
                  <a:pt x="347206" y="2093630"/>
                </a:lnTo>
                <a:lnTo>
                  <a:pt x="364385" y="2146217"/>
                </a:lnTo>
                <a:lnTo>
                  <a:pt x="381875" y="2198347"/>
                </a:lnTo>
                <a:lnTo>
                  <a:pt x="399668" y="2250001"/>
                </a:lnTo>
                <a:lnTo>
                  <a:pt x="417756" y="2301159"/>
                </a:lnTo>
                <a:lnTo>
                  <a:pt x="436132" y="2351804"/>
                </a:lnTo>
                <a:lnTo>
                  <a:pt x="454788" y="2401915"/>
                </a:lnTo>
                <a:lnTo>
                  <a:pt x="473716" y="2451475"/>
                </a:lnTo>
                <a:lnTo>
                  <a:pt x="492909" y="2500463"/>
                </a:lnTo>
                <a:lnTo>
                  <a:pt x="512360" y="2548862"/>
                </a:lnTo>
                <a:lnTo>
                  <a:pt x="532059" y="2596651"/>
                </a:lnTo>
                <a:lnTo>
                  <a:pt x="552001" y="2643812"/>
                </a:lnTo>
                <a:lnTo>
                  <a:pt x="572177" y="2690327"/>
                </a:lnTo>
                <a:lnTo>
                  <a:pt x="592579" y="2736175"/>
                </a:lnTo>
                <a:lnTo>
                  <a:pt x="613200" y="2781339"/>
                </a:lnTo>
                <a:lnTo>
                  <a:pt x="634033" y="2825798"/>
                </a:lnTo>
                <a:lnTo>
                  <a:pt x="655068" y="2869535"/>
                </a:lnTo>
                <a:lnTo>
                  <a:pt x="676300" y="2912530"/>
                </a:lnTo>
                <a:lnTo>
                  <a:pt x="697720" y="2954764"/>
                </a:lnTo>
                <a:lnTo>
                  <a:pt x="719321" y="2996218"/>
                </a:lnTo>
                <a:lnTo>
                  <a:pt x="741094" y="3036873"/>
                </a:lnTo>
                <a:lnTo>
                  <a:pt x="763033" y="3076711"/>
                </a:lnTo>
                <a:lnTo>
                  <a:pt x="785129" y="3115712"/>
                </a:lnTo>
                <a:lnTo>
                  <a:pt x="807375" y="3153856"/>
                </a:lnTo>
                <a:lnTo>
                  <a:pt x="829764" y="3191127"/>
                </a:lnTo>
                <a:lnTo>
                  <a:pt x="852287" y="3227503"/>
                </a:lnTo>
                <a:lnTo>
                  <a:pt x="874937" y="3262967"/>
                </a:lnTo>
                <a:lnTo>
                  <a:pt x="897706" y="3297499"/>
                </a:lnTo>
                <a:lnTo>
                  <a:pt x="920587" y="3331080"/>
                </a:lnTo>
                <a:lnTo>
                  <a:pt x="943573" y="3363692"/>
                </a:lnTo>
                <a:lnTo>
                  <a:pt x="966654" y="3395315"/>
                </a:lnTo>
                <a:lnTo>
                  <a:pt x="989824" y="3425930"/>
                </a:lnTo>
                <a:lnTo>
                  <a:pt x="1036400" y="3484062"/>
                </a:lnTo>
                <a:lnTo>
                  <a:pt x="1083238" y="3537936"/>
                </a:lnTo>
                <a:lnTo>
                  <a:pt x="1130278" y="3587400"/>
                </a:lnTo>
                <a:lnTo>
                  <a:pt x="1177459" y="3632301"/>
                </a:lnTo>
                <a:lnTo>
                  <a:pt x="1224718" y="3672489"/>
                </a:lnTo>
                <a:lnTo>
                  <a:pt x="1271996" y="3707811"/>
                </a:lnTo>
                <a:lnTo>
                  <a:pt x="1319230" y="3738116"/>
                </a:lnTo>
                <a:lnTo>
                  <a:pt x="1366359" y="3763251"/>
                </a:lnTo>
                <a:lnTo>
                  <a:pt x="1413323" y="3783065"/>
                </a:lnTo>
                <a:lnTo>
                  <a:pt x="1460059" y="3797406"/>
                </a:lnTo>
                <a:lnTo>
                  <a:pt x="1506508" y="3806121"/>
                </a:lnTo>
                <a:lnTo>
                  <a:pt x="1529604" y="3808323"/>
                </a:lnTo>
                <a:lnTo>
                  <a:pt x="1552606" y="3809061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38412" y="9342833"/>
            <a:ext cx="83185" cy="704215"/>
          </a:xfrm>
          <a:custGeom>
            <a:avLst/>
            <a:gdLst/>
            <a:ahLst/>
            <a:cxnLst/>
            <a:rect l="l" t="t" r="r" b="b"/>
            <a:pathLst>
              <a:path w="83184" h="704215">
                <a:moveTo>
                  <a:pt x="0" y="703848"/>
                </a:moveTo>
                <a:lnTo>
                  <a:pt x="41402" y="703848"/>
                </a:lnTo>
                <a:lnTo>
                  <a:pt x="41402" y="41402"/>
                </a:lnTo>
                <a:lnTo>
                  <a:pt x="42049" y="26200"/>
                </a:lnTo>
                <a:lnTo>
                  <a:pt x="46578" y="12938"/>
                </a:lnTo>
                <a:lnTo>
                  <a:pt x="58869" y="3558"/>
                </a:ln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38412" y="10046682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38412" y="10046682"/>
            <a:ext cx="83185" cy="704215"/>
          </a:xfrm>
          <a:custGeom>
            <a:avLst/>
            <a:gdLst/>
            <a:ahLst/>
            <a:cxnLst/>
            <a:rect l="l" t="t" r="r" b="b"/>
            <a:pathLst>
              <a:path w="83184" h="704215">
                <a:moveTo>
                  <a:pt x="0" y="0"/>
                </a:moveTo>
                <a:lnTo>
                  <a:pt x="41402" y="0"/>
                </a:lnTo>
                <a:lnTo>
                  <a:pt x="41402" y="662445"/>
                </a:lnTo>
                <a:lnTo>
                  <a:pt x="42049" y="677647"/>
                </a:lnTo>
                <a:lnTo>
                  <a:pt x="46578" y="690909"/>
                </a:lnTo>
                <a:lnTo>
                  <a:pt x="58869" y="700290"/>
                </a:lnTo>
                <a:lnTo>
                  <a:pt x="82805" y="703848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729692" y="2438910"/>
            <a:ext cx="1553210" cy="3809365"/>
          </a:xfrm>
          <a:custGeom>
            <a:avLst/>
            <a:gdLst/>
            <a:ahLst/>
            <a:cxnLst/>
            <a:rect l="l" t="t" r="r" b="b"/>
            <a:pathLst>
              <a:path w="1553209" h="3809365">
                <a:moveTo>
                  <a:pt x="0" y="3809061"/>
                </a:moveTo>
                <a:lnTo>
                  <a:pt x="299" y="3752903"/>
                </a:lnTo>
                <a:lnTo>
                  <a:pt x="1193" y="3696500"/>
                </a:lnTo>
                <a:lnTo>
                  <a:pt x="2673" y="3639871"/>
                </a:lnTo>
                <a:lnTo>
                  <a:pt x="4731" y="3583034"/>
                </a:lnTo>
                <a:lnTo>
                  <a:pt x="7361" y="3526010"/>
                </a:lnTo>
                <a:lnTo>
                  <a:pt x="10554" y="3468816"/>
                </a:lnTo>
                <a:lnTo>
                  <a:pt x="14303" y="3411472"/>
                </a:lnTo>
                <a:lnTo>
                  <a:pt x="18600" y="3353997"/>
                </a:lnTo>
                <a:lnTo>
                  <a:pt x="23437" y="3296409"/>
                </a:lnTo>
                <a:lnTo>
                  <a:pt x="28807" y="3238728"/>
                </a:lnTo>
                <a:lnTo>
                  <a:pt x="34702" y="3180973"/>
                </a:lnTo>
                <a:lnTo>
                  <a:pt x="41115" y="3123162"/>
                </a:lnTo>
                <a:lnTo>
                  <a:pt x="48037" y="3065316"/>
                </a:lnTo>
                <a:lnTo>
                  <a:pt x="55462" y="3007451"/>
                </a:lnTo>
                <a:lnTo>
                  <a:pt x="63381" y="2949588"/>
                </a:lnTo>
                <a:lnTo>
                  <a:pt x="71787" y="2891746"/>
                </a:lnTo>
                <a:lnTo>
                  <a:pt x="80672" y="2833944"/>
                </a:lnTo>
                <a:lnTo>
                  <a:pt x="90028" y="2776200"/>
                </a:lnTo>
                <a:lnTo>
                  <a:pt x="99849" y="2718533"/>
                </a:lnTo>
                <a:lnTo>
                  <a:pt x="110125" y="2660963"/>
                </a:lnTo>
                <a:lnTo>
                  <a:pt x="120850" y="2603508"/>
                </a:lnTo>
                <a:lnTo>
                  <a:pt x="132016" y="2546188"/>
                </a:lnTo>
                <a:lnTo>
                  <a:pt x="143616" y="2489022"/>
                </a:lnTo>
                <a:lnTo>
                  <a:pt x="155640" y="2432027"/>
                </a:lnTo>
                <a:lnTo>
                  <a:pt x="168083" y="2375225"/>
                </a:lnTo>
                <a:lnTo>
                  <a:pt x="180936" y="2318632"/>
                </a:lnTo>
                <a:lnTo>
                  <a:pt x="194192" y="2262269"/>
                </a:lnTo>
                <a:lnTo>
                  <a:pt x="207842" y="2206154"/>
                </a:lnTo>
                <a:lnTo>
                  <a:pt x="221880" y="2150307"/>
                </a:lnTo>
                <a:lnTo>
                  <a:pt x="236298" y="2094746"/>
                </a:lnTo>
                <a:lnTo>
                  <a:pt x="251087" y="2039490"/>
                </a:lnTo>
                <a:lnTo>
                  <a:pt x="266241" y="1984559"/>
                </a:lnTo>
                <a:lnTo>
                  <a:pt x="281751" y="1929971"/>
                </a:lnTo>
                <a:lnTo>
                  <a:pt x="297611" y="1875745"/>
                </a:lnTo>
                <a:lnTo>
                  <a:pt x="313811" y="1821900"/>
                </a:lnTo>
                <a:lnTo>
                  <a:pt x="330346" y="1768456"/>
                </a:lnTo>
                <a:lnTo>
                  <a:pt x="347206" y="1715430"/>
                </a:lnTo>
                <a:lnTo>
                  <a:pt x="364385" y="1662843"/>
                </a:lnTo>
                <a:lnTo>
                  <a:pt x="381875" y="1610713"/>
                </a:lnTo>
                <a:lnTo>
                  <a:pt x="399668" y="1559059"/>
                </a:lnTo>
                <a:lnTo>
                  <a:pt x="417756" y="1507901"/>
                </a:lnTo>
                <a:lnTo>
                  <a:pt x="436132" y="1457256"/>
                </a:lnTo>
                <a:lnTo>
                  <a:pt x="454788" y="1407145"/>
                </a:lnTo>
                <a:lnTo>
                  <a:pt x="473716" y="1357585"/>
                </a:lnTo>
                <a:lnTo>
                  <a:pt x="492909" y="1308597"/>
                </a:lnTo>
                <a:lnTo>
                  <a:pt x="512360" y="1260198"/>
                </a:lnTo>
                <a:lnTo>
                  <a:pt x="532059" y="1212409"/>
                </a:lnTo>
                <a:lnTo>
                  <a:pt x="552001" y="1165248"/>
                </a:lnTo>
                <a:lnTo>
                  <a:pt x="572177" y="1118733"/>
                </a:lnTo>
                <a:lnTo>
                  <a:pt x="592579" y="1072885"/>
                </a:lnTo>
                <a:lnTo>
                  <a:pt x="613200" y="1027721"/>
                </a:lnTo>
                <a:lnTo>
                  <a:pt x="634033" y="983262"/>
                </a:lnTo>
                <a:lnTo>
                  <a:pt x="655068" y="939525"/>
                </a:lnTo>
                <a:lnTo>
                  <a:pt x="676300" y="896530"/>
                </a:lnTo>
                <a:lnTo>
                  <a:pt x="697720" y="854296"/>
                </a:lnTo>
                <a:lnTo>
                  <a:pt x="719321" y="812842"/>
                </a:lnTo>
                <a:lnTo>
                  <a:pt x="741094" y="772187"/>
                </a:lnTo>
                <a:lnTo>
                  <a:pt x="763033" y="732349"/>
                </a:lnTo>
                <a:lnTo>
                  <a:pt x="785129" y="693348"/>
                </a:lnTo>
                <a:lnTo>
                  <a:pt x="807375" y="655204"/>
                </a:lnTo>
                <a:lnTo>
                  <a:pt x="829764" y="617933"/>
                </a:lnTo>
                <a:lnTo>
                  <a:pt x="852287" y="581557"/>
                </a:lnTo>
                <a:lnTo>
                  <a:pt x="874937" y="546093"/>
                </a:lnTo>
                <a:lnTo>
                  <a:pt x="897706" y="511561"/>
                </a:lnTo>
                <a:lnTo>
                  <a:pt x="920587" y="477980"/>
                </a:lnTo>
                <a:lnTo>
                  <a:pt x="943573" y="445368"/>
                </a:lnTo>
                <a:lnTo>
                  <a:pt x="966654" y="413745"/>
                </a:lnTo>
                <a:lnTo>
                  <a:pt x="989824" y="383130"/>
                </a:lnTo>
                <a:lnTo>
                  <a:pt x="1036400" y="324998"/>
                </a:lnTo>
                <a:lnTo>
                  <a:pt x="1083238" y="271124"/>
                </a:lnTo>
                <a:lnTo>
                  <a:pt x="1130278" y="221660"/>
                </a:lnTo>
                <a:lnTo>
                  <a:pt x="1177459" y="176759"/>
                </a:lnTo>
                <a:lnTo>
                  <a:pt x="1224718" y="136571"/>
                </a:lnTo>
                <a:lnTo>
                  <a:pt x="1271996" y="101249"/>
                </a:lnTo>
                <a:lnTo>
                  <a:pt x="1319230" y="70944"/>
                </a:lnTo>
                <a:lnTo>
                  <a:pt x="1366359" y="45809"/>
                </a:lnTo>
                <a:lnTo>
                  <a:pt x="1413323" y="25995"/>
                </a:lnTo>
                <a:lnTo>
                  <a:pt x="1460059" y="11654"/>
                </a:lnTo>
                <a:lnTo>
                  <a:pt x="1506508" y="2939"/>
                </a:lnTo>
                <a:lnTo>
                  <a:pt x="1529604" y="737"/>
                </a:lnTo>
                <a:lnTo>
                  <a:pt x="1552606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729692" y="5958151"/>
            <a:ext cx="1553210" cy="290195"/>
          </a:xfrm>
          <a:custGeom>
            <a:avLst/>
            <a:gdLst/>
            <a:ahLst/>
            <a:cxnLst/>
            <a:rect l="l" t="t" r="r" b="b"/>
            <a:pathLst>
              <a:path w="1553209" h="290195">
                <a:moveTo>
                  <a:pt x="0" y="289819"/>
                </a:moveTo>
                <a:lnTo>
                  <a:pt x="20297" y="255073"/>
                </a:lnTo>
                <a:lnTo>
                  <a:pt x="54998" y="231230"/>
                </a:lnTo>
                <a:lnTo>
                  <a:pt x="105086" y="207165"/>
                </a:lnTo>
                <a:lnTo>
                  <a:pt x="169235" y="183155"/>
                </a:lnTo>
                <a:lnTo>
                  <a:pt x="206167" y="171257"/>
                </a:lnTo>
                <a:lnTo>
                  <a:pt x="246116" y="159477"/>
                </a:lnTo>
                <a:lnTo>
                  <a:pt x="288917" y="147849"/>
                </a:lnTo>
                <a:lnTo>
                  <a:pt x="334404" y="136408"/>
                </a:lnTo>
                <a:lnTo>
                  <a:pt x="382410" y="125187"/>
                </a:lnTo>
                <a:lnTo>
                  <a:pt x="432770" y="114223"/>
                </a:lnTo>
                <a:lnTo>
                  <a:pt x="485317" y="103549"/>
                </a:lnTo>
                <a:lnTo>
                  <a:pt x="539887" y="93199"/>
                </a:lnTo>
                <a:lnTo>
                  <a:pt x="596312" y="83210"/>
                </a:lnTo>
                <a:lnTo>
                  <a:pt x="654428" y="73614"/>
                </a:lnTo>
                <a:lnTo>
                  <a:pt x="714068" y="64447"/>
                </a:lnTo>
                <a:lnTo>
                  <a:pt x="775066" y="55742"/>
                </a:lnTo>
                <a:lnTo>
                  <a:pt x="837257" y="47536"/>
                </a:lnTo>
                <a:lnTo>
                  <a:pt x="900474" y="39862"/>
                </a:lnTo>
                <a:lnTo>
                  <a:pt x="964552" y="32755"/>
                </a:lnTo>
                <a:lnTo>
                  <a:pt x="1029324" y="26249"/>
                </a:lnTo>
                <a:lnTo>
                  <a:pt x="1094626" y="20379"/>
                </a:lnTo>
                <a:lnTo>
                  <a:pt x="1160290" y="15180"/>
                </a:lnTo>
                <a:lnTo>
                  <a:pt x="1226151" y="10685"/>
                </a:lnTo>
                <a:lnTo>
                  <a:pt x="1292043" y="6931"/>
                </a:lnTo>
                <a:lnTo>
                  <a:pt x="1357801" y="3950"/>
                </a:lnTo>
                <a:lnTo>
                  <a:pt x="1423258" y="1778"/>
                </a:lnTo>
                <a:lnTo>
                  <a:pt x="1488248" y="450"/>
                </a:lnTo>
                <a:lnTo>
                  <a:pt x="1552606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177085" y="6247971"/>
            <a:ext cx="1553210" cy="1946275"/>
          </a:xfrm>
          <a:custGeom>
            <a:avLst/>
            <a:gdLst/>
            <a:ahLst/>
            <a:cxnLst/>
            <a:rect l="l" t="t" r="r" b="b"/>
            <a:pathLst>
              <a:path w="1553209" h="1946275">
                <a:moveTo>
                  <a:pt x="1552606" y="0"/>
                </a:moveTo>
                <a:lnTo>
                  <a:pt x="1551854" y="45150"/>
                </a:lnTo>
                <a:lnTo>
                  <a:pt x="1549619" y="90629"/>
                </a:lnTo>
                <a:lnTo>
                  <a:pt x="1545931" y="136400"/>
                </a:lnTo>
                <a:lnTo>
                  <a:pt x="1540821" y="182421"/>
                </a:lnTo>
                <a:lnTo>
                  <a:pt x="1534320" y="228653"/>
                </a:lnTo>
                <a:lnTo>
                  <a:pt x="1526457" y="275057"/>
                </a:lnTo>
                <a:lnTo>
                  <a:pt x="1517264" y="321594"/>
                </a:lnTo>
                <a:lnTo>
                  <a:pt x="1506771" y="368223"/>
                </a:lnTo>
                <a:lnTo>
                  <a:pt x="1495008" y="414906"/>
                </a:lnTo>
                <a:lnTo>
                  <a:pt x="1482007" y="461603"/>
                </a:lnTo>
                <a:lnTo>
                  <a:pt x="1467797" y="508275"/>
                </a:lnTo>
                <a:lnTo>
                  <a:pt x="1452410" y="554881"/>
                </a:lnTo>
                <a:lnTo>
                  <a:pt x="1435876" y="601384"/>
                </a:lnTo>
                <a:lnTo>
                  <a:pt x="1418224" y="647742"/>
                </a:lnTo>
                <a:lnTo>
                  <a:pt x="1399487" y="693917"/>
                </a:lnTo>
                <a:lnTo>
                  <a:pt x="1379695" y="739869"/>
                </a:lnTo>
                <a:lnTo>
                  <a:pt x="1358877" y="785559"/>
                </a:lnTo>
                <a:lnTo>
                  <a:pt x="1337065" y="830947"/>
                </a:lnTo>
                <a:lnTo>
                  <a:pt x="1314290" y="875994"/>
                </a:lnTo>
                <a:lnTo>
                  <a:pt x="1290581" y="920660"/>
                </a:lnTo>
                <a:lnTo>
                  <a:pt x="1265969" y="964907"/>
                </a:lnTo>
                <a:lnTo>
                  <a:pt x="1240485" y="1008693"/>
                </a:lnTo>
                <a:lnTo>
                  <a:pt x="1214160" y="1051980"/>
                </a:lnTo>
                <a:lnTo>
                  <a:pt x="1187024" y="1094729"/>
                </a:lnTo>
                <a:lnTo>
                  <a:pt x="1159107" y="1136900"/>
                </a:lnTo>
                <a:lnTo>
                  <a:pt x="1130440" y="1178453"/>
                </a:lnTo>
                <a:lnTo>
                  <a:pt x="1101054" y="1219350"/>
                </a:lnTo>
                <a:lnTo>
                  <a:pt x="1070979" y="1259550"/>
                </a:lnTo>
                <a:lnTo>
                  <a:pt x="1040246" y="1299014"/>
                </a:lnTo>
                <a:lnTo>
                  <a:pt x="1008885" y="1337702"/>
                </a:lnTo>
                <a:lnTo>
                  <a:pt x="976927" y="1375576"/>
                </a:lnTo>
                <a:lnTo>
                  <a:pt x="944402" y="1412595"/>
                </a:lnTo>
                <a:lnTo>
                  <a:pt x="911342" y="1448721"/>
                </a:lnTo>
                <a:lnTo>
                  <a:pt x="877776" y="1483913"/>
                </a:lnTo>
                <a:lnTo>
                  <a:pt x="843735" y="1518133"/>
                </a:lnTo>
                <a:lnTo>
                  <a:pt x="809249" y="1551340"/>
                </a:lnTo>
                <a:lnTo>
                  <a:pt x="774350" y="1583496"/>
                </a:lnTo>
                <a:lnTo>
                  <a:pt x="739068" y="1614561"/>
                </a:lnTo>
                <a:lnTo>
                  <a:pt x="703433" y="1644495"/>
                </a:lnTo>
                <a:lnTo>
                  <a:pt x="667476" y="1673259"/>
                </a:lnTo>
                <a:lnTo>
                  <a:pt x="631227" y="1700813"/>
                </a:lnTo>
                <a:lnTo>
                  <a:pt x="594717" y="1727119"/>
                </a:lnTo>
                <a:lnTo>
                  <a:pt x="557977" y="1752136"/>
                </a:lnTo>
                <a:lnTo>
                  <a:pt x="521037" y="1775825"/>
                </a:lnTo>
                <a:lnTo>
                  <a:pt x="483928" y="1798146"/>
                </a:lnTo>
                <a:lnTo>
                  <a:pt x="446680" y="1819061"/>
                </a:lnTo>
                <a:lnTo>
                  <a:pt x="409323" y="1838529"/>
                </a:lnTo>
                <a:lnTo>
                  <a:pt x="371889" y="1856512"/>
                </a:lnTo>
                <a:lnTo>
                  <a:pt x="334408" y="1872969"/>
                </a:lnTo>
                <a:lnTo>
                  <a:pt x="296910" y="1887861"/>
                </a:lnTo>
                <a:lnTo>
                  <a:pt x="259427" y="1901149"/>
                </a:lnTo>
                <a:lnTo>
                  <a:pt x="221987" y="1912794"/>
                </a:lnTo>
                <a:lnTo>
                  <a:pt x="184623" y="1922755"/>
                </a:lnTo>
                <a:lnTo>
                  <a:pt x="147365" y="1930994"/>
                </a:lnTo>
                <a:lnTo>
                  <a:pt x="73288" y="1942145"/>
                </a:lnTo>
                <a:lnTo>
                  <a:pt x="36530" y="1944979"/>
                </a:lnTo>
                <a:lnTo>
                  <a:pt x="0" y="1945933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77085" y="4302038"/>
            <a:ext cx="1553210" cy="1946275"/>
          </a:xfrm>
          <a:custGeom>
            <a:avLst/>
            <a:gdLst/>
            <a:ahLst/>
            <a:cxnLst/>
            <a:rect l="l" t="t" r="r" b="b"/>
            <a:pathLst>
              <a:path w="1553209" h="1946275">
                <a:moveTo>
                  <a:pt x="1552606" y="1945933"/>
                </a:moveTo>
                <a:lnTo>
                  <a:pt x="1551854" y="1900783"/>
                </a:lnTo>
                <a:lnTo>
                  <a:pt x="1549619" y="1855303"/>
                </a:lnTo>
                <a:lnTo>
                  <a:pt x="1545931" y="1809533"/>
                </a:lnTo>
                <a:lnTo>
                  <a:pt x="1540821" y="1763512"/>
                </a:lnTo>
                <a:lnTo>
                  <a:pt x="1534320" y="1717280"/>
                </a:lnTo>
                <a:lnTo>
                  <a:pt x="1526457" y="1670875"/>
                </a:lnTo>
                <a:lnTo>
                  <a:pt x="1517264" y="1624339"/>
                </a:lnTo>
                <a:lnTo>
                  <a:pt x="1506771" y="1577709"/>
                </a:lnTo>
                <a:lnTo>
                  <a:pt x="1495008" y="1531026"/>
                </a:lnTo>
                <a:lnTo>
                  <a:pt x="1482007" y="1484329"/>
                </a:lnTo>
                <a:lnTo>
                  <a:pt x="1467797" y="1437658"/>
                </a:lnTo>
                <a:lnTo>
                  <a:pt x="1452410" y="1391051"/>
                </a:lnTo>
                <a:lnTo>
                  <a:pt x="1435876" y="1344549"/>
                </a:lnTo>
                <a:lnTo>
                  <a:pt x="1418224" y="1298190"/>
                </a:lnTo>
                <a:lnTo>
                  <a:pt x="1399487" y="1252015"/>
                </a:lnTo>
                <a:lnTo>
                  <a:pt x="1379695" y="1206063"/>
                </a:lnTo>
                <a:lnTo>
                  <a:pt x="1358877" y="1160373"/>
                </a:lnTo>
                <a:lnTo>
                  <a:pt x="1337065" y="1114985"/>
                </a:lnTo>
                <a:lnTo>
                  <a:pt x="1314290" y="1069938"/>
                </a:lnTo>
                <a:lnTo>
                  <a:pt x="1290581" y="1025272"/>
                </a:lnTo>
                <a:lnTo>
                  <a:pt x="1265969" y="981026"/>
                </a:lnTo>
                <a:lnTo>
                  <a:pt x="1240485" y="937239"/>
                </a:lnTo>
                <a:lnTo>
                  <a:pt x="1214160" y="893952"/>
                </a:lnTo>
                <a:lnTo>
                  <a:pt x="1187024" y="851203"/>
                </a:lnTo>
                <a:lnTo>
                  <a:pt x="1159107" y="809032"/>
                </a:lnTo>
                <a:lnTo>
                  <a:pt x="1130440" y="767479"/>
                </a:lnTo>
                <a:lnTo>
                  <a:pt x="1101054" y="726583"/>
                </a:lnTo>
                <a:lnTo>
                  <a:pt x="1070979" y="686383"/>
                </a:lnTo>
                <a:lnTo>
                  <a:pt x="1040246" y="646919"/>
                </a:lnTo>
                <a:lnTo>
                  <a:pt x="1008885" y="608230"/>
                </a:lnTo>
                <a:lnTo>
                  <a:pt x="976927" y="570357"/>
                </a:lnTo>
                <a:lnTo>
                  <a:pt x="944402" y="533337"/>
                </a:lnTo>
                <a:lnTo>
                  <a:pt x="911342" y="497211"/>
                </a:lnTo>
                <a:lnTo>
                  <a:pt x="877776" y="462019"/>
                </a:lnTo>
                <a:lnTo>
                  <a:pt x="843735" y="427799"/>
                </a:lnTo>
                <a:lnTo>
                  <a:pt x="809249" y="394592"/>
                </a:lnTo>
                <a:lnTo>
                  <a:pt x="774350" y="362436"/>
                </a:lnTo>
                <a:lnTo>
                  <a:pt x="739068" y="331372"/>
                </a:lnTo>
                <a:lnTo>
                  <a:pt x="703433" y="301438"/>
                </a:lnTo>
                <a:lnTo>
                  <a:pt x="667476" y="272674"/>
                </a:lnTo>
                <a:lnTo>
                  <a:pt x="631227" y="245119"/>
                </a:lnTo>
                <a:lnTo>
                  <a:pt x="594717" y="218814"/>
                </a:lnTo>
                <a:lnTo>
                  <a:pt x="557977" y="193797"/>
                </a:lnTo>
                <a:lnTo>
                  <a:pt x="521037" y="170108"/>
                </a:lnTo>
                <a:lnTo>
                  <a:pt x="483928" y="147786"/>
                </a:lnTo>
                <a:lnTo>
                  <a:pt x="446680" y="126872"/>
                </a:lnTo>
                <a:lnTo>
                  <a:pt x="409323" y="107403"/>
                </a:lnTo>
                <a:lnTo>
                  <a:pt x="371889" y="89421"/>
                </a:lnTo>
                <a:lnTo>
                  <a:pt x="334408" y="72964"/>
                </a:lnTo>
                <a:lnTo>
                  <a:pt x="296910" y="58071"/>
                </a:lnTo>
                <a:lnTo>
                  <a:pt x="259427" y="44783"/>
                </a:lnTo>
                <a:lnTo>
                  <a:pt x="221987" y="33138"/>
                </a:lnTo>
                <a:lnTo>
                  <a:pt x="184623" y="23177"/>
                </a:lnTo>
                <a:lnTo>
                  <a:pt x="147365" y="14938"/>
                </a:lnTo>
                <a:lnTo>
                  <a:pt x="73288" y="3787"/>
                </a:lnTo>
                <a:lnTo>
                  <a:pt x="36530" y="953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059208" y="4307199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82805" y="0"/>
                </a:move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20290" y="3272128"/>
            <a:ext cx="83185" cy="1035685"/>
          </a:xfrm>
          <a:custGeom>
            <a:avLst/>
            <a:gdLst/>
            <a:ahLst/>
            <a:cxnLst/>
            <a:rect l="l" t="t" r="r" b="b"/>
            <a:pathLst>
              <a:path w="83184" h="1035685">
                <a:moveTo>
                  <a:pt x="82805" y="1035070"/>
                </a:moveTo>
                <a:lnTo>
                  <a:pt x="41402" y="1035070"/>
                </a:lnTo>
                <a:lnTo>
                  <a:pt x="41402" y="41402"/>
                </a:lnTo>
                <a:lnTo>
                  <a:pt x="40755" y="26200"/>
                </a:lnTo>
                <a:lnTo>
                  <a:pt x="36227" y="12938"/>
                </a:lnTo>
                <a:lnTo>
                  <a:pt x="23936" y="3558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97008" y="5968502"/>
            <a:ext cx="83185" cy="1760220"/>
          </a:xfrm>
          <a:custGeom>
            <a:avLst/>
            <a:gdLst/>
            <a:ahLst/>
            <a:cxnLst/>
            <a:rect l="l" t="t" r="r" b="b"/>
            <a:pathLst>
              <a:path w="83184" h="1760220">
                <a:moveTo>
                  <a:pt x="0" y="0"/>
                </a:moveTo>
                <a:lnTo>
                  <a:pt x="41402" y="0"/>
                </a:lnTo>
                <a:lnTo>
                  <a:pt x="41402" y="1718217"/>
                </a:lnTo>
                <a:lnTo>
                  <a:pt x="42049" y="1733420"/>
                </a:lnTo>
                <a:lnTo>
                  <a:pt x="46578" y="1746682"/>
                </a:lnTo>
                <a:lnTo>
                  <a:pt x="58869" y="1756062"/>
                </a:lnTo>
                <a:lnTo>
                  <a:pt x="82805" y="175962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897008" y="3505033"/>
            <a:ext cx="83185" cy="2463800"/>
          </a:xfrm>
          <a:custGeom>
            <a:avLst/>
            <a:gdLst/>
            <a:ahLst/>
            <a:cxnLst/>
            <a:rect l="l" t="t" r="r" b="b"/>
            <a:pathLst>
              <a:path w="83184" h="2463800">
                <a:moveTo>
                  <a:pt x="0" y="2463468"/>
                </a:moveTo>
                <a:lnTo>
                  <a:pt x="41402" y="2463468"/>
                </a:lnTo>
                <a:lnTo>
                  <a:pt x="41402" y="41402"/>
                </a:lnTo>
                <a:lnTo>
                  <a:pt x="42049" y="26200"/>
                </a:lnTo>
                <a:lnTo>
                  <a:pt x="46578" y="12938"/>
                </a:lnTo>
                <a:lnTo>
                  <a:pt x="58869" y="3558"/>
                </a:ln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97008" y="4208881"/>
            <a:ext cx="83185" cy="1760220"/>
          </a:xfrm>
          <a:custGeom>
            <a:avLst/>
            <a:gdLst/>
            <a:ahLst/>
            <a:cxnLst/>
            <a:rect l="l" t="t" r="r" b="b"/>
            <a:pathLst>
              <a:path w="83184" h="1760220">
                <a:moveTo>
                  <a:pt x="0" y="1759620"/>
                </a:moveTo>
                <a:lnTo>
                  <a:pt x="41402" y="1759620"/>
                </a:lnTo>
                <a:lnTo>
                  <a:pt x="41402" y="41402"/>
                </a:lnTo>
                <a:lnTo>
                  <a:pt x="42049" y="26200"/>
                </a:lnTo>
                <a:lnTo>
                  <a:pt x="46578" y="12938"/>
                </a:lnTo>
                <a:lnTo>
                  <a:pt x="58869" y="3558"/>
                </a:ln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897008" y="4912729"/>
            <a:ext cx="83185" cy="1056005"/>
          </a:xfrm>
          <a:custGeom>
            <a:avLst/>
            <a:gdLst/>
            <a:ahLst/>
            <a:cxnLst/>
            <a:rect l="l" t="t" r="r" b="b"/>
            <a:pathLst>
              <a:path w="83184" h="1056004">
                <a:moveTo>
                  <a:pt x="0" y="1055772"/>
                </a:moveTo>
                <a:lnTo>
                  <a:pt x="41402" y="1055772"/>
                </a:lnTo>
                <a:lnTo>
                  <a:pt x="41402" y="41402"/>
                </a:lnTo>
                <a:lnTo>
                  <a:pt x="42049" y="26200"/>
                </a:lnTo>
                <a:lnTo>
                  <a:pt x="46578" y="12938"/>
                </a:lnTo>
                <a:lnTo>
                  <a:pt x="58869" y="3558"/>
                </a:ln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897008" y="5968502"/>
            <a:ext cx="83185" cy="352425"/>
          </a:xfrm>
          <a:custGeom>
            <a:avLst/>
            <a:gdLst/>
            <a:ahLst/>
            <a:cxnLst/>
            <a:rect l="l" t="t" r="r" b="b"/>
            <a:pathLst>
              <a:path w="83184" h="352425">
                <a:moveTo>
                  <a:pt x="0" y="0"/>
                </a:moveTo>
                <a:lnTo>
                  <a:pt x="41402" y="0"/>
                </a:lnTo>
                <a:lnTo>
                  <a:pt x="41402" y="310521"/>
                </a:lnTo>
                <a:lnTo>
                  <a:pt x="42049" y="325723"/>
                </a:lnTo>
                <a:lnTo>
                  <a:pt x="46578" y="338985"/>
                </a:lnTo>
                <a:lnTo>
                  <a:pt x="58869" y="348366"/>
                </a:lnTo>
                <a:lnTo>
                  <a:pt x="82805" y="351924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897008" y="5616578"/>
            <a:ext cx="83185" cy="352425"/>
          </a:xfrm>
          <a:custGeom>
            <a:avLst/>
            <a:gdLst/>
            <a:ahLst/>
            <a:cxnLst/>
            <a:rect l="l" t="t" r="r" b="b"/>
            <a:pathLst>
              <a:path w="83184" h="352425">
                <a:moveTo>
                  <a:pt x="0" y="351924"/>
                </a:moveTo>
                <a:lnTo>
                  <a:pt x="41402" y="351924"/>
                </a:lnTo>
                <a:lnTo>
                  <a:pt x="41402" y="41402"/>
                </a:lnTo>
                <a:lnTo>
                  <a:pt x="42049" y="26200"/>
                </a:lnTo>
                <a:lnTo>
                  <a:pt x="46578" y="12938"/>
                </a:lnTo>
                <a:lnTo>
                  <a:pt x="58869" y="3558"/>
                </a:lnTo>
                <a:lnTo>
                  <a:pt x="82805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897008" y="5968502"/>
            <a:ext cx="83185" cy="2463800"/>
          </a:xfrm>
          <a:custGeom>
            <a:avLst/>
            <a:gdLst/>
            <a:ahLst/>
            <a:cxnLst/>
            <a:rect l="l" t="t" r="r" b="b"/>
            <a:pathLst>
              <a:path w="83184" h="2463800">
                <a:moveTo>
                  <a:pt x="0" y="0"/>
                </a:moveTo>
                <a:lnTo>
                  <a:pt x="41402" y="0"/>
                </a:lnTo>
                <a:lnTo>
                  <a:pt x="41402" y="2422065"/>
                </a:lnTo>
                <a:lnTo>
                  <a:pt x="42049" y="2437268"/>
                </a:lnTo>
                <a:lnTo>
                  <a:pt x="46578" y="2450530"/>
                </a:lnTo>
                <a:lnTo>
                  <a:pt x="58869" y="2459910"/>
                </a:lnTo>
                <a:lnTo>
                  <a:pt x="82805" y="2463468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83417" y="7298554"/>
            <a:ext cx="83185" cy="890269"/>
          </a:xfrm>
          <a:custGeom>
            <a:avLst/>
            <a:gdLst/>
            <a:ahLst/>
            <a:cxnLst/>
            <a:rect l="l" t="t" r="r" b="b"/>
            <a:pathLst>
              <a:path w="83184" h="890270">
                <a:moveTo>
                  <a:pt x="82805" y="890160"/>
                </a:moveTo>
                <a:lnTo>
                  <a:pt x="41402" y="890160"/>
                </a:lnTo>
                <a:lnTo>
                  <a:pt x="41402" y="41402"/>
                </a:lnTo>
                <a:lnTo>
                  <a:pt x="40755" y="26200"/>
                </a:lnTo>
                <a:lnTo>
                  <a:pt x="36227" y="12938"/>
                </a:lnTo>
                <a:lnTo>
                  <a:pt x="23936" y="3558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83417" y="8188715"/>
            <a:ext cx="83185" cy="890269"/>
          </a:xfrm>
          <a:custGeom>
            <a:avLst/>
            <a:gdLst/>
            <a:ahLst/>
            <a:cxnLst/>
            <a:rect l="l" t="t" r="r" b="b"/>
            <a:pathLst>
              <a:path w="83184" h="890270">
                <a:moveTo>
                  <a:pt x="82805" y="0"/>
                </a:moveTo>
                <a:lnTo>
                  <a:pt x="41402" y="0"/>
                </a:lnTo>
                <a:lnTo>
                  <a:pt x="41402" y="848758"/>
                </a:lnTo>
                <a:lnTo>
                  <a:pt x="40755" y="863960"/>
                </a:lnTo>
                <a:lnTo>
                  <a:pt x="36227" y="877222"/>
                </a:lnTo>
                <a:lnTo>
                  <a:pt x="23936" y="886602"/>
                </a:lnTo>
                <a:lnTo>
                  <a:pt x="0" y="89016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44498" y="6253133"/>
            <a:ext cx="83185" cy="1056005"/>
          </a:xfrm>
          <a:custGeom>
            <a:avLst/>
            <a:gdLst/>
            <a:ahLst/>
            <a:cxnLst/>
            <a:rect l="l" t="t" r="r" b="b"/>
            <a:pathLst>
              <a:path w="83184" h="1056004">
                <a:moveTo>
                  <a:pt x="82805" y="1055772"/>
                </a:moveTo>
                <a:lnTo>
                  <a:pt x="41402" y="1055772"/>
                </a:lnTo>
                <a:lnTo>
                  <a:pt x="41402" y="41402"/>
                </a:lnTo>
                <a:lnTo>
                  <a:pt x="40755" y="26200"/>
                </a:lnTo>
                <a:lnTo>
                  <a:pt x="36227" y="12938"/>
                </a:lnTo>
                <a:lnTo>
                  <a:pt x="23936" y="3558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44498" y="6956981"/>
            <a:ext cx="83185" cy="352425"/>
          </a:xfrm>
          <a:custGeom>
            <a:avLst/>
            <a:gdLst/>
            <a:ahLst/>
            <a:cxnLst/>
            <a:rect l="l" t="t" r="r" b="b"/>
            <a:pathLst>
              <a:path w="83184" h="352425">
                <a:moveTo>
                  <a:pt x="82805" y="351924"/>
                </a:moveTo>
                <a:lnTo>
                  <a:pt x="41402" y="351924"/>
                </a:lnTo>
                <a:lnTo>
                  <a:pt x="41402" y="41402"/>
                </a:lnTo>
                <a:lnTo>
                  <a:pt x="40755" y="26200"/>
                </a:lnTo>
                <a:lnTo>
                  <a:pt x="36227" y="12938"/>
                </a:lnTo>
                <a:lnTo>
                  <a:pt x="23936" y="3558"/>
                </a:ln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44498" y="7308905"/>
            <a:ext cx="83185" cy="352425"/>
          </a:xfrm>
          <a:custGeom>
            <a:avLst/>
            <a:gdLst/>
            <a:ahLst/>
            <a:cxnLst/>
            <a:rect l="l" t="t" r="r" b="b"/>
            <a:pathLst>
              <a:path w="83184" h="352425">
                <a:moveTo>
                  <a:pt x="82805" y="0"/>
                </a:moveTo>
                <a:lnTo>
                  <a:pt x="41402" y="0"/>
                </a:lnTo>
                <a:lnTo>
                  <a:pt x="41402" y="310521"/>
                </a:lnTo>
                <a:lnTo>
                  <a:pt x="40755" y="325723"/>
                </a:lnTo>
                <a:lnTo>
                  <a:pt x="36227" y="338985"/>
                </a:lnTo>
                <a:lnTo>
                  <a:pt x="23936" y="348366"/>
                </a:lnTo>
                <a:lnTo>
                  <a:pt x="0" y="351924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44498" y="9068526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82805" y="0"/>
                </a:moveTo>
                <a:lnTo>
                  <a:pt x="0" y="0"/>
                </a:lnTo>
              </a:path>
            </a:pathLst>
          </a:custGeom>
          <a:ln w="20701">
            <a:solidFill>
              <a:srgbClr val="4A7B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342697" y="5751137"/>
            <a:ext cx="2774315" cy="993775"/>
          </a:xfrm>
          <a:custGeom>
            <a:avLst/>
            <a:gdLst/>
            <a:ahLst/>
            <a:cxnLst/>
            <a:rect l="l" t="t" r="r" b="b"/>
            <a:pathLst>
              <a:path w="2774315" h="993775">
                <a:moveTo>
                  <a:pt x="2587677" y="993668"/>
                </a:moveTo>
                <a:lnTo>
                  <a:pt x="186312" y="993668"/>
                </a:lnTo>
                <a:lnTo>
                  <a:pt x="136571" y="987055"/>
                </a:lnTo>
                <a:lnTo>
                  <a:pt x="92006" y="968366"/>
                </a:lnTo>
                <a:lnTo>
                  <a:pt x="54341" y="939326"/>
                </a:lnTo>
                <a:lnTo>
                  <a:pt x="25301" y="901661"/>
                </a:lnTo>
                <a:lnTo>
                  <a:pt x="6612" y="857096"/>
                </a:lnTo>
                <a:lnTo>
                  <a:pt x="0" y="807355"/>
                </a:lnTo>
                <a:lnTo>
                  <a:pt x="0" y="186312"/>
                </a:lnTo>
                <a:lnTo>
                  <a:pt x="6612" y="136571"/>
                </a:lnTo>
                <a:lnTo>
                  <a:pt x="25301" y="92006"/>
                </a:lnTo>
                <a:lnTo>
                  <a:pt x="54341" y="54341"/>
                </a:lnTo>
                <a:lnTo>
                  <a:pt x="92006" y="25301"/>
                </a:lnTo>
                <a:lnTo>
                  <a:pt x="136571" y="6612"/>
                </a:lnTo>
                <a:lnTo>
                  <a:pt x="186312" y="0"/>
                </a:lnTo>
                <a:lnTo>
                  <a:pt x="2587677" y="0"/>
                </a:lnTo>
                <a:lnTo>
                  <a:pt x="2637418" y="6612"/>
                </a:lnTo>
                <a:lnTo>
                  <a:pt x="2681983" y="25301"/>
                </a:lnTo>
                <a:lnTo>
                  <a:pt x="2719648" y="54341"/>
                </a:lnTo>
                <a:lnTo>
                  <a:pt x="2748688" y="92006"/>
                </a:lnTo>
                <a:lnTo>
                  <a:pt x="2767377" y="136571"/>
                </a:lnTo>
                <a:lnTo>
                  <a:pt x="2773990" y="186312"/>
                </a:lnTo>
                <a:lnTo>
                  <a:pt x="2773990" y="807355"/>
                </a:lnTo>
                <a:lnTo>
                  <a:pt x="2767377" y="857096"/>
                </a:lnTo>
                <a:lnTo>
                  <a:pt x="2748688" y="901661"/>
                </a:lnTo>
                <a:lnTo>
                  <a:pt x="2719648" y="939326"/>
                </a:lnTo>
                <a:lnTo>
                  <a:pt x="2681983" y="968366"/>
                </a:lnTo>
                <a:lnTo>
                  <a:pt x="2637418" y="987055"/>
                </a:lnTo>
                <a:lnTo>
                  <a:pt x="2587677" y="993668"/>
                </a:lnTo>
                <a:close/>
              </a:path>
            </a:pathLst>
          </a:custGeom>
          <a:solidFill>
            <a:srgbClr val="7E6B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342697" y="5751137"/>
            <a:ext cx="2774315" cy="993775"/>
          </a:xfrm>
          <a:custGeom>
            <a:avLst/>
            <a:gdLst/>
            <a:ahLst/>
            <a:cxnLst/>
            <a:rect l="l" t="t" r="r" b="b"/>
            <a:pathLst>
              <a:path w="2774315" h="993775">
                <a:moveTo>
                  <a:pt x="186312" y="0"/>
                </a:moveTo>
                <a:lnTo>
                  <a:pt x="2587677" y="0"/>
                </a:lnTo>
                <a:lnTo>
                  <a:pt x="2637418" y="6612"/>
                </a:lnTo>
                <a:lnTo>
                  <a:pt x="2681983" y="25301"/>
                </a:lnTo>
                <a:lnTo>
                  <a:pt x="2719648" y="54341"/>
                </a:lnTo>
                <a:lnTo>
                  <a:pt x="2748688" y="92006"/>
                </a:lnTo>
                <a:lnTo>
                  <a:pt x="2767377" y="136571"/>
                </a:lnTo>
                <a:lnTo>
                  <a:pt x="2773990" y="186312"/>
                </a:lnTo>
                <a:lnTo>
                  <a:pt x="2773990" y="807355"/>
                </a:lnTo>
                <a:lnTo>
                  <a:pt x="2767377" y="857096"/>
                </a:lnTo>
                <a:lnTo>
                  <a:pt x="2748688" y="901661"/>
                </a:lnTo>
                <a:lnTo>
                  <a:pt x="2719648" y="939326"/>
                </a:lnTo>
                <a:lnTo>
                  <a:pt x="2681983" y="968366"/>
                </a:lnTo>
                <a:lnTo>
                  <a:pt x="2637418" y="987055"/>
                </a:lnTo>
                <a:lnTo>
                  <a:pt x="2587677" y="993668"/>
                </a:lnTo>
                <a:lnTo>
                  <a:pt x="186312" y="993668"/>
                </a:lnTo>
                <a:lnTo>
                  <a:pt x="136571" y="987055"/>
                </a:lnTo>
                <a:lnTo>
                  <a:pt x="92006" y="968366"/>
                </a:lnTo>
                <a:lnTo>
                  <a:pt x="54341" y="939326"/>
                </a:lnTo>
                <a:lnTo>
                  <a:pt x="25301" y="901661"/>
                </a:lnTo>
                <a:lnTo>
                  <a:pt x="6612" y="857096"/>
                </a:lnTo>
                <a:lnTo>
                  <a:pt x="0" y="807355"/>
                </a:lnTo>
                <a:lnTo>
                  <a:pt x="0" y="186312"/>
                </a:lnTo>
                <a:lnTo>
                  <a:pt x="6612" y="136571"/>
                </a:lnTo>
                <a:lnTo>
                  <a:pt x="25301" y="92006"/>
                </a:lnTo>
                <a:lnTo>
                  <a:pt x="54341" y="54341"/>
                </a:lnTo>
                <a:lnTo>
                  <a:pt x="92006" y="25301"/>
                </a:lnTo>
                <a:lnTo>
                  <a:pt x="136571" y="6612"/>
                </a:lnTo>
                <a:lnTo>
                  <a:pt x="186312" y="0"/>
                </a:lnTo>
                <a:close/>
              </a:path>
            </a:pathLst>
          </a:custGeom>
          <a:ln w="20701">
            <a:solidFill>
              <a:srgbClr val="7E6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2640521" y="5991707"/>
            <a:ext cx="2261235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25">
                <a:solidFill>
                  <a:srgbClr val="FFFFFF"/>
                </a:solidFill>
                <a:latin typeface="宋体"/>
                <a:cs typeface="宋体"/>
              </a:rPr>
              <a:t>数据通信基础</a:t>
            </a:r>
            <a:endParaRPr sz="29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282298" y="2055934"/>
            <a:ext cx="2194560" cy="786765"/>
          </a:xfrm>
          <a:custGeom>
            <a:avLst/>
            <a:gdLst/>
            <a:ahLst/>
            <a:cxnLst/>
            <a:rect l="l" t="t" r="r" b="b"/>
            <a:pathLst>
              <a:path w="2194559" h="786764">
                <a:moveTo>
                  <a:pt x="144909" y="0"/>
                </a:moveTo>
                <a:lnTo>
                  <a:pt x="2049440" y="0"/>
                </a:lnTo>
                <a:lnTo>
                  <a:pt x="2096308" y="7121"/>
                </a:lnTo>
                <a:lnTo>
                  <a:pt x="2136220" y="27160"/>
                </a:lnTo>
                <a:lnTo>
                  <a:pt x="2167190" y="58129"/>
                </a:lnTo>
                <a:lnTo>
                  <a:pt x="2187229" y="98041"/>
                </a:lnTo>
                <a:lnTo>
                  <a:pt x="2194350" y="144909"/>
                </a:lnTo>
                <a:lnTo>
                  <a:pt x="2194350" y="641743"/>
                </a:lnTo>
                <a:lnTo>
                  <a:pt x="2187229" y="688611"/>
                </a:lnTo>
                <a:lnTo>
                  <a:pt x="2167190" y="728524"/>
                </a:lnTo>
                <a:lnTo>
                  <a:pt x="2136220" y="759493"/>
                </a:lnTo>
                <a:lnTo>
                  <a:pt x="2096308" y="779532"/>
                </a:lnTo>
                <a:lnTo>
                  <a:pt x="2049440" y="786653"/>
                </a:lnTo>
                <a:lnTo>
                  <a:pt x="144909" y="786653"/>
                </a:lnTo>
                <a:lnTo>
                  <a:pt x="98041" y="779532"/>
                </a:lnTo>
                <a:lnTo>
                  <a:pt x="58129" y="759493"/>
                </a:lnTo>
                <a:lnTo>
                  <a:pt x="27160" y="728524"/>
                </a:lnTo>
                <a:lnTo>
                  <a:pt x="7121" y="688611"/>
                </a:lnTo>
                <a:lnTo>
                  <a:pt x="0" y="641743"/>
                </a:lnTo>
                <a:lnTo>
                  <a:pt x="0" y="144909"/>
                </a:lnTo>
                <a:lnTo>
                  <a:pt x="7121" y="98041"/>
                </a:lnTo>
                <a:lnTo>
                  <a:pt x="27160" y="58129"/>
                </a:lnTo>
                <a:lnTo>
                  <a:pt x="58129" y="27160"/>
                </a:lnTo>
                <a:lnTo>
                  <a:pt x="98041" y="7121"/>
                </a:lnTo>
                <a:lnTo>
                  <a:pt x="144909" y="0"/>
                </a:lnTo>
                <a:close/>
              </a:path>
            </a:pathLst>
          </a:custGeom>
          <a:ln w="20701">
            <a:solidFill>
              <a:srgbClr val="A7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5538719" y="2249495"/>
            <a:ext cx="1764664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数据通信模型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282298" y="5575175"/>
            <a:ext cx="1614805" cy="786765"/>
          </a:xfrm>
          <a:custGeom>
            <a:avLst/>
            <a:gdLst/>
            <a:ahLst/>
            <a:cxnLst/>
            <a:rect l="l" t="t" r="r" b="b"/>
            <a:pathLst>
              <a:path w="1614805" h="786764">
                <a:moveTo>
                  <a:pt x="144909" y="0"/>
                </a:moveTo>
                <a:lnTo>
                  <a:pt x="1469800" y="0"/>
                </a:lnTo>
                <a:lnTo>
                  <a:pt x="1516668" y="7121"/>
                </a:lnTo>
                <a:lnTo>
                  <a:pt x="1556581" y="27160"/>
                </a:lnTo>
                <a:lnTo>
                  <a:pt x="1587550" y="58129"/>
                </a:lnTo>
                <a:lnTo>
                  <a:pt x="1607589" y="98041"/>
                </a:lnTo>
                <a:lnTo>
                  <a:pt x="1614710" y="144909"/>
                </a:lnTo>
                <a:lnTo>
                  <a:pt x="1614710" y="641743"/>
                </a:lnTo>
                <a:lnTo>
                  <a:pt x="1607589" y="688611"/>
                </a:lnTo>
                <a:lnTo>
                  <a:pt x="1587550" y="728524"/>
                </a:lnTo>
                <a:lnTo>
                  <a:pt x="1556581" y="759493"/>
                </a:lnTo>
                <a:lnTo>
                  <a:pt x="1516668" y="779532"/>
                </a:lnTo>
                <a:lnTo>
                  <a:pt x="1469800" y="786653"/>
                </a:lnTo>
                <a:lnTo>
                  <a:pt x="144909" y="786653"/>
                </a:lnTo>
                <a:lnTo>
                  <a:pt x="98041" y="779532"/>
                </a:lnTo>
                <a:lnTo>
                  <a:pt x="58129" y="759493"/>
                </a:lnTo>
                <a:lnTo>
                  <a:pt x="27160" y="728524"/>
                </a:lnTo>
                <a:lnTo>
                  <a:pt x="7121" y="688611"/>
                </a:lnTo>
                <a:lnTo>
                  <a:pt x="0" y="641743"/>
                </a:lnTo>
                <a:lnTo>
                  <a:pt x="0" y="144909"/>
                </a:lnTo>
                <a:lnTo>
                  <a:pt x="7121" y="98041"/>
                </a:lnTo>
                <a:lnTo>
                  <a:pt x="27160" y="58129"/>
                </a:lnTo>
                <a:lnTo>
                  <a:pt x="58129" y="27160"/>
                </a:lnTo>
                <a:lnTo>
                  <a:pt x="98041" y="7121"/>
                </a:lnTo>
                <a:lnTo>
                  <a:pt x="144909" y="0"/>
                </a:lnTo>
                <a:close/>
              </a:path>
            </a:pathLst>
          </a:custGeom>
          <a:ln w="20701">
            <a:solidFill>
              <a:srgbClr val="A7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538719" y="5768737"/>
            <a:ext cx="118491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基本术语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266223" y="7795388"/>
            <a:ext cx="911225" cy="786765"/>
          </a:xfrm>
          <a:custGeom>
            <a:avLst/>
            <a:gdLst/>
            <a:ahLst/>
            <a:cxnLst/>
            <a:rect l="l" t="t" r="r" b="b"/>
            <a:pathLst>
              <a:path w="911225" h="786765">
                <a:moveTo>
                  <a:pt x="144909" y="0"/>
                </a:moveTo>
                <a:lnTo>
                  <a:pt x="765952" y="0"/>
                </a:lnTo>
                <a:lnTo>
                  <a:pt x="812820" y="7121"/>
                </a:lnTo>
                <a:lnTo>
                  <a:pt x="852732" y="27160"/>
                </a:lnTo>
                <a:lnTo>
                  <a:pt x="883702" y="58129"/>
                </a:lnTo>
                <a:lnTo>
                  <a:pt x="903741" y="98041"/>
                </a:lnTo>
                <a:lnTo>
                  <a:pt x="910862" y="144909"/>
                </a:lnTo>
                <a:lnTo>
                  <a:pt x="910862" y="641743"/>
                </a:lnTo>
                <a:lnTo>
                  <a:pt x="903741" y="688611"/>
                </a:lnTo>
                <a:lnTo>
                  <a:pt x="883702" y="728524"/>
                </a:lnTo>
                <a:lnTo>
                  <a:pt x="852732" y="759493"/>
                </a:lnTo>
                <a:lnTo>
                  <a:pt x="812820" y="779532"/>
                </a:lnTo>
                <a:lnTo>
                  <a:pt x="765952" y="786653"/>
                </a:lnTo>
                <a:lnTo>
                  <a:pt x="144909" y="786653"/>
                </a:lnTo>
                <a:lnTo>
                  <a:pt x="98041" y="779532"/>
                </a:lnTo>
                <a:lnTo>
                  <a:pt x="58129" y="759493"/>
                </a:lnTo>
                <a:lnTo>
                  <a:pt x="27160" y="728524"/>
                </a:lnTo>
                <a:lnTo>
                  <a:pt x="7121" y="688611"/>
                </a:lnTo>
                <a:lnTo>
                  <a:pt x="0" y="641743"/>
                </a:lnTo>
                <a:lnTo>
                  <a:pt x="0" y="144909"/>
                </a:lnTo>
                <a:lnTo>
                  <a:pt x="7121" y="98041"/>
                </a:lnTo>
                <a:lnTo>
                  <a:pt x="27160" y="58129"/>
                </a:lnTo>
                <a:lnTo>
                  <a:pt x="58129" y="27160"/>
                </a:lnTo>
                <a:lnTo>
                  <a:pt x="98041" y="7121"/>
                </a:lnTo>
                <a:lnTo>
                  <a:pt x="144909" y="0"/>
                </a:lnTo>
                <a:close/>
              </a:path>
            </a:pathLst>
          </a:custGeom>
          <a:ln w="20701">
            <a:solidFill>
              <a:srgbClr val="A7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460540" y="7988964"/>
            <a:ext cx="60515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编码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142014" y="3913872"/>
            <a:ext cx="1035685" cy="786765"/>
          </a:xfrm>
          <a:custGeom>
            <a:avLst/>
            <a:gdLst/>
            <a:ahLst/>
            <a:cxnLst/>
            <a:rect l="l" t="t" r="r" b="b"/>
            <a:pathLst>
              <a:path w="1035684" h="786764">
                <a:moveTo>
                  <a:pt x="144909" y="0"/>
                </a:moveTo>
                <a:lnTo>
                  <a:pt x="890160" y="0"/>
                </a:lnTo>
                <a:lnTo>
                  <a:pt x="937029" y="7121"/>
                </a:lnTo>
                <a:lnTo>
                  <a:pt x="976941" y="27160"/>
                </a:lnTo>
                <a:lnTo>
                  <a:pt x="1007910" y="58129"/>
                </a:lnTo>
                <a:lnTo>
                  <a:pt x="1027949" y="98041"/>
                </a:lnTo>
                <a:lnTo>
                  <a:pt x="1035070" y="144909"/>
                </a:lnTo>
                <a:lnTo>
                  <a:pt x="1035070" y="641743"/>
                </a:lnTo>
                <a:lnTo>
                  <a:pt x="1027949" y="688611"/>
                </a:lnTo>
                <a:lnTo>
                  <a:pt x="1007910" y="728524"/>
                </a:lnTo>
                <a:lnTo>
                  <a:pt x="976941" y="759493"/>
                </a:lnTo>
                <a:lnTo>
                  <a:pt x="937029" y="779532"/>
                </a:lnTo>
                <a:lnTo>
                  <a:pt x="890160" y="786653"/>
                </a:lnTo>
                <a:lnTo>
                  <a:pt x="144909" y="786653"/>
                </a:lnTo>
                <a:lnTo>
                  <a:pt x="98041" y="779532"/>
                </a:lnTo>
                <a:lnTo>
                  <a:pt x="58129" y="759493"/>
                </a:lnTo>
                <a:lnTo>
                  <a:pt x="27160" y="728524"/>
                </a:lnTo>
                <a:lnTo>
                  <a:pt x="7121" y="688611"/>
                </a:lnTo>
                <a:lnTo>
                  <a:pt x="0" y="641743"/>
                </a:lnTo>
                <a:lnTo>
                  <a:pt x="0" y="144909"/>
                </a:lnTo>
                <a:lnTo>
                  <a:pt x="7121" y="98041"/>
                </a:lnTo>
                <a:lnTo>
                  <a:pt x="27160" y="58129"/>
                </a:lnTo>
                <a:lnTo>
                  <a:pt x="58129" y="27160"/>
                </a:lnTo>
                <a:lnTo>
                  <a:pt x="98041" y="7121"/>
                </a:lnTo>
                <a:lnTo>
                  <a:pt x="144909" y="0"/>
                </a:lnTo>
                <a:close/>
              </a:path>
            </a:pathLst>
          </a:custGeom>
          <a:ln w="20701">
            <a:solidFill>
              <a:srgbClr val="A7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03095" y="4058782"/>
            <a:ext cx="1656714" cy="497205"/>
          </a:xfrm>
          <a:custGeom>
            <a:avLst/>
            <a:gdLst/>
            <a:ahLst/>
            <a:cxnLst/>
            <a:rect l="l" t="t" r="r" b="b"/>
            <a:pathLst>
              <a:path w="1656715" h="497204">
                <a:moveTo>
                  <a:pt x="82805" y="0"/>
                </a:moveTo>
                <a:lnTo>
                  <a:pt x="1573307" y="0"/>
                </a:lnTo>
                <a:lnTo>
                  <a:pt x="1603713" y="7116"/>
                </a:lnTo>
                <a:lnTo>
                  <a:pt x="1630236" y="25876"/>
                </a:lnTo>
                <a:lnTo>
                  <a:pt x="1648997" y="52400"/>
                </a:lnTo>
                <a:lnTo>
                  <a:pt x="1656113" y="82805"/>
                </a:lnTo>
                <a:lnTo>
                  <a:pt x="1656113" y="414028"/>
                </a:lnTo>
                <a:lnTo>
                  <a:pt x="1648997" y="444433"/>
                </a:lnTo>
                <a:lnTo>
                  <a:pt x="1630236" y="470957"/>
                </a:lnTo>
                <a:lnTo>
                  <a:pt x="1603713" y="489717"/>
                </a:lnTo>
                <a:lnTo>
                  <a:pt x="1573307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556009" y="4107448"/>
            <a:ext cx="244792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54835" algn="l"/>
              </a:tabLst>
            </a:pPr>
            <a:r>
              <a:rPr dirty="0" sz="2250" spc="25">
                <a:latin typeface="宋体"/>
                <a:cs typeface="宋体"/>
              </a:rPr>
              <a:t>数字</a:t>
            </a:r>
            <a:r>
              <a:rPr dirty="0" sz="2250" spc="135">
                <a:latin typeface="宋体"/>
                <a:cs typeface="宋体"/>
              </a:rPr>
              <a:t> </a:t>
            </a:r>
            <a:r>
              <a:rPr dirty="0" sz="2250" spc="25">
                <a:latin typeface="宋体"/>
                <a:cs typeface="宋体"/>
              </a:rPr>
              <a:t>模拟</a:t>
            </a:r>
            <a:r>
              <a:rPr dirty="0" sz="2250">
                <a:latin typeface="宋体"/>
                <a:cs typeface="宋体"/>
              </a:rPr>
              <a:t>	</a:t>
            </a:r>
            <a:r>
              <a:rPr dirty="0" sz="2250" spc="25">
                <a:latin typeface="宋体"/>
                <a:cs typeface="宋体"/>
              </a:rPr>
              <a:t>调制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368024" y="3023711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979814" y="7479706"/>
            <a:ext cx="1532255" cy="497205"/>
          </a:xfrm>
          <a:custGeom>
            <a:avLst/>
            <a:gdLst/>
            <a:ahLst/>
            <a:cxnLst/>
            <a:rect l="l" t="t" r="r" b="b"/>
            <a:pathLst>
              <a:path w="1532255" h="497204">
                <a:moveTo>
                  <a:pt x="82805" y="0"/>
                </a:moveTo>
                <a:lnTo>
                  <a:pt x="1449099" y="0"/>
                </a:lnTo>
                <a:lnTo>
                  <a:pt x="1479504" y="7116"/>
                </a:lnTo>
                <a:lnTo>
                  <a:pt x="1506028" y="25876"/>
                </a:lnTo>
                <a:lnTo>
                  <a:pt x="1524788" y="52400"/>
                </a:lnTo>
                <a:lnTo>
                  <a:pt x="1531904" y="82805"/>
                </a:lnTo>
                <a:lnTo>
                  <a:pt x="1531904" y="414028"/>
                </a:lnTo>
                <a:lnTo>
                  <a:pt x="1524788" y="444433"/>
                </a:lnTo>
                <a:lnTo>
                  <a:pt x="1506028" y="470957"/>
                </a:lnTo>
                <a:lnTo>
                  <a:pt x="1479504" y="489717"/>
                </a:lnTo>
                <a:lnTo>
                  <a:pt x="144909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979814" y="3256616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979814" y="3960464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979814" y="4664312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979814" y="6072009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979814" y="5368161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979814" y="8183553"/>
            <a:ext cx="952500" cy="497205"/>
          </a:xfrm>
          <a:custGeom>
            <a:avLst/>
            <a:gdLst/>
            <a:ahLst/>
            <a:cxnLst/>
            <a:rect l="l" t="t" r="r" b="b"/>
            <a:pathLst>
              <a:path w="952500" h="497204">
                <a:moveTo>
                  <a:pt x="82805" y="0"/>
                </a:moveTo>
                <a:lnTo>
                  <a:pt x="869459" y="0"/>
                </a:lnTo>
                <a:lnTo>
                  <a:pt x="899864" y="7116"/>
                </a:lnTo>
                <a:lnTo>
                  <a:pt x="926388" y="25876"/>
                </a:lnTo>
                <a:lnTo>
                  <a:pt x="945149" y="52400"/>
                </a:lnTo>
                <a:lnTo>
                  <a:pt x="952265" y="82805"/>
                </a:lnTo>
                <a:lnTo>
                  <a:pt x="952265" y="414028"/>
                </a:lnTo>
                <a:lnTo>
                  <a:pt x="945149" y="444433"/>
                </a:lnTo>
                <a:lnTo>
                  <a:pt x="926388" y="470957"/>
                </a:lnTo>
                <a:lnTo>
                  <a:pt x="899864" y="489717"/>
                </a:lnTo>
                <a:lnTo>
                  <a:pt x="86945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27303" y="7060488"/>
            <a:ext cx="1656714" cy="497205"/>
          </a:xfrm>
          <a:custGeom>
            <a:avLst/>
            <a:gdLst/>
            <a:ahLst/>
            <a:cxnLst/>
            <a:rect l="l" t="t" r="r" b="b"/>
            <a:pathLst>
              <a:path w="1656715" h="497204">
                <a:moveTo>
                  <a:pt x="82805" y="0"/>
                </a:moveTo>
                <a:lnTo>
                  <a:pt x="1573307" y="0"/>
                </a:lnTo>
                <a:lnTo>
                  <a:pt x="1603713" y="7116"/>
                </a:lnTo>
                <a:lnTo>
                  <a:pt x="1630236" y="25876"/>
                </a:lnTo>
                <a:lnTo>
                  <a:pt x="1648997" y="52400"/>
                </a:lnTo>
                <a:lnTo>
                  <a:pt x="1656113" y="82805"/>
                </a:lnTo>
                <a:lnTo>
                  <a:pt x="1656113" y="414028"/>
                </a:lnTo>
                <a:lnTo>
                  <a:pt x="1648997" y="444433"/>
                </a:lnTo>
                <a:lnTo>
                  <a:pt x="1630236" y="470957"/>
                </a:lnTo>
                <a:lnTo>
                  <a:pt x="1603713" y="489717"/>
                </a:lnTo>
                <a:lnTo>
                  <a:pt x="1573307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9680218" y="7109153"/>
            <a:ext cx="134620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数字</a:t>
            </a:r>
            <a:r>
              <a:rPr dirty="0" sz="2250" spc="50">
                <a:latin typeface="宋体"/>
                <a:cs typeface="宋体"/>
              </a:rPr>
              <a:t> </a:t>
            </a:r>
            <a:r>
              <a:rPr dirty="0" sz="2250" spc="25">
                <a:latin typeface="宋体"/>
                <a:cs typeface="宋体"/>
              </a:rPr>
              <a:t>数字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527303" y="8820108"/>
            <a:ext cx="1656714" cy="497205"/>
          </a:xfrm>
          <a:custGeom>
            <a:avLst/>
            <a:gdLst/>
            <a:ahLst/>
            <a:cxnLst/>
            <a:rect l="l" t="t" r="r" b="b"/>
            <a:pathLst>
              <a:path w="1656715" h="497204">
                <a:moveTo>
                  <a:pt x="82805" y="0"/>
                </a:moveTo>
                <a:lnTo>
                  <a:pt x="1573307" y="0"/>
                </a:lnTo>
                <a:lnTo>
                  <a:pt x="1603713" y="7116"/>
                </a:lnTo>
                <a:lnTo>
                  <a:pt x="1630236" y="25876"/>
                </a:lnTo>
                <a:lnTo>
                  <a:pt x="1648997" y="52400"/>
                </a:lnTo>
                <a:lnTo>
                  <a:pt x="1656113" y="82805"/>
                </a:lnTo>
                <a:lnTo>
                  <a:pt x="1656113" y="414028"/>
                </a:lnTo>
                <a:lnTo>
                  <a:pt x="1648997" y="444433"/>
                </a:lnTo>
                <a:lnTo>
                  <a:pt x="1630236" y="470957"/>
                </a:lnTo>
                <a:lnTo>
                  <a:pt x="1603713" y="489717"/>
                </a:lnTo>
                <a:lnTo>
                  <a:pt x="1573307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9680218" y="8868774"/>
            <a:ext cx="134620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模拟</a:t>
            </a:r>
            <a:r>
              <a:rPr dirty="0" sz="2250" spc="50">
                <a:latin typeface="宋体"/>
                <a:cs typeface="宋体"/>
              </a:rPr>
              <a:t> </a:t>
            </a:r>
            <a:r>
              <a:rPr dirty="0" sz="2250" spc="25">
                <a:latin typeface="宋体"/>
                <a:cs typeface="宋体"/>
              </a:rPr>
              <a:t>数字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12592" y="6004716"/>
            <a:ext cx="1532255" cy="497205"/>
          </a:xfrm>
          <a:custGeom>
            <a:avLst/>
            <a:gdLst/>
            <a:ahLst/>
            <a:cxnLst/>
            <a:rect l="l" t="t" r="r" b="b"/>
            <a:pathLst>
              <a:path w="1532254" h="497204">
                <a:moveTo>
                  <a:pt x="82805" y="0"/>
                </a:moveTo>
                <a:lnTo>
                  <a:pt x="1449099" y="0"/>
                </a:lnTo>
                <a:lnTo>
                  <a:pt x="1479504" y="7116"/>
                </a:lnTo>
                <a:lnTo>
                  <a:pt x="1506028" y="25876"/>
                </a:lnTo>
                <a:lnTo>
                  <a:pt x="1524788" y="52400"/>
                </a:lnTo>
                <a:lnTo>
                  <a:pt x="1531904" y="82805"/>
                </a:lnTo>
                <a:lnTo>
                  <a:pt x="1531904" y="414028"/>
                </a:lnTo>
                <a:lnTo>
                  <a:pt x="1524788" y="444433"/>
                </a:lnTo>
                <a:lnTo>
                  <a:pt x="1506028" y="470957"/>
                </a:lnTo>
                <a:lnTo>
                  <a:pt x="1479504" y="489717"/>
                </a:lnTo>
                <a:lnTo>
                  <a:pt x="144909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22773" y="6708564"/>
            <a:ext cx="1821814" cy="497205"/>
          </a:xfrm>
          <a:custGeom>
            <a:avLst/>
            <a:gdLst/>
            <a:ahLst/>
            <a:cxnLst/>
            <a:rect l="l" t="t" r="r" b="b"/>
            <a:pathLst>
              <a:path w="1821815" h="497204">
                <a:moveTo>
                  <a:pt x="82805" y="0"/>
                </a:moveTo>
                <a:lnTo>
                  <a:pt x="1738919" y="0"/>
                </a:lnTo>
                <a:lnTo>
                  <a:pt x="1769324" y="7116"/>
                </a:lnTo>
                <a:lnTo>
                  <a:pt x="1795848" y="25876"/>
                </a:lnTo>
                <a:lnTo>
                  <a:pt x="1814608" y="52400"/>
                </a:lnTo>
                <a:lnTo>
                  <a:pt x="1821724" y="82805"/>
                </a:lnTo>
                <a:lnTo>
                  <a:pt x="1821724" y="414028"/>
                </a:lnTo>
                <a:lnTo>
                  <a:pt x="1814608" y="444433"/>
                </a:lnTo>
                <a:lnTo>
                  <a:pt x="1795848" y="470957"/>
                </a:lnTo>
                <a:lnTo>
                  <a:pt x="1769324" y="489717"/>
                </a:lnTo>
                <a:lnTo>
                  <a:pt x="173891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775688" y="6053381"/>
            <a:ext cx="1475105" cy="1077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归零编码</a:t>
            </a:r>
            <a:endParaRPr sz="22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50" spc="25">
                <a:latin typeface="宋体"/>
                <a:cs typeface="宋体"/>
              </a:rPr>
              <a:t>非归零编码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32953" y="7412412"/>
            <a:ext cx="2112010" cy="497205"/>
          </a:xfrm>
          <a:custGeom>
            <a:avLst/>
            <a:gdLst/>
            <a:ahLst/>
            <a:cxnLst/>
            <a:rect l="l" t="t" r="r" b="b"/>
            <a:pathLst>
              <a:path w="2112009" h="497204">
                <a:moveTo>
                  <a:pt x="82805" y="0"/>
                </a:moveTo>
                <a:lnTo>
                  <a:pt x="2028739" y="0"/>
                </a:lnTo>
                <a:lnTo>
                  <a:pt x="2059144" y="7116"/>
                </a:lnTo>
                <a:lnTo>
                  <a:pt x="2085667" y="25876"/>
                </a:lnTo>
                <a:lnTo>
                  <a:pt x="2104428" y="52400"/>
                </a:lnTo>
                <a:lnTo>
                  <a:pt x="2111544" y="82805"/>
                </a:lnTo>
                <a:lnTo>
                  <a:pt x="2111544" y="414028"/>
                </a:lnTo>
                <a:lnTo>
                  <a:pt x="2104428" y="444433"/>
                </a:lnTo>
                <a:lnTo>
                  <a:pt x="2085667" y="470957"/>
                </a:lnTo>
                <a:lnTo>
                  <a:pt x="2059144" y="489717"/>
                </a:lnTo>
                <a:lnTo>
                  <a:pt x="2028739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485867" y="7461077"/>
            <a:ext cx="1764664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曼彻斯特编码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374356" y="8820108"/>
            <a:ext cx="2070735" cy="497205"/>
          </a:xfrm>
          <a:custGeom>
            <a:avLst/>
            <a:gdLst/>
            <a:ahLst/>
            <a:cxnLst/>
            <a:rect l="l" t="t" r="r" b="b"/>
            <a:pathLst>
              <a:path w="2070734" h="497204">
                <a:moveTo>
                  <a:pt x="82805" y="0"/>
                </a:moveTo>
                <a:lnTo>
                  <a:pt x="1987336" y="0"/>
                </a:lnTo>
                <a:lnTo>
                  <a:pt x="2017741" y="7116"/>
                </a:lnTo>
                <a:lnTo>
                  <a:pt x="2044265" y="25876"/>
                </a:lnTo>
                <a:lnTo>
                  <a:pt x="2063025" y="52400"/>
                </a:lnTo>
                <a:lnTo>
                  <a:pt x="2070141" y="82805"/>
                </a:lnTo>
                <a:lnTo>
                  <a:pt x="2070141" y="414028"/>
                </a:lnTo>
                <a:lnTo>
                  <a:pt x="2063025" y="444433"/>
                </a:lnTo>
                <a:lnTo>
                  <a:pt x="2044265" y="470957"/>
                </a:lnTo>
                <a:lnTo>
                  <a:pt x="2017741" y="489717"/>
                </a:lnTo>
                <a:lnTo>
                  <a:pt x="1987336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527270" y="8868774"/>
            <a:ext cx="182880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385">
                <a:latin typeface="宋体"/>
                <a:cs typeface="宋体"/>
              </a:rPr>
              <a:t>P</a:t>
            </a:r>
            <a:r>
              <a:rPr dirty="0" sz="2250" spc="635">
                <a:latin typeface="宋体"/>
                <a:cs typeface="宋体"/>
              </a:rPr>
              <a:t>CM</a:t>
            </a:r>
            <a:r>
              <a:rPr dirty="0" sz="2250" spc="25">
                <a:latin typeface="宋体"/>
                <a:cs typeface="宋体"/>
              </a:rPr>
              <a:t>脉码调制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92232" y="3727560"/>
            <a:ext cx="828675" cy="497205"/>
          </a:xfrm>
          <a:custGeom>
            <a:avLst/>
            <a:gdLst/>
            <a:ahLst/>
            <a:cxnLst/>
            <a:rect l="l" t="t" r="r" b="b"/>
            <a:pathLst>
              <a:path w="828675" h="497204">
                <a:moveTo>
                  <a:pt x="82805" y="0"/>
                </a:moveTo>
                <a:lnTo>
                  <a:pt x="745251" y="0"/>
                </a:lnTo>
                <a:lnTo>
                  <a:pt x="775656" y="7116"/>
                </a:lnTo>
                <a:lnTo>
                  <a:pt x="802179" y="25876"/>
                </a:lnTo>
                <a:lnTo>
                  <a:pt x="820940" y="52400"/>
                </a:lnTo>
                <a:lnTo>
                  <a:pt x="828056" y="82805"/>
                </a:lnTo>
                <a:lnTo>
                  <a:pt x="828056" y="414028"/>
                </a:lnTo>
                <a:lnTo>
                  <a:pt x="820940" y="444433"/>
                </a:lnTo>
                <a:lnTo>
                  <a:pt x="802179" y="470957"/>
                </a:lnTo>
                <a:lnTo>
                  <a:pt x="775656" y="489717"/>
                </a:lnTo>
                <a:lnTo>
                  <a:pt x="745251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92232" y="4431408"/>
            <a:ext cx="828675" cy="497205"/>
          </a:xfrm>
          <a:custGeom>
            <a:avLst/>
            <a:gdLst/>
            <a:ahLst/>
            <a:cxnLst/>
            <a:rect l="l" t="t" r="r" b="b"/>
            <a:pathLst>
              <a:path w="828675" h="497204">
                <a:moveTo>
                  <a:pt x="82805" y="0"/>
                </a:moveTo>
                <a:lnTo>
                  <a:pt x="745251" y="0"/>
                </a:lnTo>
                <a:lnTo>
                  <a:pt x="775656" y="7116"/>
                </a:lnTo>
                <a:lnTo>
                  <a:pt x="802179" y="25876"/>
                </a:lnTo>
                <a:lnTo>
                  <a:pt x="820940" y="52400"/>
                </a:lnTo>
                <a:lnTo>
                  <a:pt x="828056" y="82805"/>
                </a:lnTo>
                <a:lnTo>
                  <a:pt x="828056" y="414028"/>
                </a:lnTo>
                <a:lnTo>
                  <a:pt x="820940" y="444433"/>
                </a:lnTo>
                <a:lnTo>
                  <a:pt x="802179" y="470957"/>
                </a:lnTo>
                <a:lnTo>
                  <a:pt x="775656" y="489717"/>
                </a:lnTo>
                <a:lnTo>
                  <a:pt x="745251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520938" y="3072377"/>
            <a:ext cx="667385" cy="1781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调频</a:t>
            </a:r>
            <a:endParaRPr sz="2250">
              <a:latin typeface="宋体"/>
              <a:cs typeface="宋体"/>
            </a:endParaRPr>
          </a:p>
          <a:p>
            <a:pPr marL="74295" marR="5080">
              <a:lnSpc>
                <a:spcPct val="205300"/>
              </a:lnSpc>
            </a:pPr>
            <a:r>
              <a:rPr dirty="0" sz="2250" spc="25">
                <a:latin typeface="宋体"/>
                <a:cs typeface="宋体"/>
              </a:rPr>
              <a:t>调幅 调相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09427" y="5135256"/>
            <a:ext cx="911225" cy="455930"/>
          </a:xfrm>
          <a:custGeom>
            <a:avLst/>
            <a:gdLst/>
            <a:ahLst/>
            <a:cxnLst/>
            <a:rect l="l" t="t" r="r" b="b"/>
            <a:pathLst>
              <a:path w="911225" h="455929">
                <a:moveTo>
                  <a:pt x="82805" y="0"/>
                </a:moveTo>
                <a:lnTo>
                  <a:pt x="828056" y="0"/>
                </a:lnTo>
                <a:lnTo>
                  <a:pt x="858461" y="7116"/>
                </a:lnTo>
                <a:lnTo>
                  <a:pt x="884985" y="25876"/>
                </a:lnTo>
                <a:lnTo>
                  <a:pt x="903746" y="52400"/>
                </a:lnTo>
                <a:lnTo>
                  <a:pt x="910862" y="82805"/>
                </a:lnTo>
                <a:lnTo>
                  <a:pt x="910862" y="372625"/>
                </a:lnTo>
                <a:lnTo>
                  <a:pt x="903746" y="403030"/>
                </a:lnTo>
                <a:lnTo>
                  <a:pt x="884985" y="429554"/>
                </a:lnTo>
                <a:lnTo>
                  <a:pt x="858461" y="448315"/>
                </a:lnTo>
                <a:lnTo>
                  <a:pt x="828056" y="455431"/>
                </a:lnTo>
                <a:lnTo>
                  <a:pt x="82805" y="455431"/>
                </a:lnTo>
                <a:lnTo>
                  <a:pt x="52400" y="448315"/>
                </a:lnTo>
                <a:lnTo>
                  <a:pt x="25876" y="429554"/>
                </a:lnTo>
                <a:lnTo>
                  <a:pt x="7116" y="403030"/>
                </a:lnTo>
                <a:lnTo>
                  <a:pt x="0" y="372625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8500237" y="5107583"/>
            <a:ext cx="68516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600">
                <a:latin typeface="宋体"/>
                <a:cs typeface="宋体"/>
              </a:rPr>
              <a:t>QAM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877522" y="8116260"/>
            <a:ext cx="2567305" cy="497205"/>
          </a:xfrm>
          <a:custGeom>
            <a:avLst/>
            <a:gdLst/>
            <a:ahLst/>
            <a:cxnLst/>
            <a:rect l="l" t="t" r="r" b="b"/>
            <a:pathLst>
              <a:path w="2567304" h="497204">
                <a:moveTo>
                  <a:pt x="82805" y="0"/>
                </a:moveTo>
                <a:lnTo>
                  <a:pt x="2484170" y="0"/>
                </a:lnTo>
                <a:lnTo>
                  <a:pt x="2514575" y="7116"/>
                </a:lnTo>
                <a:lnTo>
                  <a:pt x="2541099" y="25876"/>
                </a:lnTo>
                <a:lnTo>
                  <a:pt x="2559859" y="52400"/>
                </a:lnTo>
                <a:lnTo>
                  <a:pt x="2566975" y="82805"/>
                </a:lnTo>
                <a:lnTo>
                  <a:pt x="2566975" y="414028"/>
                </a:lnTo>
                <a:lnTo>
                  <a:pt x="2559859" y="444433"/>
                </a:lnTo>
                <a:lnTo>
                  <a:pt x="2541099" y="470957"/>
                </a:lnTo>
                <a:lnTo>
                  <a:pt x="2514575" y="489717"/>
                </a:lnTo>
                <a:lnTo>
                  <a:pt x="2484170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968332" y="8164926"/>
            <a:ext cx="234442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差分曼彻斯特编码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979814" y="6775857"/>
            <a:ext cx="1407795" cy="497205"/>
          </a:xfrm>
          <a:custGeom>
            <a:avLst/>
            <a:gdLst/>
            <a:ahLst/>
            <a:cxnLst/>
            <a:rect l="l" t="t" r="r" b="b"/>
            <a:pathLst>
              <a:path w="1407794" h="497204">
                <a:moveTo>
                  <a:pt x="82805" y="0"/>
                </a:moveTo>
                <a:lnTo>
                  <a:pt x="1324890" y="0"/>
                </a:lnTo>
                <a:lnTo>
                  <a:pt x="1355295" y="7116"/>
                </a:lnTo>
                <a:lnTo>
                  <a:pt x="1381819" y="25876"/>
                </a:lnTo>
                <a:lnTo>
                  <a:pt x="1400580" y="52400"/>
                </a:lnTo>
                <a:lnTo>
                  <a:pt x="1407696" y="82805"/>
                </a:lnTo>
                <a:lnTo>
                  <a:pt x="1407696" y="414028"/>
                </a:lnTo>
                <a:lnTo>
                  <a:pt x="1400580" y="444433"/>
                </a:lnTo>
                <a:lnTo>
                  <a:pt x="1381819" y="470957"/>
                </a:lnTo>
                <a:lnTo>
                  <a:pt x="1355295" y="489717"/>
                </a:lnTo>
                <a:lnTo>
                  <a:pt x="1324890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7070624" y="3305267"/>
            <a:ext cx="1247140" cy="53003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消息</a:t>
            </a:r>
            <a:endParaRPr sz="2250">
              <a:latin typeface="宋体"/>
              <a:cs typeface="宋体"/>
            </a:endParaRPr>
          </a:p>
          <a:p>
            <a:pPr algn="just" marL="74295" marR="584200">
              <a:lnSpc>
                <a:spcPct val="205300"/>
              </a:lnSpc>
            </a:pPr>
            <a:r>
              <a:rPr dirty="0" sz="2250" spc="25">
                <a:latin typeface="宋体"/>
                <a:cs typeface="宋体"/>
              </a:rPr>
              <a:t>数据 信号 信源 信宿</a:t>
            </a:r>
            <a:endParaRPr sz="2250">
              <a:latin typeface="宋体"/>
              <a:cs typeface="宋体"/>
            </a:endParaRPr>
          </a:p>
          <a:p>
            <a:pPr algn="just" marL="74295" marR="5080" indent="-62230">
              <a:lnSpc>
                <a:spcPct val="205300"/>
              </a:lnSpc>
            </a:pPr>
            <a:r>
              <a:rPr dirty="0" sz="2250" spc="25">
                <a:latin typeface="宋体"/>
                <a:cs typeface="宋体"/>
              </a:rPr>
              <a:t>基带信号 </a:t>
            </a:r>
            <a:r>
              <a:rPr dirty="0" sz="2250" spc="25">
                <a:latin typeface="宋体"/>
                <a:cs typeface="宋体"/>
              </a:rPr>
              <a:t>宽带信号 </a:t>
            </a:r>
            <a:r>
              <a:rPr dirty="0" sz="2250" spc="25">
                <a:latin typeface="宋体"/>
                <a:cs typeface="宋体"/>
              </a:rPr>
              <a:t>码元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5282298" y="9653354"/>
            <a:ext cx="1656714" cy="786765"/>
          </a:xfrm>
          <a:custGeom>
            <a:avLst/>
            <a:gdLst/>
            <a:ahLst/>
            <a:cxnLst/>
            <a:rect l="l" t="t" r="r" b="b"/>
            <a:pathLst>
              <a:path w="1656715" h="786765">
                <a:moveTo>
                  <a:pt x="144909" y="0"/>
                </a:moveTo>
                <a:lnTo>
                  <a:pt x="1511203" y="0"/>
                </a:lnTo>
                <a:lnTo>
                  <a:pt x="1558071" y="7121"/>
                </a:lnTo>
                <a:lnTo>
                  <a:pt x="1597983" y="27160"/>
                </a:lnTo>
                <a:lnTo>
                  <a:pt x="1628953" y="58129"/>
                </a:lnTo>
                <a:lnTo>
                  <a:pt x="1648992" y="98041"/>
                </a:lnTo>
                <a:lnTo>
                  <a:pt x="1656113" y="144909"/>
                </a:lnTo>
                <a:lnTo>
                  <a:pt x="1656113" y="641743"/>
                </a:lnTo>
                <a:lnTo>
                  <a:pt x="1648992" y="688611"/>
                </a:lnTo>
                <a:lnTo>
                  <a:pt x="1628953" y="728524"/>
                </a:lnTo>
                <a:lnTo>
                  <a:pt x="1597983" y="759493"/>
                </a:lnTo>
                <a:lnTo>
                  <a:pt x="1558071" y="779532"/>
                </a:lnTo>
                <a:lnTo>
                  <a:pt x="1511203" y="786653"/>
                </a:lnTo>
                <a:lnTo>
                  <a:pt x="144909" y="786653"/>
                </a:lnTo>
                <a:lnTo>
                  <a:pt x="98041" y="779532"/>
                </a:lnTo>
                <a:lnTo>
                  <a:pt x="58129" y="759493"/>
                </a:lnTo>
                <a:lnTo>
                  <a:pt x="27160" y="728524"/>
                </a:lnTo>
                <a:lnTo>
                  <a:pt x="7121" y="688611"/>
                </a:lnTo>
                <a:lnTo>
                  <a:pt x="0" y="641743"/>
                </a:lnTo>
                <a:lnTo>
                  <a:pt x="0" y="144909"/>
                </a:lnTo>
                <a:lnTo>
                  <a:pt x="7121" y="98041"/>
                </a:lnTo>
                <a:lnTo>
                  <a:pt x="27160" y="58129"/>
                </a:lnTo>
                <a:lnTo>
                  <a:pt x="58129" y="27160"/>
                </a:lnTo>
                <a:lnTo>
                  <a:pt x="98041" y="7121"/>
                </a:lnTo>
                <a:lnTo>
                  <a:pt x="144909" y="0"/>
                </a:lnTo>
                <a:close/>
              </a:path>
            </a:pathLst>
          </a:custGeom>
          <a:ln w="20701">
            <a:solidFill>
              <a:srgbClr val="A7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15559420" y="9846916"/>
            <a:ext cx="118491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通信方式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7021216" y="9094416"/>
            <a:ext cx="1407795" cy="497205"/>
          </a:xfrm>
          <a:custGeom>
            <a:avLst/>
            <a:gdLst/>
            <a:ahLst/>
            <a:cxnLst/>
            <a:rect l="l" t="t" r="r" b="b"/>
            <a:pathLst>
              <a:path w="1407794" h="497204">
                <a:moveTo>
                  <a:pt x="82805" y="0"/>
                </a:moveTo>
                <a:lnTo>
                  <a:pt x="1324890" y="0"/>
                </a:lnTo>
                <a:lnTo>
                  <a:pt x="1355295" y="7116"/>
                </a:lnTo>
                <a:lnTo>
                  <a:pt x="1381819" y="25876"/>
                </a:lnTo>
                <a:lnTo>
                  <a:pt x="1400580" y="52400"/>
                </a:lnTo>
                <a:lnTo>
                  <a:pt x="1407696" y="82805"/>
                </a:lnTo>
                <a:lnTo>
                  <a:pt x="1407696" y="414028"/>
                </a:lnTo>
                <a:lnTo>
                  <a:pt x="1400580" y="444433"/>
                </a:lnTo>
                <a:lnTo>
                  <a:pt x="1381819" y="470957"/>
                </a:lnTo>
                <a:lnTo>
                  <a:pt x="1355295" y="489717"/>
                </a:lnTo>
                <a:lnTo>
                  <a:pt x="1324890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021216" y="9798264"/>
            <a:ext cx="1697989" cy="497205"/>
          </a:xfrm>
          <a:custGeom>
            <a:avLst/>
            <a:gdLst/>
            <a:ahLst/>
            <a:cxnLst/>
            <a:rect l="l" t="t" r="r" b="b"/>
            <a:pathLst>
              <a:path w="1697990" h="497204">
                <a:moveTo>
                  <a:pt x="82805" y="0"/>
                </a:moveTo>
                <a:lnTo>
                  <a:pt x="1614710" y="0"/>
                </a:lnTo>
                <a:lnTo>
                  <a:pt x="1645115" y="7116"/>
                </a:lnTo>
                <a:lnTo>
                  <a:pt x="1671639" y="25876"/>
                </a:lnTo>
                <a:lnTo>
                  <a:pt x="1690400" y="52400"/>
                </a:lnTo>
                <a:lnTo>
                  <a:pt x="1697516" y="82805"/>
                </a:lnTo>
                <a:lnTo>
                  <a:pt x="1697516" y="414028"/>
                </a:lnTo>
                <a:lnTo>
                  <a:pt x="1690400" y="444433"/>
                </a:lnTo>
                <a:lnTo>
                  <a:pt x="1671639" y="470957"/>
                </a:lnTo>
                <a:lnTo>
                  <a:pt x="1645115" y="489717"/>
                </a:lnTo>
                <a:lnTo>
                  <a:pt x="1614710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021216" y="10502113"/>
            <a:ext cx="1697989" cy="497205"/>
          </a:xfrm>
          <a:custGeom>
            <a:avLst/>
            <a:gdLst/>
            <a:ahLst/>
            <a:cxnLst/>
            <a:rect l="l" t="t" r="r" b="b"/>
            <a:pathLst>
              <a:path w="1697990" h="497204">
                <a:moveTo>
                  <a:pt x="82805" y="0"/>
                </a:moveTo>
                <a:lnTo>
                  <a:pt x="1614710" y="0"/>
                </a:lnTo>
                <a:lnTo>
                  <a:pt x="1645115" y="7116"/>
                </a:lnTo>
                <a:lnTo>
                  <a:pt x="1671639" y="25876"/>
                </a:lnTo>
                <a:lnTo>
                  <a:pt x="1690400" y="52400"/>
                </a:lnTo>
                <a:lnTo>
                  <a:pt x="1697516" y="82805"/>
                </a:lnTo>
                <a:lnTo>
                  <a:pt x="1697516" y="414028"/>
                </a:lnTo>
                <a:lnTo>
                  <a:pt x="1690400" y="444433"/>
                </a:lnTo>
                <a:lnTo>
                  <a:pt x="1671639" y="470957"/>
                </a:lnTo>
                <a:lnTo>
                  <a:pt x="1645115" y="489717"/>
                </a:lnTo>
                <a:lnTo>
                  <a:pt x="1614710" y="496834"/>
                </a:lnTo>
                <a:lnTo>
                  <a:pt x="82805" y="496834"/>
                </a:lnTo>
                <a:lnTo>
                  <a:pt x="52400" y="489717"/>
                </a:lnTo>
                <a:lnTo>
                  <a:pt x="25876" y="470957"/>
                </a:lnTo>
                <a:lnTo>
                  <a:pt x="7116" y="444433"/>
                </a:lnTo>
                <a:lnTo>
                  <a:pt x="0" y="414028"/>
                </a:lnTo>
                <a:lnTo>
                  <a:pt x="0" y="82805"/>
                </a:lnTo>
                <a:lnTo>
                  <a:pt x="7116" y="52400"/>
                </a:lnTo>
                <a:lnTo>
                  <a:pt x="25876" y="25876"/>
                </a:lnTo>
                <a:lnTo>
                  <a:pt x="52400" y="7116"/>
                </a:lnTo>
                <a:lnTo>
                  <a:pt x="82805" y="0"/>
                </a:lnTo>
                <a:close/>
              </a:path>
            </a:pathLst>
          </a:custGeom>
          <a:ln w="20701">
            <a:solidFill>
              <a:srgbClr val="68A9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17112028" y="9143068"/>
            <a:ext cx="1475105" cy="1781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latin typeface="宋体"/>
                <a:cs typeface="宋体"/>
              </a:rPr>
              <a:t>单工通信</a:t>
            </a:r>
            <a:endParaRPr sz="2250">
              <a:latin typeface="宋体"/>
              <a:cs typeface="宋体"/>
            </a:endParaRPr>
          </a:p>
          <a:p>
            <a:pPr marL="12700" marR="5080">
              <a:lnSpc>
                <a:spcPct val="205300"/>
              </a:lnSpc>
            </a:pPr>
            <a:r>
              <a:rPr dirty="0" sz="2250" spc="25">
                <a:latin typeface="宋体"/>
                <a:cs typeface="宋体"/>
              </a:rPr>
              <a:t>半双工通信 全双工通信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/>
              <a:t>物理层</a:t>
            </a:r>
            <a:endParaRPr sz="3600"/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通信基础知识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通信模型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基本术语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基本带通调制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正交振幅调制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为什么需要物理层</a:t>
            </a:r>
          </a:p>
        </p:txBody>
      </p:sp>
      <p:sp>
        <p:nvSpPr>
          <p:cNvPr id="7" name="object 7"/>
          <p:cNvSpPr/>
          <p:nvPr/>
        </p:nvSpPr>
        <p:spPr>
          <a:xfrm>
            <a:off x="7753986" y="3314713"/>
            <a:ext cx="5247640" cy="393700"/>
          </a:xfrm>
          <a:custGeom>
            <a:avLst/>
            <a:gdLst/>
            <a:ahLst/>
            <a:cxnLst/>
            <a:rect l="l" t="t" r="r" b="b"/>
            <a:pathLst>
              <a:path w="5247640" h="393700">
                <a:moveTo>
                  <a:pt x="5247288" y="0"/>
                </a:moveTo>
                <a:lnTo>
                  <a:pt x="5247288" y="196773"/>
                </a:lnTo>
                <a:lnTo>
                  <a:pt x="0" y="196773"/>
                </a:lnTo>
                <a:lnTo>
                  <a:pt x="0" y="393546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77630" y="3314713"/>
            <a:ext cx="2623820" cy="393700"/>
          </a:xfrm>
          <a:custGeom>
            <a:avLst/>
            <a:gdLst/>
            <a:ahLst/>
            <a:cxnLst/>
            <a:rect l="l" t="t" r="r" b="b"/>
            <a:pathLst>
              <a:path w="2623820" h="393700">
                <a:moveTo>
                  <a:pt x="2623644" y="0"/>
                </a:moveTo>
                <a:lnTo>
                  <a:pt x="2623644" y="196773"/>
                </a:lnTo>
                <a:lnTo>
                  <a:pt x="0" y="196773"/>
                </a:lnTo>
                <a:lnTo>
                  <a:pt x="0" y="393546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001099" y="3314713"/>
            <a:ext cx="635" cy="393700"/>
          </a:xfrm>
          <a:custGeom>
            <a:avLst/>
            <a:gdLst/>
            <a:ahLst/>
            <a:cxnLst/>
            <a:rect l="l" t="t" r="r" b="b"/>
            <a:pathLst>
              <a:path w="634" h="393700">
                <a:moveTo>
                  <a:pt x="174" y="0"/>
                </a:moveTo>
                <a:lnTo>
                  <a:pt x="0" y="393546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29257" y="4446159"/>
            <a:ext cx="525145" cy="770890"/>
          </a:xfrm>
          <a:custGeom>
            <a:avLst/>
            <a:gdLst/>
            <a:ahLst/>
            <a:cxnLst/>
            <a:rect l="l" t="t" r="r" b="b"/>
            <a:pathLst>
              <a:path w="525145" h="77088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770695"/>
                </a:lnTo>
                <a:lnTo>
                  <a:pt x="196773" y="770695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29257" y="4446159"/>
            <a:ext cx="525145" cy="1902460"/>
          </a:xfrm>
          <a:custGeom>
            <a:avLst/>
            <a:gdLst/>
            <a:ahLst/>
            <a:cxnLst/>
            <a:rect l="l" t="t" r="r" b="b"/>
            <a:pathLst>
              <a:path w="525145" h="1902460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1902142"/>
                </a:lnTo>
                <a:lnTo>
                  <a:pt x="196773" y="1902142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29257" y="4446159"/>
            <a:ext cx="525145" cy="3034030"/>
          </a:xfrm>
          <a:custGeom>
            <a:avLst/>
            <a:gdLst/>
            <a:ahLst/>
            <a:cxnLst/>
            <a:rect l="l" t="t" r="r" b="b"/>
            <a:pathLst>
              <a:path w="525145" h="303402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3033588"/>
                </a:lnTo>
                <a:lnTo>
                  <a:pt x="196773" y="3033588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52901" y="4446159"/>
            <a:ext cx="525145" cy="770890"/>
          </a:xfrm>
          <a:custGeom>
            <a:avLst/>
            <a:gdLst/>
            <a:ahLst/>
            <a:cxnLst/>
            <a:rect l="l" t="t" r="r" b="b"/>
            <a:pathLst>
              <a:path w="525145" h="77088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770695"/>
                </a:lnTo>
                <a:lnTo>
                  <a:pt x="196773" y="770695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52901" y="4446159"/>
            <a:ext cx="525145" cy="1902460"/>
          </a:xfrm>
          <a:custGeom>
            <a:avLst/>
            <a:gdLst/>
            <a:ahLst/>
            <a:cxnLst/>
            <a:rect l="l" t="t" r="r" b="b"/>
            <a:pathLst>
              <a:path w="525145" h="1902460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1902142"/>
                </a:lnTo>
                <a:lnTo>
                  <a:pt x="196773" y="1902142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476546" y="4446159"/>
            <a:ext cx="525145" cy="770890"/>
          </a:xfrm>
          <a:custGeom>
            <a:avLst/>
            <a:gdLst/>
            <a:ahLst/>
            <a:cxnLst/>
            <a:rect l="l" t="t" r="r" b="b"/>
            <a:pathLst>
              <a:path w="525145" h="77088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770695"/>
                </a:lnTo>
                <a:lnTo>
                  <a:pt x="196773" y="770695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76546" y="4446159"/>
            <a:ext cx="525145" cy="1902460"/>
          </a:xfrm>
          <a:custGeom>
            <a:avLst/>
            <a:gdLst/>
            <a:ahLst/>
            <a:cxnLst/>
            <a:rect l="l" t="t" r="r" b="b"/>
            <a:pathLst>
              <a:path w="525145" h="1902460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1902142"/>
                </a:lnTo>
                <a:lnTo>
                  <a:pt x="196773" y="1902142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001274" y="3314713"/>
            <a:ext cx="2623820" cy="393700"/>
          </a:xfrm>
          <a:custGeom>
            <a:avLst/>
            <a:gdLst/>
            <a:ahLst/>
            <a:cxnLst/>
            <a:rect l="l" t="t" r="r" b="b"/>
            <a:pathLst>
              <a:path w="2623819" h="393700">
                <a:moveTo>
                  <a:pt x="0" y="0"/>
                </a:moveTo>
                <a:lnTo>
                  <a:pt x="0" y="196773"/>
                </a:lnTo>
                <a:lnTo>
                  <a:pt x="2623644" y="196773"/>
                </a:lnTo>
                <a:lnTo>
                  <a:pt x="2623644" y="393546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001274" y="3314713"/>
            <a:ext cx="5247640" cy="393700"/>
          </a:xfrm>
          <a:custGeom>
            <a:avLst/>
            <a:gdLst/>
            <a:ahLst/>
            <a:cxnLst/>
            <a:rect l="l" t="t" r="r" b="b"/>
            <a:pathLst>
              <a:path w="5247640" h="393700">
                <a:moveTo>
                  <a:pt x="0" y="0"/>
                </a:moveTo>
                <a:lnTo>
                  <a:pt x="0" y="196773"/>
                </a:lnTo>
                <a:lnTo>
                  <a:pt x="5247288" y="196773"/>
                </a:lnTo>
                <a:lnTo>
                  <a:pt x="5247288" y="393546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100189" y="4446159"/>
            <a:ext cx="525145" cy="770890"/>
          </a:xfrm>
          <a:custGeom>
            <a:avLst/>
            <a:gdLst/>
            <a:ahLst/>
            <a:cxnLst/>
            <a:rect l="l" t="t" r="r" b="b"/>
            <a:pathLst>
              <a:path w="525144" h="77088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770695"/>
                </a:lnTo>
                <a:lnTo>
                  <a:pt x="196773" y="770695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100189" y="4446159"/>
            <a:ext cx="525145" cy="4165600"/>
          </a:xfrm>
          <a:custGeom>
            <a:avLst/>
            <a:gdLst/>
            <a:ahLst/>
            <a:cxnLst/>
            <a:rect l="l" t="t" r="r" b="b"/>
            <a:pathLst>
              <a:path w="525144" h="4165600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4165035"/>
                </a:lnTo>
                <a:lnTo>
                  <a:pt x="196773" y="4165035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100189" y="4446159"/>
            <a:ext cx="525145" cy="3034030"/>
          </a:xfrm>
          <a:custGeom>
            <a:avLst/>
            <a:gdLst/>
            <a:ahLst/>
            <a:cxnLst/>
            <a:rect l="l" t="t" r="r" b="b"/>
            <a:pathLst>
              <a:path w="525144" h="3034029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3033588"/>
                </a:lnTo>
                <a:lnTo>
                  <a:pt x="196773" y="3033588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100189" y="4446159"/>
            <a:ext cx="525145" cy="1902460"/>
          </a:xfrm>
          <a:custGeom>
            <a:avLst/>
            <a:gdLst/>
            <a:ahLst/>
            <a:cxnLst/>
            <a:rect l="l" t="t" r="r" b="b"/>
            <a:pathLst>
              <a:path w="525144" h="1902460">
                <a:moveTo>
                  <a:pt x="524728" y="0"/>
                </a:moveTo>
                <a:lnTo>
                  <a:pt x="524728" y="196773"/>
                </a:lnTo>
                <a:lnTo>
                  <a:pt x="0" y="196773"/>
                </a:lnTo>
                <a:lnTo>
                  <a:pt x="0" y="1902142"/>
                </a:lnTo>
                <a:lnTo>
                  <a:pt x="196773" y="1902142"/>
                </a:lnTo>
              </a:path>
            </a:pathLst>
          </a:custGeom>
          <a:ln w="16397">
            <a:solidFill>
              <a:srgbClr val="4C7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86226" y="2576813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4F7D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86225" y="2576813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4F7D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545834" y="2740218"/>
            <a:ext cx="911225" cy="3797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15">
                <a:solidFill>
                  <a:srgbClr val="FFFFFF"/>
                </a:solidFill>
                <a:latin typeface="宋体"/>
                <a:cs typeface="宋体"/>
              </a:rPr>
              <a:t>物理层</a:t>
            </a:r>
            <a:endParaRPr sz="2300">
              <a:latin typeface="宋体"/>
              <a:cs typeface="宋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133513" y="370825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432371" y="3667085"/>
            <a:ext cx="1632585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6105" marR="5080" indent="-574040">
              <a:lnSpc>
                <a:spcPct val="125499"/>
              </a:lnSpc>
              <a:spcBef>
                <a:spcPts val="100"/>
              </a:spcBef>
            </a:pPr>
            <a:r>
              <a:rPr dirty="0" sz="1800" spc="0">
                <a:latin typeface="宋体"/>
                <a:cs typeface="宋体"/>
              </a:rPr>
              <a:t>通路传送数据的 </a:t>
            </a:r>
            <a:r>
              <a:rPr dirty="0" sz="1800" spc="0">
                <a:latin typeface="宋体"/>
                <a:cs typeface="宋体"/>
              </a:rPr>
              <a:t>规则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509869" y="370825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5153081" y="3908133"/>
            <a:ext cx="94424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通路共享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296963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296963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940174" y="5039579"/>
            <a:ext cx="94424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时分复用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96963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96963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5940174" y="6171026"/>
            <a:ext cx="94424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频分复用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296963" y="710259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96963" y="710259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940174" y="7302472"/>
            <a:ext cx="94424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波分复用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296963" y="823404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296963" y="823404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5940174" y="8433919"/>
            <a:ext cx="94424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码分复用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886225" y="370825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2070298" y="3667085"/>
            <a:ext cx="1862455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6105" marR="5080" indent="-574040">
              <a:lnSpc>
                <a:spcPct val="125499"/>
              </a:lnSpc>
              <a:spcBef>
                <a:spcPts val="100"/>
              </a:spcBef>
            </a:pPr>
            <a:r>
              <a:rPr dirty="0" sz="1800" spc="0">
                <a:latin typeface="宋体"/>
                <a:cs typeface="宋体"/>
              </a:rPr>
              <a:t>数据在通路上的表 </a:t>
            </a:r>
            <a:r>
              <a:rPr dirty="0" sz="1800" spc="0">
                <a:latin typeface="宋体"/>
                <a:cs typeface="宋体"/>
              </a:rPr>
              <a:t>现形式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673319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673319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2972176" y="5929979"/>
            <a:ext cx="1632585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5080" indent="-344805">
              <a:lnSpc>
                <a:spcPct val="125499"/>
              </a:lnSpc>
              <a:spcBef>
                <a:spcPts val="100"/>
              </a:spcBef>
            </a:pPr>
            <a:r>
              <a:rPr dirty="0" sz="1800" spc="0">
                <a:latin typeface="宋体"/>
                <a:cs typeface="宋体"/>
              </a:rPr>
              <a:t>数据在通路上的 </a:t>
            </a:r>
            <a:r>
              <a:rPr dirty="0" sz="1800" spc="0">
                <a:latin typeface="宋体"/>
                <a:cs typeface="宋体"/>
              </a:rPr>
              <a:t>传输速率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673319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673319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19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2857391" y="4798532"/>
            <a:ext cx="1862455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marR="5080" indent="-229870">
              <a:lnSpc>
                <a:spcPct val="125499"/>
              </a:lnSpc>
              <a:spcBef>
                <a:spcPts val="100"/>
              </a:spcBef>
            </a:pPr>
            <a:r>
              <a:rPr dirty="0" sz="1800" spc="0">
                <a:latin typeface="宋体"/>
                <a:cs typeface="宋体"/>
              </a:rPr>
              <a:t>数据如何变为通路 </a:t>
            </a:r>
            <a:r>
              <a:rPr dirty="0" sz="1800" spc="0">
                <a:latin typeface="宋体"/>
                <a:cs typeface="宋体"/>
              </a:rPr>
              <a:t>上需要的形式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262581" y="370825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9561439" y="3908133"/>
            <a:ext cx="16325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通路的连接方式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049674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049674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0463317" y="5929979"/>
            <a:ext cx="1403350" cy="7143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 sz="1800" spc="0">
                <a:latin typeface="宋体"/>
                <a:cs typeface="宋体"/>
              </a:rPr>
              <a:t>无形的</a:t>
            </a:r>
            <a:endParaRPr sz="180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1800" spc="0">
                <a:latin typeface="宋体"/>
                <a:cs typeface="宋体"/>
              </a:rPr>
              <a:t>（非导引型）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049674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049674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0233748" y="5039579"/>
            <a:ext cx="186245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有形的（导引型）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638937" y="370825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052579" y="3908133"/>
            <a:ext cx="140335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通信需要通路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426031" y="710259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26031" y="7102599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8298810" y="7302472"/>
            <a:ext cx="48514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无线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26031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26031" y="5971152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298810" y="6171026"/>
            <a:ext cx="48514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电的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6031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2131710" y="737899"/>
                </a:move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26031" y="4839706"/>
            <a:ext cx="2230120" cy="738505"/>
          </a:xfrm>
          <a:custGeom>
            <a:avLst/>
            <a:gdLst/>
            <a:ahLst/>
            <a:cxnLst/>
            <a:rect l="l" t="t" r="r" b="b"/>
            <a:pathLst>
              <a:path w="2230120" h="738504">
                <a:moveTo>
                  <a:pt x="98386" y="0"/>
                </a:moveTo>
                <a:lnTo>
                  <a:pt x="2131710" y="0"/>
                </a:lnTo>
                <a:lnTo>
                  <a:pt x="2167837" y="8455"/>
                </a:lnTo>
                <a:lnTo>
                  <a:pt x="2199351" y="30745"/>
                </a:lnTo>
                <a:lnTo>
                  <a:pt x="2221642" y="62260"/>
                </a:lnTo>
                <a:lnTo>
                  <a:pt x="2230097" y="98386"/>
                </a:lnTo>
                <a:lnTo>
                  <a:pt x="2230097" y="639513"/>
                </a:lnTo>
                <a:lnTo>
                  <a:pt x="2221642" y="675639"/>
                </a:lnTo>
                <a:lnTo>
                  <a:pt x="2199351" y="707154"/>
                </a:lnTo>
                <a:lnTo>
                  <a:pt x="2167837" y="729444"/>
                </a:lnTo>
                <a:lnTo>
                  <a:pt x="2131710" y="737899"/>
                </a:lnTo>
                <a:lnTo>
                  <a:pt x="98386" y="737899"/>
                </a:lnTo>
                <a:lnTo>
                  <a:pt x="62260" y="729444"/>
                </a:lnTo>
                <a:lnTo>
                  <a:pt x="30745" y="707154"/>
                </a:lnTo>
                <a:lnTo>
                  <a:pt x="8455" y="675639"/>
                </a:lnTo>
                <a:lnTo>
                  <a:pt x="0" y="639513"/>
                </a:lnTo>
                <a:lnTo>
                  <a:pt x="0" y="98386"/>
                </a:lnTo>
                <a:lnTo>
                  <a:pt x="8455" y="62260"/>
                </a:lnTo>
                <a:lnTo>
                  <a:pt x="30745" y="30745"/>
                </a:lnTo>
                <a:lnTo>
                  <a:pt x="62260" y="8455"/>
                </a:lnTo>
                <a:lnTo>
                  <a:pt x="98386" y="0"/>
                </a:lnTo>
                <a:close/>
              </a:path>
            </a:pathLst>
          </a:custGeom>
          <a:ln w="16397">
            <a:solidFill>
              <a:srgbClr val="7A94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298810" y="5039579"/>
            <a:ext cx="48514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0">
                <a:latin typeface="宋体"/>
                <a:cs typeface="宋体"/>
              </a:rPr>
              <a:t>光的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51874" y="715916"/>
            <a:ext cx="42125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信道的极限容量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690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895090"/>
          </a:xfrm>
          <a:custGeom>
            <a:avLst/>
            <a:gdLst/>
            <a:ahLst/>
            <a:cxnLst/>
            <a:rect l="l" t="t" r="r" b="b"/>
            <a:pathLst>
              <a:path w="12963525" h="38950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636788"/>
                </a:lnTo>
                <a:lnTo>
                  <a:pt x="197" y="3688158"/>
                </a:lnTo>
                <a:lnTo>
                  <a:pt x="1581" y="3729585"/>
                </a:lnTo>
                <a:lnTo>
                  <a:pt x="12649" y="3788294"/>
                </a:lnTo>
                <a:lnTo>
                  <a:pt x="49226" y="3845707"/>
                </a:lnTo>
                <a:lnTo>
                  <a:pt x="106640" y="3882283"/>
                </a:lnTo>
                <a:lnTo>
                  <a:pt x="165348" y="3893353"/>
                </a:lnTo>
                <a:lnTo>
                  <a:pt x="206776" y="3894737"/>
                </a:lnTo>
                <a:lnTo>
                  <a:pt x="258146" y="3894934"/>
                </a:lnTo>
                <a:lnTo>
                  <a:pt x="12705299" y="3894934"/>
                </a:lnTo>
                <a:lnTo>
                  <a:pt x="12756671" y="3894737"/>
                </a:lnTo>
                <a:lnTo>
                  <a:pt x="12798099" y="3893353"/>
                </a:lnTo>
                <a:lnTo>
                  <a:pt x="12856802" y="3882283"/>
                </a:lnTo>
                <a:lnTo>
                  <a:pt x="12914218" y="3845707"/>
                </a:lnTo>
                <a:lnTo>
                  <a:pt x="12950799" y="3788294"/>
                </a:lnTo>
                <a:lnTo>
                  <a:pt x="12961867" y="3729585"/>
                </a:lnTo>
                <a:lnTo>
                  <a:pt x="12963250" y="3688158"/>
                </a:lnTo>
                <a:lnTo>
                  <a:pt x="12963448" y="363678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895090"/>
          </a:xfrm>
          <a:custGeom>
            <a:avLst/>
            <a:gdLst/>
            <a:ahLst/>
            <a:cxnLst/>
            <a:rect l="l" t="t" r="r" b="b"/>
            <a:pathLst>
              <a:path w="12963525" h="38950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636788"/>
                </a:lnTo>
                <a:lnTo>
                  <a:pt x="12963250" y="3688158"/>
                </a:lnTo>
                <a:lnTo>
                  <a:pt x="12961867" y="3729585"/>
                </a:lnTo>
                <a:lnTo>
                  <a:pt x="12950799" y="3788294"/>
                </a:lnTo>
                <a:lnTo>
                  <a:pt x="12914218" y="3845707"/>
                </a:lnTo>
                <a:lnTo>
                  <a:pt x="12856802" y="3882283"/>
                </a:lnTo>
                <a:lnTo>
                  <a:pt x="12798099" y="3893353"/>
                </a:lnTo>
                <a:lnTo>
                  <a:pt x="12756671" y="3894737"/>
                </a:lnTo>
                <a:lnTo>
                  <a:pt x="12705299" y="3894934"/>
                </a:lnTo>
                <a:lnTo>
                  <a:pt x="258145" y="3894934"/>
                </a:lnTo>
                <a:lnTo>
                  <a:pt x="206775" y="3894737"/>
                </a:lnTo>
                <a:lnTo>
                  <a:pt x="165348" y="3893353"/>
                </a:lnTo>
                <a:lnTo>
                  <a:pt x="106640" y="3882283"/>
                </a:lnTo>
                <a:lnTo>
                  <a:pt x="49226" y="3845707"/>
                </a:lnTo>
                <a:lnTo>
                  <a:pt x="12650" y="3788294"/>
                </a:lnTo>
                <a:lnTo>
                  <a:pt x="1581" y="3729585"/>
                </a:lnTo>
                <a:lnTo>
                  <a:pt x="197" y="3688158"/>
                </a:lnTo>
                <a:lnTo>
                  <a:pt x="0" y="36367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618206"/>
            <a:ext cx="14351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425908"/>
            <a:ext cx="10919460" cy="108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任何实际的信道都不是理想的，在传输信号时会产⽣各种失真以及带来多种⼲ 扰</a:t>
            </a:r>
            <a:r>
              <a:rPr dirty="0" sz="2450" spc="15" b="0">
                <a:latin typeface="Microsoft JhengHei UI Light"/>
                <a:cs typeface="Microsoft JhengHei UI Light"/>
              </a:rPr>
              <a:t>。</a:t>
            </a:r>
            <a:r>
              <a:rPr dirty="0" sz="2450" spc="50" b="0">
                <a:latin typeface="Microsoft JhengHei UI Light"/>
                <a:cs typeface="Microsoft JhengHei UI Light"/>
              </a:rPr>
              <a:t> </a:t>
            </a: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失真的原因：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3683948"/>
            <a:ext cx="143510" cy="18916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1850" spc="275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430" y="3491648"/>
            <a:ext cx="2909570" cy="2136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码元传输速率⾼；  信号传输的距离远；  传输媒体质量越差；  噪声⼲</a:t>
            </a:r>
            <a:r>
              <a:rPr dirty="0" sz="2450" spc="15" b="0">
                <a:latin typeface="Microsoft JhengHei UI Light"/>
                <a:cs typeface="Microsoft JhengHei UI Light"/>
              </a:rPr>
              <a:t>扰</a:t>
            </a:r>
            <a:r>
              <a:rPr dirty="0" sz="2450" spc="50" b="0">
                <a:latin typeface="Microsoft JhengHei UI Light"/>
                <a:cs typeface="Microsoft JhengHei UI Light"/>
              </a:rPr>
              <a:t> </a:t>
            </a:r>
            <a:r>
              <a:rPr dirty="0" sz="2450" spc="15" b="0">
                <a:latin typeface="Microsoft JhengHei UI Light"/>
                <a:cs typeface="Microsoft JhengHei UI Light"/>
              </a:rPr>
              <a:t>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59923" y="6796970"/>
            <a:ext cx="1929130" cy="545465"/>
          </a:xfrm>
          <a:custGeom>
            <a:avLst/>
            <a:gdLst/>
            <a:ahLst/>
            <a:cxnLst/>
            <a:rect l="l" t="t" r="r" b="b"/>
            <a:pathLst>
              <a:path w="1929129" h="545465">
                <a:moveTo>
                  <a:pt x="0" y="544969"/>
                </a:moveTo>
                <a:lnTo>
                  <a:pt x="263036" y="544969"/>
                </a:lnTo>
                <a:lnTo>
                  <a:pt x="263036" y="0"/>
                </a:lnTo>
                <a:lnTo>
                  <a:pt x="701430" y="0"/>
                </a:lnTo>
                <a:lnTo>
                  <a:pt x="701430" y="544969"/>
                </a:lnTo>
                <a:lnTo>
                  <a:pt x="1139824" y="544969"/>
                </a:lnTo>
                <a:lnTo>
                  <a:pt x="1139824" y="0"/>
                </a:lnTo>
                <a:lnTo>
                  <a:pt x="1578218" y="0"/>
                </a:lnTo>
                <a:lnTo>
                  <a:pt x="1578218" y="544969"/>
                </a:lnTo>
                <a:lnTo>
                  <a:pt x="1928934" y="544969"/>
                </a:lnTo>
              </a:path>
            </a:pathLst>
          </a:custGeom>
          <a:ln w="32381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488367" y="8364971"/>
            <a:ext cx="1943735" cy="553085"/>
          </a:xfrm>
          <a:custGeom>
            <a:avLst/>
            <a:gdLst/>
            <a:ahLst/>
            <a:cxnLst/>
            <a:rect l="l" t="t" r="r" b="b"/>
            <a:pathLst>
              <a:path w="1943734" h="553084">
                <a:moveTo>
                  <a:pt x="0" y="552993"/>
                </a:moveTo>
                <a:lnTo>
                  <a:pt x="265044" y="552993"/>
                </a:lnTo>
                <a:lnTo>
                  <a:pt x="265044" y="0"/>
                </a:lnTo>
                <a:lnTo>
                  <a:pt x="706784" y="0"/>
                </a:lnTo>
                <a:lnTo>
                  <a:pt x="706784" y="552993"/>
                </a:lnTo>
                <a:lnTo>
                  <a:pt x="1148525" y="552993"/>
                </a:lnTo>
                <a:lnTo>
                  <a:pt x="1148525" y="0"/>
                </a:lnTo>
                <a:lnTo>
                  <a:pt x="1590265" y="0"/>
                </a:lnTo>
                <a:lnTo>
                  <a:pt x="1590265" y="552993"/>
                </a:lnTo>
                <a:lnTo>
                  <a:pt x="1943658" y="552993"/>
                </a:lnTo>
              </a:path>
            </a:pathLst>
          </a:custGeom>
          <a:ln w="2189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525182" y="8703798"/>
            <a:ext cx="1855470" cy="150495"/>
          </a:xfrm>
          <a:custGeom>
            <a:avLst/>
            <a:gdLst/>
            <a:ahLst/>
            <a:cxnLst/>
            <a:rect l="l" t="t" r="r" b="b"/>
            <a:pathLst>
              <a:path w="1855469" h="150495">
                <a:moveTo>
                  <a:pt x="0" y="115841"/>
                </a:moveTo>
                <a:lnTo>
                  <a:pt x="19839" y="121777"/>
                </a:lnTo>
                <a:lnTo>
                  <a:pt x="49256" y="132058"/>
                </a:lnTo>
                <a:lnTo>
                  <a:pt x="80041" y="142339"/>
                </a:lnTo>
                <a:lnTo>
                  <a:pt x="103984" y="148276"/>
                </a:lnTo>
                <a:lnTo>
                  <a:pt x="115272" y="149797"/>
                </a:lnTo>
                <a:lnTo>
                  <a:pt x="128613" y="150014"/>
                </a:lnTo>
                <a:lnTo>
                  <a:pt x="141953" y="149362"/>
                </a:lnTo>
                <a:lnTo>
                  <a:pt x="153241" y="148276"/>
                </a:lnTo>
                <a:lnTo>
                  <a:pt x="166923" y="137561"/>
                </a:lnTo>
                <a:lnTo>
                  <a:pt x="180605" y="118157"/>
                </a:lnTo>
                <a:lnTo>
                  <a:pt x="194287" y="98754"/>
                </a:lnTo>
                <a:lnTo>
                  <a:pt x="207970" y="88039"/>
                </a:lnTo>
                <a:lnTo>
                  <a:pt x="231144" y="77323"/>
                </a:lnTo>
                <a:lnTo>
                  <a:pt x="255173" y="50970"/>
                </a:lnTo>
                <a:lnTo>
                  <a:pt x="277492" y="21140"/>
                </a:lnTo>
                <a:lnTo>
                  <a:pt x="295536" y="0"/>
                </a:lnTo>
                <a:lnTo>
                  <a:pt x="307593" y="2968"/>
                </a:lnTo>
                <a:lnTo>
                  <a:pt x="316743" y="22589"/>
                </a:lnTo>
                <a:lnTo>
                  <a:pt x="323499" y="40182"/>
                </a:lnTo>
                <a:lnTo>
                  <a:pt x="328373" y="37069"/>
                </a:lnTo>
                <a:lnTo>
                  <a:pt x="330431" y="31026"/>
                </a:lnTo>
                <a:lnTo>
                  <a:pt x="333890" y="57679"/>
                </a:lnTo>
                <a:lnTo>
                  <a:pt x="337962" y="95230"/>
                </a:lnTo>
                <a:lnTo>
                  <a:pt x="341858" y="121883"/>
                </a:lnTo>
                <a:lnTo>
                  <a:pt x="344792" y="115841"/>
                </a:lnTo>
                <a:lnTo>
                  <a:pt x="347956" y="106139"/>
                </a:lnTo>
                <a:lnTo>
                  <a:pt x="355053" y="90356"/>
                </a:lnTo>
                <a:lnTo>
                  <a:pt x="362493" y="74572"/>
                </a:lnTo>
                <a:lnTo>
                  <a:pt x="366683" y="64871"/>
                </a:lnTo>
                <a:lnTo>
                  <a:pt x="373610" y="53938"/>
                </a:lnTo>
                <a:lnTo>
                  <a:pt x="382418" y="65450"/>
                </a:lnTo>
                <a:lnTo>
                  <a:pt x="391568" y="78989"/>
                </a:lnTo>
                <a:lnTo>
                  <a:pt x="399521" y="74138"/>
                </a:lnTo>
                <a:lnTo>
                  <a:pt x="411236" y="67549"/>
                </a:lnTo>
                <a:lnTo>
                  <a:pt x="431674" y="66608"/>
                </a:lnTo>
                <a:lnTo>
                  <a:pt x="451086" y="68273"/>
                </a:lnTo>
                <a:lnTo>
                  <a:pt x="459723" y="69504"/>
                </a:lnTo>
                <a:lnTo>
                  <a:pt x="474127" y="58346"/>
                </a:lnTo>
                <a:lnTo>
                  <a:pt x="505782" y="72915"/>
                </a:lnTo>
                <a:lnTo>
                  <a:pt x="543918" y="96305"/>
                </a:lnTo>
                <a:lnTo>
                  <a:pt x="577762" y="111615"/>
                </a:lnTo>
                <a:lnTo>
                  <a:pt x="596545" y="101940"/>
                </a:lnTo>
                <a:lnTo>
                  <a:pt x="617496" y="91152"/>
                </a:lnTo>
                <a:lnTo>
                  <a:pt x="617752" y="104836"/>
                </a:lnTo>
                <a:lnTo>
                  <a:pt x="618351" y="125180"/>
                </a:lnTo>
                <a:lnTo>
                  <a:pt x="640328" y="134375"/>
                </a:lnTo>
                <a:lnTo>
                  <a:pt x="663502" y="107297"/>
                </a:lnTo>
                <a:lnTo>
                  <a:pt x="693005" y="90356"/>
                </a:lnTo>
                <a:lnTo>
                  <a:pt x="722165" y="79206"/>
                </a:lnTo>
                <a:lnTo>
                  <a:pt x="744313" y="69504"/>
                </a:lnTo>
                <a:lnTo>
                  <a:pt x="769283" y="73776"/>
                </a:lnTo>
                <a:lnTo>
                  <a:pt x="796306" y="83984"/>
                </a:lnTo>
                <a:lnTo>
                  <a:pt x="823328" y="96220"/>
                </a:lnTo>
                <a:lnTo>
                  <a:pt x="848298" y="106573"/>
                </a:lnTo>
                <a:lnTo>
                  <a:pt x="864118" y="121777"/>
                </a:lnTo>
                <a:lnTo>
                  <a:pt x="880451" y="128583"/>
                </a:lnTo>
                <a:lnTo>
                  <a:pt x="899863" y="131334"/>
                </a:lnTo>
                <a:lnTo>
                  <a:pt x="924918" y="134375"/>
                </a:lnTo>
                <a:lnTo>
                  <a:pt x="948862" y="137416"/>
                </a:lnTo>
                <a:lnTo>
                  <a:pt x="975543" y="134375"/>
                </a:lnTo>
                <a:lnTo>
                  <a:pt x="1002907" y="131334"/>
                </a:lnTo>
                <a:lnTo>
                  <a:pt x="1028904" y="134375"/>
                </a:lnTo>
                <a:lnTo>
                  <a:pt x="1049341" y="126845"/>
                </a:lnTo>
                <a:lnTo>
                  <a:pt x="1074739" y="108890"/>
                </a:lnTo>
                <a:lnTo>
                  <a:pt x="1100479" y="90935"/>
                </a:lnTo>
                <a:lnTo>
                  <a:pt x="1121943" y="83405"/>
                </a:lnTo>
                <a:lnTo>
                  <a:pt x="1136993" y="79713"/>
                </a:lnTo>
                <a:lnTo>
                  <a:pt x="1147939" y="68925"/>
                </a:lnTo>
                <a:lnTo>
                  <a:pt x="1156832" y="58427"/>
                </a:lnTo>
                <a:lnTo>
                  <a:pt x="1165725" y="55603"/>
                </a:lnTo>
                <a:lnTo>
                  <a:pt x="1171626" y="60671"/>
                </a:lnTo>
                <a:lnTo>
                  <a:pt x="1181460" y="85722"/>
                </a:lnTo>
                <a:lnTo>
                  <a:pt x="1191636" y="110773"/>
                </a:lnTo>
                <a:lnTo>
                  <a:pt x="1198563" y="115841"/>
                </a:lnTo>
                <a:lnTo>
                  <a:pt x="1201096" y="72293"/>
                </a:lnTo>
                <a:lnTo>
                  <a:pt x="1202414" y="54745"/>
                </a:lnTo>
                <a:lnTo>
                  <a:pt x="1204036" y="52128"/>
                </a:lnTo>
                <a:lnTo>
                  <a:pt x="1207482" y="53372"/>
                </a:lnTo>
                <a:lnTo>
                  <a:pt x="1214272" y="47409"/>
                </a:lnTo>
                <a:lnTo>
                  <a:pt x="1225927" y="23168"/>
                </a:lnTo>
                <a:lnTo>
                  <a:pt x="1231223" y="1008"/>
                </a:lnTo>
                <a:lnTo>
                  <a:pt x="1237887" y="2402"/>
                </a:lnTo>
                <a:lnTo>
                  <a:pt x="1245767" y="15638"/>
                </a:lnTo>
                <a:lnTo>
                  <a:pt x="1254711" y="29003"/>
                </a:lnTo>
                <a:lnTo>
                  <a:pt x="1264567" y="30783"/>
                </a:lnTo>
                <a:lnTo>
                  <a:pt x="1275183" y="9267"/>
                </a:lnTo>
                <a:lnTo>
                  <a:pt x="1296562" y="19620"/>
                </a:lnTo>
                <a:lnTo>
                  <a:pt x="1323071" y="39965"/>
                </a:lnTo>
                <a:lnTo>
                  <a:pt x="1351633" y="54228"/>
                </a:lnTo>
                <a:lnTo>
                  <a:pt x="1379168" y="46336"/>
                </a:lnTo>
                <a:lnTo>
                  <a:pt x="1415854" y="47929"/>
                </a:lnTo>
                <a:lnTo>
                  <a:pt x="1426372" y="46336"/>
                </a:lnTo>
                <a:lnTo>
                  <a:pt x="1433812" y="45902"/>
                </a:lnTo>
                <a:lnTo>
                  <a:pt x="1461261" y="50970"/>
                </a:lnTo>
                <a:lnTo>
                  <a:pt x="1476236" y="37348"/>
                </a:lnTo>
                <a:lnTo>
                  <a:pt x="1487410" y="50626"/>
                </a:lnTo>
                <a:lnTo>
                  <a:pt x="1496152" y="77034"/>
                </a:lnTo>
                <a:lnTo>
                  <a:pt x="1503829" y="102798"/>
                </a:lnTo>
                <a:lnTo>
                  <a:pt x="1511810" y="114146"/>
                </a:lnTo>
                <a:lnTo>
                  <a:pt x="1521463" y="97306"/>
                </a:lnTo>
                <a:lnTo>
                  <a:pt x="1535146" y="102519"/>
                </a:lnTo>
                <a:lnTo>
                  <a:pt x="1558406" y="110049"/>
                </a:lnTo>
                <a:lnTo>
                  <a:pt x="1580982" y="118157"/>
                </a:lnTo>
                <a:lnTo>
                  <a:pt x="1592612" y="125108"/>
                </a:lnTo>
                <a:lnTo>
                  <a:pt x="1599025" y="121126"/>
                </a:lnTo>
                <a:lnTo>
                  <a:pt x="1608346" y="102519"/>
                </a:lnTo>
                <a:lnTo>
                  <a:pt x="1618009" y="83622"/>
                </a:lnTo>
                <a:lnTo>
                  <a:pt x="1625449" y="78771"/>
                </a:lnTo>
                <a:lnTo>
                  <a:pt x="1633744" y="103315"/>
                </a:lnTo>
                <a:lnTo>
                  <a:pt x="1643920" y="111786"/>
                </a:lnTo>
                <a:lnTo>
                  <a:pt x="1654438" y="110700"/>
                </a:lnTo>
                <a:lnTo>
                  <a:pt x="1663760" y="106573"/>
                </a:lnTo>
                <a:lnTo>
                  <a:pt x="1670087" y="95496"/>
                </a:lnTo>
                <a:lnTo>
                  <a:pt x="1674705" y="75875"/>
                </a:lnTo>
                <a:lnTo>
                  <a:pt x="1680691" y="57703"/>
                </a:lnTo>
                <a:lnTo>
                  <a:pt x="1691123" y="50970"/>
                </a:lnTo>
                <a:lnTo>
                  <a:pt x="1707799" y="61178"/>
                </a:lnTo>
                <a:lnTo>
                  <a:pt x="1728750" y="81667"/>
                </a:lnTo>
                <a:lnTo>
                  <a:pt x="1751411" y="104184"/>
                </a:lnTo>
                <a:lnTo>
                  <a:pt x="1773217" y="120474"/>
                </a:lnTo>
                <a:lnTo>
                  <a:pt x="1794510" y="126556"/>
                </a:lnTo>
                <a:lnTo>
                  <a:pt x="1816316" y="127425"/>
                </a:lnTo>
                <a:lnTo>
                  <a:pt x="1837096" y="128294"/>
                </a:lnTo>
                <a:lnTo>
                  <a:pt x="1855310" y="134375"/>
                </a:lnTo>
              </a:path>
            </a:pathLst>
          </a:custGeom>
          <a:ln w="73623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510449" y="6753745"/>
            <a:ext cx="1885314" cy="520700"/>
          </a:xfrm>
          <a:custGeom>
            <a:avLst/>
            <a:gdLst/>
            <a:ahLst/>
            <a:cxnLst/>
            <a:rect l="l" t="t" r="r" b="b"/>
            <a:pathLst>
              <a:path w="1885315" h="520700">
                <a:moveTo>
                  <a:pt x="0" y="506202"/>
                </a:moveTo>
                <a:lnTo>
                  <a:pt x="49598" y="512997"/>
                </a:lnTo>
                <a:lnTo>
                  <a:pt x="104708" y="519792"/>
                </a:lnTo>
                <a:lnTo>
                  <a:pt x="114353" y="520375"/>
                </a:lnTo>
                <a:lnTo>
                  <a:pt x="123997" y="519367"/>
                </a:lnTo>
                <a:lnTo>
                  <a:pt x="133641" y="517721"/>
                </a:lnTo>
                <a:lnTo>
                  <a:pt x="143285" y="516394"/>
                </a:lnTo>
                <a:lnTo>
                  <a:pt x="156202" y="513315"/>
                </a:lnTo>
                <a:lnTo>
                  <a:pt x="168085" y="509600"/>
                </a:lnTo>
                <a:lnTo>
                  <a:pt x="179968" y="505884"/>
                </a:lnTo>
                <a:lnTo>
                  <a:pt x="192884" y="502805"/>
                </a:lnTo>
                <a:lnTo>
                  <a:pt x="216220" y="505034"/>
                </a:lnTo>
                <a:lnTo>
                  <a:pt x="240417" y="507901"/>
                </a:lnTo>
                <a:lnTo>
                  <a:pt x="262891" y="508219"/>
                </a:lnTo>
                <a:lnTo>
                  <a:pt x="294924" y="484810"/>
                </a:lnTo>
                <a:lnTo>
                  <a:pt x="318518" y="423339"/>
                </a:lnTo>
                <a:lnTo>
                  <a:pt x="326268" y="373706"/>
                </a:lnTo>
                <a:lnTo>
                  <a:pt x="327215" y="346528"/>
                </a:lnTo>
                <a:lnTo>
                  <a:pt x="328506" y="319349"/>
                </a:lnTo>
                <a:lnTo>
                  <a:pt x="330659" y="292170"/>
                </a:lnTo>
                <a:lnTo>
                  <a:pt x="330659" y="287640"/>
                </a:lnTo>
                <a:lnTo>
                  <a:pt x="334333" y="283111"/>
                </a:lnTo>
                <a:lnTo>
                  <a:pt x="336170" y="278581"/>
                </a:lnTo>
                <a:lnTo>
                  <a:pt x="339701" y="262603"/>
                </a:lnTo>
                <a:lnTo>
                  <a:pt x="340992" y="253526"/>
                </a:lnTo>
                <a:lnTo>
                  <a:pt x="342628" y="245935"/>
                </a:lnTo>
                <a:lnTo>
                  <a:pt x="361917" y="207184"/>
                </a:lnTo>
                <a:lnTo>
                  <a:pt x="363725" y="203840"/>
                </a:lnTo>
                <a:lnTo>
                  <a:pt x="367772" y="178466"/>
                </a:lnTo>
                <a:lnTo>
                  <a:pt x="374058" y="155428"/>
                </a:lnTo>
                <a:lnTo>
                  <a:pt x="382066" y="132814"/>
                </a:lnTo>
                <a:lnTo>
                  <a:pt x="391280" y="108714"/>
                </a:lnTo>
                <a:lnTo>
                  <a:pt x="393519" y="88065"/>
                </a:lnTo>
                <a:lnTo>
                  <a:pt x="404197" y="40396"/>
                </a:lnTo>
                <a:lnTo>
                  <a:pt x="433301" y="8918"/>
                </a:lnTo>
                <a:lnTo>
                  <a:pt x="462923" y="3397"/>
                </a:lnTo>
                <a:lnTo>
                  <a:pt x="468434" y="2264"/>
                </a:lnTo>
                <a:lnTo>
                  <a:pt x="479456" y="0"/>
                </a:lnTo>
                <a:lnTo>
                  <a:pt x="507786" y="9395"/>
                </a:lnTo>
                <a:lnTo>
                  <a:pt x="532499" y="18260"/>
                </a:lnTo>
                <a:lnTo>
                  <a:pt x="558246" y="25639"/>
                </a:lnTo>
                <a:lnTo>
                  <a:pt x="589676" y="30576"/>
                </a:lnTo>
                <a:lnTo>
                  <a:pt x="610514" y="28346"/>
                </a:lnTo>
                <a:lnTo>
                  <a:pt x="632386" y="25480"/>
                </a:lnTo>
                <a:lnTo>
                  <a:pt x="652191" y="25161"/>
                </a:lnTo>
                <a:lnTo>
                  <a:pt x="666830" y="30576"/>
                </a:lnTo>
                <a:lnTo>
                  <a:pt x="679402" y="44749"/>
                </a:lnTo>
                <a:lnTo>
                  <a:pt x="688874" y="60727"/>
                </a:lnTo>
                <a:lnTo>
                  <a:pt x="698346" y="76917"/>
                </a:lnTo>
                <a:lnTo>
                  <a:pt x="710918" y="91728"/>
                </a:lnTo>
                <a:lnTo>
                  <a:pt x="715912" y="135309"/>
                </a:lnTo>
                <a:lnTo>
                  <a:pt x="723318" y="170291"/>
                </a:lnTo>
                <a:lnTo>
                  <a:pt x="730034" y="205910"/>
                </a:lnTo>
                <a:lnTo>
                  <a:pt x="732962" y="251402"/>
                </a:lnTo>
                <a:lnTo>
                  <a:pt x="738645" y="291215"/>
                </a:lnTo>
                <a:lnTo>
                  <a:pt x="748117" y="332938"/>
                </a:lnTo>
                <a:lnTo>
                  <a:pt x="758278" y="374662"/>
                </a:lnTo>
                <a:lnTo>
                  <a:pt x="766028" y="414474"/>
                </a:lnTo>
                <a:lnTo>
                  <a:pt x="778083" y="436238"/>
                </a:lnTo>
                <a:lnTo>
                  <a:pt x="792205" y="450996"/>
                </a:lnTo>
                <a:lnTo>
                  <a:pt x="808394" y="461931"/>
                </a:lnTo>
                <a:lnTo>
                  <a:pt x="826649" y="472229"/>
                </a:lnTo>
                <a:lnTo>
                  <a:pt x="846023" y="484969"/>
                </a:lnTo>
                <a:lnTo>
                  <a:pt x="870048" y="493462"/>
                </a:lnTo>
                <a:lnTo>
                  <a:pt x="897172" y="498983"/>
                </a:lnTo>
                <a:lnTo>
                  <a:pt x="925847" y="502805"/>
                </a:lnTo>
                <a:lnTo>
                  <a:pt x="942380" y="508803"/>
                </a:lnTo>
                <a:lnTo>
                  <a:pt x="956157" y="511723"/>
                </a:lnTo>
                <a:lnTo>
                  <a:pt x="971312" y="511882"/>
                </a:lnTo>
                <a:lnTo>
                  <a:pt x="991979" y="509600"/>
                </a:lnTo>
                <a:lnTo>
                  <a:pt x="1001795" y="507582"/>
                </a:lnTo>
                <a:lnTo>
                  <a:pt x="1012645" y="505353"/>
                </a:lnTo>
                <a:lnTo>
                  <a:pt x="1021428" y="503548"/>
                </a:lnTo>
                <a:lnTo>
                  <a:pt x="1025045" y="502805"/>
                </a:lnTo>
                <a:lnTo>
                  <a:pt x="1047347" y="505778"/>
                </a:lnTo>
                <a:lnTo>
                  <a:pt x="1076710" y="511298"/>
                </a:lnTo>
                <a:lnTo>
                  <a:pt x="1106418" y="516819"/>
                </a:lnTo>
                <a:lnTo>
                  <a:pt x="1129754" y="519792"/>
                </a:lnTo>
                <a:lnTo>
                  <a:pt x="1140517" y="516766"/>
                </a:lnTo>
                <a:lnTo>
                  <a:pt x="1152486" y="515120"/>
                </a:lnTo>
                <a:lnTo>
                  <a:pt x="1164111" y="513262"/>
                </a:lnTo>
                <a:lnTo>
                  <a:pt x="1173841" y="509600"/>
                </a:lnTo>
                <a:lnTo>
                  <a:pt x="1181190" y="503937"/>
                </a:lnTo>
                <a:lnTo>
                  <a:pt x="1177516" y="496010"/>
                </a:lnTo>
                <a:lnTo>
                  <a:pt x="1179352" y="489216"/>
                </a:lnTo>
                <a:lnTo>
                  <a:pt x="1183572" y="481253"/>
                </a:lnTo>
                <a:lnTo>
                  <a:pt x="1189685" y="473928"/>
                </a:lnTo>
                <a:lnTo>
                  <a:pt x="1196144" y="466602"/>
                </a:lnTo>
                <a:lnTo>
                  <a:pt x="1201396" y="458640"/>
                </a:lnTo>
                <a:lnTo>
                  <a:pt x="1205530" y="413094"/>
                </a:lnTo>
                <a:lnTo>
                  <a:pt x="1209663" y="394940"/>
                </a:lnTo>
                <a:lnTo>
                  <a:pt x="1217929" y="383155"/>
                </a:lnTo>
                <a:lnTo>
                  <a:pt x="1234462" y="356720"/>
                </a:lnTo>
                <a:lnTo>
                  <a:pt x="1240403" y="315474"/>
                </a:lnTo>
                <a:lnTo>
                  <a:pt x="1246173" y="274759"/>
                </a:lnTo>
                <a:lnTo>
                  <a:pt x="1254354" y="234256"/>
                </a:lnTo>
                <a:lnTo>
                  <a:pt x="1267529" y="193648"/>
                </a:lnTo>
                <a:lnTo>
                  <a:pt x="1273039" y="165142"/>
                </a:lnTo>
                <a:lnTo>
                  <a:pt x="1281306" y="140564"/>
                </a:lnTo>
                <a:lnTo>
                  <a:pt x="1292328" y="117048"/>
                </a:lnTo>
                <a:lnTo>
                  <a:pt x="1306105" y="91728"/>
                </a:lnTo>
                <a:lnTo>
                  <a:pt x="1309550" y="69857"/>
                </a:lnTo>
                <a:lnTo>
                  <a:pt x="1315750" y="51809"/>
                </a:lnTo>
                <a:lnTo>
                  <a:pt x="1330905" y="37583"/>
                </a:lnTo>
                <a:lnTo>
                  <a:pt x="1361215" y="27178"/>
                </a:lnTo>
                <a:lnTo>
                  <a:pt x="1403323" y="31531"/>
                </a:lnTo>
                <a:lnTo>
                  <a:pt x="1425281" y="37370"/>
                </a:lnTo>
                <a:lnTo>
                  <a:pt x="1444139" y="44059"/>
                </a:lnTo>
                <a:lnTo>
                  <a:pt x="1476946" y="50960"/>
                </a:lnTo>
                <a:lnTo>
                  <a:pt x="1496321" y="56109"/>
                </a:lnTo>
                <a:lnTo>
                  <a:pt x="1517590" y="60727"/>
                </a:lnTo>
                <a:lnTo>
                  <a:pt x="1530937" y="66407"/>
                </a:lnTo>
                <a:lnTo>
                  <a:pt x="1526545" y="74741"/>
                </a:lnTo>
                <a:lnTo>
                  <a:pt x="1542561" y="73201"/>
                </a:lnTo>
                <a:lnTo>
                  <a:pt x="1559611" y="72618"/>
                </a:lnTo>
                <a:lnTo>
                  <a:pt x="1576661" y="73945"/>
                </a:lnTo>
                <a:lnTo>
                  <a:pt x="1592678" y="78138"/>
                </a:lnTo>
                <a:lnTo>
                  <a:pt x="1600025" y="81536"/>
                </a:lnTo>
                <a:lnTo>
                  <a:pt x="1594514" y="89463"/>
                </a:lnTo>
                <a:lnTo>
                  <a:pt x="1598188" y="95125"/>
                </a:lnTo>
                <a:lnTo>
                  <a:pt x="1602063" y="106538"/>
                </a:lnTo>
                <a:lnTo>
                  <a:pt x="1605766" y="124427"/>
                </a:lnTo>
                <a:lnTo>
                  <a:pt x="1609813" y="142104"/>
                </a:lnTo>
                <a:lnTo>
                  <a:pt x="1614721" y="152880"/>
                </a:lnTo>
                <a:lnTo>
                  <a:pt x="1622844" y="184517"/>
                </a:lnTo>
                <a:lnTo>
                  <a:pt x="1632861" y="224224"/>
                </a:lnTo>
                <a:lnTo>
                  <a:pt x="1643912" y="265629"/>
                </a:lnTo>
                <a:lnTo>
                  <a:pt x="1655135" y="302362"/>
                </a:lnTo>
                <a:lnTo>
                  <a:pt x="1674883" y="360966"/>
                </a:lnTo>
                <a:lnTo>
                  <a:pt x="1697386" y="411077"/>
                </a:lnTo>
                <a:lnTo>
                  <a:pt x="1728386" y="455667"/>
                </a:lnTo>
                <a:lnTo>
                  <a:pt x="1769028" y="489216"/>
                </a:lnTo>
                <a:lnTo>
                  <a:pt x="1829650" y="505778"/>
                </a:lnTo>
                <a:lnTo>
                  <a:pt x="1860994" y="509759"/>
                </a:lnTo>
                <a:lnTo>
                  <a:pt x="1884760" y="512997"/>
                </a:lnTo>
              </a:path>
            </a:pathLst>
          </a:custGeom>
          <a:ln w="537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401008" y="6647643"/>
            <a:ext cx="2236842" cy="867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488367" y="6745638"/>
            <a:ext cx="1943735" cy="553085"/>
          </a:xfrm>
          <a:custGeom>
            <a:avLst/>
            <a:gdLst/>
            <a:ahLst/>
            <a:cxnLst/>
            <a:rect l="l" t="t" r="r" b="b"/>
            <a:pathLst>
              <a:path w="1943734" h="553084">
                <a:moveTo>
                  <a:pt x="0" y="552993"/>
                </a:moveTo>
                <a:lnTo>
                  <a:pt x="265044" y="552993"/>
                </a:lnTo>
                <a:lnTo>
                  <a:pt x="265044" y="0"/>
                </a:lnTo>
                <a:lnTo>
                  <a:pt x="706784" y="0"/>
                </a:lnTo>
                <a:lnTo>
                  <a:pt x="706784" y="552993"/>
                </a:lnTo>
                <a:lnTo>
                  <a:pt x="1148525" y="552993"/>
                </a:lnTo>
                <a:lnTo>
                  <a:pt x="1148525" y="0"/>
                </a:lnTo>
                <a:lnTo>
                  <a:pt x="1590265" y="0"/>
                </a:lnTo>
                <a:lnTo>
                  <a:pt x="1590265" y="552993"/>
                </a:lnTo>
                <a:lnTo>
                  <a:pt x="1943658" y="552993"/>
                </a:lnTo>
              </a:path>
            </a:pathLst>
          </a:custGeom>
          <a:ln w="2189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59923" y="8368983"/>
            <a:ext cx="1929130" cy="545465"/>
          </a:xfrm>
          <a:custGeom>
            <a:avLst/>
            <a:gdLst/>
            <a:ahLst/>
            <a:cxnLst/>
            <a:rect l="l" t="t" r="r" b="b"/>
            <a:pathLst>
              <a:path w="1929129" h="545465">
                <a:moveTo>
                  <a:pt x="0" y="544969"/>
                </a:moveTo>
                <a:lnTo>
                  <a:pt x="263036" y="544969"/>
                </a:lnTo>
                <a:lnTo>
                  <a:pt x="263036" y="0"/>
                </a:lnTo>
                <a:lnTo>
                  <a:pt x="701430" y="0"/>
                </a:lnTo>
                <a:lnTo>
                  <a:pt x="701430" y="544969"/>
                </a:lnTo>
                <a:lnTo>
                  <a:pt x="1139824" y="544969"/>
                </a:lnTo>
                <a:lnTo>
                  <a:pt x="1139824" y="0"/>
                </a:lnTo>
                <a:lnTo>
                  <a:pt x="1578218" y="0"/>
                </a:lnTo>
                <a:lnTo>
                  <a:pt x="1578218" y="544969"/>
                </a:lnTo>
                <a:lnTo>
                  <a:pt x="1928934" y="544969"/>
                </a:lnTo>
              </a:path>
            </a:pathLst>
          </a:custGeom>
          <a:ln w="32381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72837" y="7221187"/>
            <a:ext cx="6563359" cy="352425"/>
          </a:xfrm>
          <a:custGeom>
            <a:avLst/>
            <a:gdLst/>
            <a:ahLst/>
            <a:cxnLst/>
            <a:rect l="l" t="t" r="r" b="b"/>
            <a:pathLst>
              <a:path w="6563359" h="352425">
                <a:moveTo>
                  <a:pt x="0" y="352088"/>
                </a:moveTo>
                <a:lnTo>
                  <a:pt x="6563143" y="352088"/>
                </a:lnTo>
                <a:lnTo>
                  <a:pt x="6563143" y="0"/>
                </a:lnTo>
                <a:lnTo>
                  <a:pt x="0" y="0"/>
                </a:lnTo>
                <a:lnTo>
                  <a:pt x="0" y="352088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470862" y="7220535"/>
            <a:ext cx="186055" cy="353695"/>
          </a:xfrm>
          <a:custGeom>
            <a:avLst/>
            <a:gdLst/>
            <a:ahLst/>
            <a:cxnLst/>
            <a:rect l="l" t="t" r="r" b="b"/>
            <a:pathLst>
              <a:path w="186054" h="353695">
                <a:moveTo>
                  <a:pt x="92732" y="0"/>
                </a:moveTo>
                <a:lnTo>
                  <a:pt x="57423" y="12938"/>
                </a:lnTo>
                <a:lnTo>
                  <a:pt x="26383" y="51753"/>
                </a:lnTo>
                <a:lnTo>
                  <a:pt x="8794" y="97614"/>
                </a:lnTo>
                <a:lnTo>
                  <a:pt x="0" y="149649"/>
                </a:lnTo>
                <a:lnTo>
                  <a:pt x="0" y="203743"/>
                </a:lnTo>
                <a:lnTo>
                  <a:pt x="8794" y="255778"/>
                </a:lnTo>
                <a:lnTo>
                  <a:pt x="26383" y="301639"/>
                </a:lnTo>
                <a:lnTo>
                  <a:pt x="57423" y="340454"/>
                </a:lnTo>
                <a:lnTo>
                  <a:pt x="92732" y="353392"/>
                </a:lnTo>
                <a:lnTo>
                  <a:pt x="128041" y="340454"/>
                </a:lnTo>
                <a:lnTo>
                  <a:pt x="159081" y="301639"/>
                </a:lnTo>
                <a:lnTo>
                  <a:pt x="176670" y="255778"/>
                </a:lnTo>
                <a:lnTo>
                  <a:pt x="185464" y="203743"/>
                </a:lnTo>
                <a:lnTo>
                  <a:pt x="185464" y="149649"/>
                </a:lnTo>
                <a:lnTo>
                  <a:pt x="176670" y="97614"/>
                </a:lnTo>
                <a:lnTo>
                  <a:pt x="159081" y="51753"/>
                </a:lnTo>
                <a:lnTo>
                  <a:pt x="128041" y="12938"/>
                </a:lnTo>
                <a:lnTo>
                  <a:pt x="92732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028255" y="7220535"/>
            <a:ext cx="186055" cy="353695"/>
          </a:xfrm>
          <a:custGeom>
            <a:avLst/>
            <a:gdLst/>
            <a:ahLst/>
            <a:cxnLst/>
            <a:rect l="l" t="t" r="r" b="b"/>
            <a:pathLst>
              <a:path w="186055" h="353695">
                <a:moveTo>
                  <a:pt x="92731" y="0"/>
                </a:moveTo>
                <a:lnTo>
                  <a:pt x="57423" y="12938"/>
                </a:lnTo>
                <a:lnTo>
                  <a:pt x="26386" y="51753"/>
                </a:lnTo>
                <a:lnTo>
                  <a:pt x="8795" y="97614"/>
                </a:lnTo>
                <a:lnTo>
                  <a:pt x="0" y="149649"/>
                </a:lnTo>
                <a:lnTo>
                  <a:pt x="0" y="203743"/>
                </a:lnTo>
                <a:lnTo>
                  <a:pt x="8795" y="255778"/>
                </a:lnTo>
                <a:lnTo>
                  <a:pt x="26386" y="301639"/>
                </a:lnTo>
                <a:lnTo>
                  <a:pt x="57423" y="340454"/>
                </a:lnTo>
                <a:lnTo>
                  <a:pt x="92731" y="353392"/>
                </a:lnTo>
                <a:lnTo>
                  <a:pt x="128041" y="340454"/>
                </a:lnTo>
                <a:lnTo>
                  <a:pt x="159084" y="301639"/>
                </a:lnTo>
                <a:lnTo>
                  <a:pt x="176670" y="255778"/>
                </a:lnTo>
                <a:lnTo>
                  <a:pt x="185463" y="203743"/>
                </a:lnTo>
                <a:lnTo>
                  <a:pt x="185463" y="149649"/>
                </a:lnTo>
                <a:lnTo>
                  <a:pt x="176670" y="97614"/>
                </a:lnTo>
                <a:lnTo>
                  <a:pt x="159084" y="51753"/>
                </a:lnTo>
                <a:lnTo>
                  <a:pt x="128041" y="12938"/>
                </a:lnTo>
                <a:lnTo>
                  <a:pt x="92731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10742" y="7397232"/>
            <a:ext cx="2305050" cy="0"/>
          </a:xfrm>
          <a:custGeom>
            <a:avLst/>
            <a:gdLst/>
            <a:ahLst/>
            <a:cxnLst/>
            <a:rect l="l" t="t" r="r" b="b"/>
            <a:pathLst>
              <a:path w="2305050" h="0">
                <a:moveTo>
                  <a:pt x="0" y="0"/>
                </a:moveTo>
                <a:lnTo>
                  <a:pt x="2289078" y="0"/>
                </a:lnTo>
                <a:lnTo>
                  <a:pt x="2304785" y="0"/>
                </a:lnTo>
              </a:path>
            </a:pathLst>
          </a:custGeom>
          <a:ln w="31412">
            <a:solidFill>
              <a:srgbClr val="26355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99822" y="732812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635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49170" y="7397232"/>
            <a:ext cx="2305050" cy="0"/>
          </a:xfrm>
          <a:custGeom>
            <a:avLst/>
            <a:gdLst/>
            <a:ahLst/>
            <a:cxnLst/>
            <a:rect l="l" t="t" r="r" b="b"/>
            <a:pathLst>
              <a:path w="2305050" h="0">
                <a:moveTo>
                  <a:pt x="0" y="0"/>
                </a:moveTo>
                <a:lnTo>
                  <a:pt x="2289078" y="0"/>
                </a:lnTo>
                <a:lnTo>
                  <a:pt x="2304785" y="0"/>
                </a:lnTo>
              </a:path>
            </a:pathLst>
          </a:custGeom>
          <a:ln w="31412">
            <a:solidFill>
              <a:srgbClr val="26355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538242" y="7328124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635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72837" y="8860536"/>
            <a:ext cx="6563359" cy="352425"/>
          </a:xfrm>
          <a:custGeom>
            <a:avLst/>
            <a:gdLst/>
            <a:ahLst/>
            <a:cxnLst/>
            <a:rect l="l" t="t" r="r" b="b"/>
            <a:pathLst>
              <a:path w="6563359" h="352425">
                <a:moveTo>
                  <a:pt x="0" y="352088"/>
                </a:moveTo>
                <a:lnTo>
                  <a:pt x="6563143" y="352088"/>
                </a:lnTo>
                <a:lnTo>
                  <a:pt x="6563143" y="0"/>
                </a:lnTo>
                <a:lnTo>
                  <a:pt x="0" y="0"/>
                </a:lnTo>
                <a:lnTo>
                  <a:pt x="0" y="352088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70862" y="8859884"/>
            <a:ext cx="186055" cy="353695"/>
          </a:xfrm>
          <a:custGeom>
            <a:avLst/>
            <a:gdLst/>
            <a:ahLst/>
            <a:cxnLst/>
            <a:rect l="l" t="t" r="r" b="b"/>
            <a:pathLst>
              <a:path w="186054" h="353695">
                <a:moveTo>
                  <a:pt x="92732" y="0"/>
                </a:moveTo>
                <a:lnTo>
                  <a:pt x="57423" y="12938"/>
                </a:lnTo>
                <a:lnTo>
                  <a:pt x="26383" y="51753"/>
                </a:lnTo>
                <a:lnTo>
                  <a:pt x="8794" y="97614"/>
                </a:lnTo>
                <a:lnTo>
                  <a:pt x="0" y="149649"/>
                </a:lnTo>
                <a:lnTo>
                  <a:pt x="0" y="203742"/>
                </a:lnTo>
                <a:lnTo>
                  <a:pt x="8794" y="255777"/>
                </a:lnTo>
                <a:lnTo>
                  <a:pt x="26383" y="301638"/>
                </a:lnTo>
                <a:lnTo>
                  <a:pt x="57423" y="340453"/>
                </a:lnTo>
                <a:lnTo>
                  <a:pt x="92732" y="353391"/>
                </a:lnTo>
                <a:lnTo>
                  <a:pt x="128041" y="340453"/>
                </a:lnTo>
                <a:lnTo>
                  <a:pt x="159081" y="301638"/>
                </a:lnTo>
                <a:lnTo>
                  <a:pt x="176670" y="255777"/>
                </a:lnTo>
                <a:lnTo>
                  <a:pt x="185464" y="203742"/>
                </a:lnTo>
                <a:lnTo>
                  <a:pt x="185464" y="149649"/>
                </a:lnTo>
                <a:lnTo>
                  <a:pt x="176670" y="97614"/>
                </a:lnTo>
                <a:lnTo>
                  <a:pt x="159081" y="51753"/>
                </a:lnTo>
                <a:lnTo>
                  <a:pt x="128041" y="12938"/>
                </a:lnTo>
                <a:lnTo>
                  <a:pt x="92732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028255" y="8859884"/>
            <a:ext cx="186055" cy="353695"/>
          </a:xfrm>
          <a:custGeom>
            <a:avLst/>
            <a:gdLst/>
            <a:ahLst/>
            <a:cxnLst/>
            <a:rect l="l" t="t" r="r" b="b"/>
            <a:pathLst>
              <a:path w="186055" h="353695">
                <a:moveTo>
                  <a:pt x="92731" y="0"/>
                </a:moveTo>
                <a:lnTo>
                  <a:pt x="57423" y="12938"/>
                </a:lnTo>
                <a:lnTo>
                  <a:pt x="26386" y="51753"/>
                </a:lnTo>
                <a:lnTo>
                  <a:pt x="8795" y="97614"/>
                </a:lnTo>
                <a:lnTo>
                  <a:pt x="0" y="149649"/>
                </a:lnTo>
                <a:lnTo>
                  <a:pt x="0" y="203742"/>
                </a:lnTo>
                <a:lnTo>
                  <a:pt x="8795" y="255777"/>
                </a:lnTo>
                <a:lnTo>
                  <a:pt x="26386" y="301638"/>
                </a:lnTo>
                <a:lnTo>
                  <a:pt x="57423" y="340453"/>
                </a:lnTo>
                <a:lnTo>
                  <a:pt x="92731" y="353391"/>
                </a:lnTo>
                <a:lnTo>
                  <a:pt x="128041" y="340453"/>
                </a:lnTo>
                <a:lnTo>
                  <a:pt x="159084" y="301638"/>
                </a:lnTo>
                <a:lnTo>
                  <a:pt x="176670" y="255777"/>
                </a:lnTo>
                <a:lnTo>
                  <a:pt x="185463" y="203742"/>
                </a:lnTo>
                <a:lnTo>
                  <a:pt x="185463" y="149649"/>
                </a:lnTo>
                <a:lnTo>
                  <a:pt x="176670" y="97614"/>
                </a:lnTo>
                <a:lnTo>
                  <a:pt x="159084" y="51753"/>
                </a:lnTo>
                <a:lnTo>
                  <a:pt x="128041" y="12938"/>
                </a:lnTo>
                <a:lnTo>
                  <a:pt x="92731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0742" y="9036580"/>
            <a:ext cx="2305050" cy="0"/>
          </a:xfrm>
          <a:custGeom>
            <a:avLst/>
            <a:gdLst/>
            <a:ahLst/>
            <a:cxnLst/>
            <a:rect l="l" t="t" r="r" b="b"/>
            <a:pathLst>
              <a:path w="2305050" h="0">
                <a:moveTo>
                  <a:pt x="0" y="0"/>
                </a:moveTo>
                <a:lnTo>
                  <a:pt x="2289078" y="0"/>
                </a:lnTo>
                <a:lnTo>
                  <a:pt x="2304785" y="0"/>
                </a:lnTo>
              </a:path>
            </a:pathLst>
          </a:custGeom>
          <a:ln w="31412">
            <a:solidFill>
              <a:srgbClr val="26355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99821" y="896747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635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488367" y="9036580"/>
            <a:ext cx="2305050" cy="0"/>
          </a:xfrm>
          <a:custGeom>
            <a:avLst/>
            <a:gdLst/>
            <a:ahLst/>
            <a:cxnLst/>
            <a:rect l="l" t="t" r="r" b="b"/>
            <a:pathLst>
              <a:path w="2305050" h="0">
                <a:moveTo>
                  <a:pt x="0" y="0"/>
                </a:moveTo>
                <a:lnTo>
                  <a:pt x="2289078" y="0"/>
                </a:lnTo>
                <a:lnTo>
                  <a:pt x="2304785" y="0"/>
                </a:lnTo>
              </a:path>
            </a:pathLst>
          </a:custGeom>
          <a:ln w="31412">
            <a:solidFill>
              <a:srgbClr val="26355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777449" y="896747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2635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269310" y="7518723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发送信号波形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69310" y="9130002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发送信号波形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505111" y="7518723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接收信号波形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539801" y="9130002"/>
            <a:ext cx="191071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接收信号波形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35431" y="6439934"/>
            <a:ext cx="3429000" cy="70421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现实中的信道</a:t>
            </a:r>
            <a:endParaRPr sz="2050">
              <a:latin typeface="Microsoft JhengHei UI Light"/>
              <a:cs typeface="Microsoft JhengHei UI Light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（带宽受限、有噪声、⼲扰）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135431" y="8086066"/>
            <a:ext cx="3429000" cy="70421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现实中的信道</a:t>
            </a:r>
            <a:endParaRPr sz="2050">
              <a:latin typeface="Microsoft JhengHei UI Light"/>
              <a:cs typeface="Microsoft JhengHei UI Light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（带宽受限、有噪声、⼲扰）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2188" y="9345964"/>
            <a:ext cx="5793105" cy="90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码间串扰：</a:t>
            </a:r>
            <a:r>
              <a:rPr dirty="0" sz="2450" spc="55" b="0">
                <a:latin typeface="Microsoft JhengHei UI Light"/>
                <a:cs typeface="Microsoft JhengHei UI Light"/>
              </a:rPr>
              <a:t>接收端收到的信号波形失去了 码元之间的清晰界限的现象。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9203" y="8743372"/>
            <a:ext cx="12151360" cy="517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75" b="0">
                <a:solidFill>
                  <a:srgbClr val="0F5966"/>
                </a:solidFill>
                <a:latin typeface="Microsoft JhengHei UI Light"/>
                <a:cs typeface="Microsoft JhengHei UI Light"/>
              </a:rPr>
              <a:t>汽⻋速度太快（单位时间内汽⻋数量太多），⽆法识别，⽆法计数</a:t>
            </a:r>
            <a:endParaRPr sz="3200">
              <a:latin typeface="Microsoft JhengHei UI Light"/>
              <a:cs typeface="Microsoft JhengHei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51874" y="715916"/>
            <a:ext cx="42125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码间串扰的例⼦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0437" y="715916"/>
            <a:ext cx="959548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信道带宽：信道能够通过的频率范围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64368" y="8452601"/>
            <a:ext cx="11240135" cy="12573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信道的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频带越宽</a:t>
            </a:r>
            <a:r>
              <a:rPr dirty="0" sz="2850" spc="80" b="0">
                <a:latin typeface="Microsoft JhengHei UI Light"/>
                <a:cs typeface="Microsoft JhengHei UI Light"/>
              </a:rPr>
              <a:t>，也就是能够通过的信号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⾼频分量越多</a:t>
            </a:r>
            <a:r>
              <a:rPr dirty="0" sz="2850" spc="80" b="0">
                <a:latin typeface="Microsoft JhengHei UI Light"/>
                <a:cs typeface="Microsoft JhengHei UI Light"/>
              </a:rPr>
              <a:t>，那么就可以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⽤更⾼的速率传送码元</a:t>
            </a:r>
            <a:r>
              <a:rPr dirty="0" sz="2850" spc="80" b="0">
                <a:latin typeface="Microsoft JhengHei UI Light"/>
                <a:cs typeface="Microsoft JhengHei UI Light"/>
              </a:rPr>
              <a:t>⽽不出现码间串扰。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93187" y="3504438"/>
            <a:ext cx="1978874" cy="582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00213" y="3601840"/>
            <a:ext cx="6597015" cy="384175"/>
          </a:xfrm>
          <a:custGeom>
            <a:avLst/>
            <a:gdLst/>
            <a:ahLst/>
            <a:cxnLst/>
            <a:rect l="l" t="t" r="r" b="b"/>
            <a:pathLst>
              <a:path w="6597015" h="384175">
                <a:moveTo>
                  <a:pt x="0" y="383962"/>
                </a:moveTo>
                <a:lnTo>
                  <a:pt x="6596709" y="383962"/>
                </a:lnTo>
                <a:lnTo>
                  <a:pt x="6596709" y="0"/>
                </a:lnTo>
                <a:lnTo>
                  <a:pt x="0" y="0"/>
                </a:lnTo>
                <a:lnTo>
                  <a:pt x="0" y="383962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96614" y="3601129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29" h="385445">
                <a:moveTo>
                  <a:pt x="94311" y="0"/>
                </a:moveTo>
                <a:lnTo>
                  <a:pt x="58821" y="14109"/>
                </a:lnTo>
                <a:lnTo>
                  <a:pt x="27622" y="56438"/>
                </a:lnTo>
                <a:lnTo>
                  <a:pt x="12276" y="97526"/>
                </a:lnTo>
                <a:lnTo>
                  <a:pt x="3069" y="143810"/>
                </a:lnTo>
                <a:lnTo>
                  <a:pt x="0" y="192691"/>
                </a:lnTo>
                <a:lnTo>
                  <a:pt x="3069" y="241573"/>
                </a:lnTo>
                <a:lnTo>
                  <a:pt x="12276" y="287857"/>
                </a:lnTo>
                <a:lnTo>
                  <a:pt x="27622" y="328946"/>
                </a:lnTo>
                <a:lnTo>
                  <a:pt x="58821" y="371275"/>
                </a:lnTo>
                <a:lnTo>
                  <a:pt x="94311" y="385384"/>
                </a:lnTo>
                <a:lnTo>
                  <a:pt x="129800" y="371275"/>
                </a:lnTo>
                <a:lnTo>
                  <a:pt x="160998" y="328946"/>
                </a:lnTo>
                <a:lnTo>
                  <a:pt x="176345" y="287857"/>
                </a:lnTo>
                <a:lnTo>
                  <a:pt x="185552" y="241573"/>
                </a:lnTo>
                <a:lnTo>
                  <a:pt x="188622" y="192691"/>
                </a:lnTo>
                <a:lnTo>
                  <a:pt x="185552" y="143810"/>
                </a:lnTo>
                <a:lnTo>
                  <a:pt x="176345" y="97526"/>
                </a:lnTo>
                <a:lnTo>
                  <a:pt x="160998" y="56438"/>
                </a:lnTo>
                <a:lnTo>
                  <a:pt x="129800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787544" y="3601129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30" h="385445">
                <a:moveTo>
                  <a:pt x="94308" y="0"/>
                </a:moveTo>
                <a:lnTo>
                  <a:pt x="58820" y="14109"/>
                </a:lnTo>
                <a:lnTo>
                  <a:pt x="27619" y="56438"/>
                </a:lnTo>
                <a:lnTo>
                  <a:pt x="12275" y="97526"/>
                </a:lnTo>
                <a:lnTo>
                  <a:pt x="3068" y="143810"/>
                </a:lnTo>
                <a:lnTo>
                  <a:pt x="0" y="192691"/>
                </a:lnTo>
                <a:lnTo>
                  <a:pt x="3068" y="241573"/>
                </a:lnTo>
                <a:lnTo>
                  <a:pt x="12275" y="287857"/>
                </a:lnTo>
                <a:lnTo>
                  <a:pt x="27619" y="328946"/>
                </a:lnTo>
                <a:lnTo>
                  <a:pt x="58820" y="371275"/>
                </a:lnTo>
                <a:lnTo>
                  <a:pt x="94308" y="385384"/>
                </a:lnTo>
                <a:lnTo>
                  <a:pt x="129797" y="371275"/>
                </a:lnTo>
                <a:lnTo>
                  <a:pt x="160997" y="328946"/>
                </a:lnTo>
                <a:lnTo>
                  <a:pt x="176341" y="287857"/>
                </a:lnTo>
                <a:lnTo>
                  <a:pt x="185548" y="241573"/>
                </a:lnTo>
                <a:lnTo>
                  <a:pt x="188617" y="192691"/>
                </a:lnTo>
                <a:lnTo>
                  <a:pt x="185548" y="143810"/>
                </a:lnTo>
                <a:lnTo>
                  <a:pt x="176341" y="97526"/>
                </a:lnTo>
                <a:lnTo>
                  <a:pt x="160997" y="56438"/>
                </a:lnTo>
                <a:lnTo>
                  <a:pt x="129797" y="14109"/>
                </a:lnTo>
                <a:lnTo>
                  <a:pt x="94308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25016" y="3793821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26509" y="372471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10685" y="3793821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312176" y="372471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178073" y="4652531"/>
            <a:ext cx="1975481" cy="59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95886" y="4652531"/>
            <a:ext cx="1975481" cy="59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00213" y="4757616"/>
            <a:ext cx="6597015" cy="384175"/>
          </a:xfrm>
          <a:custGeom>
            <a:avLst/>
            <a:gdLst/>
            <a:ahLst/>
            <a:cxnLst/>
            <a:rect l="l" t="t" r="r" b="b"/>
            <a:pathLst>
              <a:path w="6597015" h="384175">
                <a:moveTo>
                  <a:pt x="0" y="383962"/>
                </a:moveTo>
                <a:lnTo>
                  <a:pt x="6596709" y="383962"/>
                </a:lnTo>
                <a:lnTo>
                  <a:pt x="6596709" y="0"/>
                </a:lnTo>
                <a:lnTo>
                  <a:pt x="0" y="0"/>
                </a:lnTo>
                <a:lnTo>
                  <a:pt x="0" y="383962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6614" y="4756906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29" h="385445">
                <a:moveTo>
                  <a:pt x="94311" y="0"/>
                </a:moveTo>
                <a:lnTo>
                  <a:pt x="58821" y="14109"/>
                </a:lnTo>
                <a:lnTo>
                  <a:pt x="27622" y="56438"/>
                </a:lnTo>
                <a:lnTo>
                  <a:pt x="12276" y="97527"/>
                </a:lnTo>
                <a:lnTo>
                  <a:pt x="3069" y="143811"/>
                </a:lnTo>
                <a:lnTo>
                  <a:pt x="0" y="192692"/>
                </a:lnTo>
                <a:lnTo>
                  <a:pt x="3069" y="241573"/>
                </a:lnTo>
                <a:lnTo>
                  <a:pt x="12276" y="287857"/>
                </a:lnTo>
                <a:lnTo>
                  <a:pt x="27622" y="328946"/>
                </a:lnTo>
                <a:lnTo>
                  <a:pt x="58821" y="371275"/>
                </a:lnTo>
                <a:lnTo>
                  <a:pt x="94311" y="385384"/>
                </a:lnTo>
                <a:lnTo>
                  <a:pt x="129800" y="371275"/>
                </a:lnTo>
                <a:lnTo>
                  <a:pt x="160998" y="328946"/>
                </a:lnTo>
                <a:lnTo>
                  <a:pt x="176345" y="287857"/>
                </a:lnTo>
                <a:lnTo>
                  <a:pt x="185552" y="241573"/>
                </a:lnTo>
                <a:lnTo>
                  <a:pt x="188622" y="192692"/>
                </a:lnTo>
                <a:lnTo>
                  <a:pt x="185552" y="143811"/>
                </a:lnTo>
                <a:lnTo>
                  <a:pt x="176345" y="97527"/>
                </a:lnTo>
                <a:lnTo>
                  <a:pt x="160998" y="56438"/>
                </a:lnTo>
                <a:lnTo>
                  <a:pt x="129800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87544" y="4756906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30" h="385445">
                <a:moveTo>
                  <a:pt x="94308" y="0"/>
                </a:moveTo>
                <a:lnTo>
                  <a:pt x="58820" y="14109"/>
                </a:lnTo>
                <a:lnTo>
                  <a:pt x="27619" y="56438"/>
                </a:lnTo>
                <a:lnTo>
                  <a:pt x="12275" y="97527"/>
                </a:lnTo>
                <a:lnTo>
                  <a:pt x="3068" y="143811"/>
                </a:lnTo>
                <a:lnTo>
                  <a:pt x="0" y="192692"/>
                </a:lnTo>
                <a:lnTo>
                  <a:pt x="3068" y="241573"/>
                </a:lnTo>
                <a:lnTo>
                  <a:pt x="12275" y="287857"/>
                </a:lnTo>
                <a:lnTo>
                  <a:pt x="27619" y="328946"/>
                </a:lnTo>
                <a:lnTo>
                  <a:pt x="58820" y="371275"/>
                </a:lnTo>
                <a:lnTo>
                  <a:pt x="94308" y="385384"/>
                </a:lnTo>
                <a:lnTo>
                  <a:pt x="129797" y="371275"/>
                </a:lnTo>
                <a:lnTo>
                  <a:pt x="160997" y="328946"/>
                </a:lnTo>
                <a:lnTo>
                  <a:pt x="176341" y="287857"/>
                </a:lnTo>
                <a:lnTo>
                  <a:pt x="185548" y="241573"/>
                </a:lnTo>
                <a:lnTo>
                  <a:pt x="188617" y="192692"/>
                </a:lnTo>
                <a:lnTo>
                  <a:pt x="185548" y="143811"/>
                </a:lnTo>
                <a:lnTo>
                  <a:pt x="176341" y="97527"/>
                </a:lnTo>
                <a:lnTo>
                  <a:pt x="160997" y="56438"/>
                </a:lnTo>
                <a:lnTo>
                  <a:pt x="129797" y="14109"/>
                </a:lnTo>
                <a:lnTo>
                  <a:pt x="94308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25016" y="4949597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26509" y="488049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010685" y="4949597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312176" y="488049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607867" y="4711253"/>
            <a:ext cx="77978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latin typeface="Arial"/>
                <a:cs typeface="Arial"/>
              </a:rPr>
              <a:t>300HZ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23863" y="5748723"/>
            <a:ext cx="1973617" cy="5906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41679" y="5748723"/>
            <a:ext cx="1973617" cy="5906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44143" y="5850293"/>
            <a:ext cx="6597015" cy="384175"/>
          </a:xfrm>
          <a:custGeom>
            <a:avLst/>
            <a:gdLst/>
            <a:ahLst/>
            <a:cxnLst/>
            <a:rect l="l" t="t" r="r" b="b"/>
            <a:pathLst>
              <a:path w="6597015" h="384175">
                <a:moveTo>
                  <a:pt x="0" y="383962"/>
                </a:moveTo>
                <a:lnTo>
                  <a:pt x="6596709" y="383962"/>
                </a:lnTo>
                <a:lnTo>
                  <a:pt x="6596709" y="0"/>
                </a:lnTo>
                <a:lnTo>
                  <a:pt x="0" y="0"/>
                </a:lnTo>
                <a:lnTo>
                  <a:pt x="0" y="383962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240543" y="5849582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29" h="385445">
                <a:moveTo>
                  <a:pt x="94311" y="0"/>
                </a:moveTo>
                <a:lnTo>
                  <a:pt x="58821" y="14109"/>
                </a:lnTo>
                <a:lnTo>
                  <a:pt x="27622" y="56437"/>
                </a:lnTo>
                <a:lnTo>
                  <a:pt x="12276" y="97526"/>
                </a:lnTo>
                <a:lnTo>
                  <a:pt x="3069" y="143810"/>
                </a:lnTo>
                <a:lnTo>
                  <a:pt x="0" y="192692"/>
                </a:lnTo>
                <a:lnTo>
                  <a:pt x="3069" y="241573"/>
                </a:lnTo>
                <a:lnTo>
                  <a:pt x="12276" y="287857"/>
                </a:lnTo>
                <a:lnTo>
                  <a:pt x="27622" y="328946"/>
                </a:lnTo>
                <a:lnTo>
                  <a:pt x="58821" y="371274"/>
                </a:lnTo>
                <a:lnTo>
                  <a:pt x="94311" y="385384"/>
                </a:lnTo>
                <a:lnTo>
                  <a:pt x="129800" y="371274"/>
                </a:lnTo>
                <a:lnTo>
                  <a:pt x="160999" y="328946"/>
                </a:lnTo>
                <a:lnTo>
                  <a:pt x="176345" y="287857"/>
                </a:lnTo>
                <a:lnTo>
                  <a:pt x="185553" y="241573"/>
                </a:lnTo>
                <a:lnTo>
                  <a:pt x="188622" y="192692"/>
                </a:lnTo>
                <a:lnTo>
                  <a:pt x="185553" y="143810"/>
                </a:lnTo>
                <a:lnTo>
                  <a:pt x="176345" y="97526"/>
                </a:lnTo>
                <a:lnTo>
                  <a:pt x="160999" y="56437"/>
                </a:lnTo>
                <a:lnTo>
                  <a:pt x="129800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31471" y="5849582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30" h="385445">
                <a:moveTo>
                  <a:pt x="94311" y="0"/>
                </a:moveTo>
                <a:lnTo>
                  <a:pt x="58823" y="14109"/>
                </a:lnTo>
                <a:lnTo>
                  <a:pt x="27627" y="56437"/>
                </a:lnTo>
                <a:lnTo>
                  <a:pt x="12278" y="97526"/>
                </a:lnTo>
                <a:lnTo>
                  <a:pt x="3069" y="143810"/>
                </a:lnTo>
                <a:lnTo>
                  <a:pt x="0" y="192692"/>
                </a:lnTo>
                <a:lnTo>
                  <a:pt x="3069" y="241573"/>
                </a:lnTo>
                <a:lnTo>
                  <a:pt x="12278" y="287857"/>
                </a:lnTo>
                <a:lnTo>
                  <a:pt x="27627" y="328946"/>
                </a:lnTo>
                <a:lnTo>
                  <a:pt x="58823" y="371274"/>
                </a:lnTo>
                <a:lnTo>
                  <a:pt x="94311" y="385384"/>
                </a:lnTo>
                <a:lnTo>
                  <a:pt x="129799" y="371274"/>
                </a:lnTo>
                <a:lnTo>
                  <a:pt x="160995" y="328946"/>
                </a:lnTo>
                <a:lnTo>
                  <a:pt x="176343" y="287857"/>
                </a:lnTo>
                <a:lnTo>
                  <a:pt x="185552" y="241573"/>
                </a:lnTo>
                <a:lnTo>
                  <a:pt x="188622" y="192692"/>
                </a:lnTo>
                <a:lnTo>
                  <a:pt x="185552" y="143810"/>
                </a:lnTo>
                <a:lnTo>
                  <a:pt x="176343" y="97526"/>
                </a:lnTo>
                <a:lnTo>
                  <a:pt x="160995" y="56437"/>
                </a:lnTo>
                <a:lnTo>
                  <a:pt x="129799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68946" y="6042274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070440" y="597316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054611" y="6042274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56111" y="5973166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581916" y="5803929"/>
            <a:ext cx="92011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latin typeface="Arial"/>
                <a:cs typeface="Arial"/>
              </a:rPr>
              <a:t>3300HZ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940031" y="6883257"/>
            <a:ext cx="1975265" cy="587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344143" y="6984848"/>
            <a:ext cx="6597015" cy="384175"/>
          </a:xfrm>
          <a:custGeom>
            <a:avLst/>
            <a:gdLst/>
            <a:ahLst/>
            <a:cxnLst/>
            <a:rect l="l" t="t" r="r" b="b"/>
            <a:pathLst>
              <a:path w="6597015" h="384175">
                <a:moveTo>
                  <a:pt x="0" y="383962"/>
                </a:moveTo>
                <a:lnTo>
                  <a:pt x="6596709" y="383962"/>
                </a:lnTo>
                <a:lnTo>
                  <a:pt x="6596709" y="0"/>
                </a:lnTo>
                <a:lnTo>
                  <a:pt x="0" y="0"/>
                </a:lnTo>
                <a:lnTo>
                  <a:pt x="0" y="383962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240543" y="6984137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29" h="385445">
                <a:moveTo>
                  <a:pt x="94311" y="0"/>
                </a:moveTo>
                <a:lnTo>
                  <a:pt x="58821" y="14109"/>
                </a:lnTo>
                <a:lnTo>
                  <a:pt x="27622" y="56438"/>
                </a:lnTo>
                <a:lnTo>
                  <a:pt x="12276" y="97527"/>
                </a:lnTo>
                <a:lnTo>
                  <a:pt x="3069" y="143811"/>
                </a:lnTo>
                <a:lnTo>
                  <a:pt x="0" y="192692"/>
                </a:lnTo>
                <a:lnTo>
                  <a:pt x="3069" y="241574"/>
                </a:lnTo>
                <a:lnTo>
                  <a:pt x="12276" y="287857"/>
                </a:lnTo>
                <a:lnTo>
                  <a:pt x="27622" y="328946"/>
                </a:lnTo>
                <a:lnTo>
                  <a:pt x="58821" y="371275"/>
                </a:lnTo>
                <a:lnTo>
                  <a:pt x="94311" y="385384"/>
                </a:lnTo>
                <a:lnTo>
                  <a:pt x="129800" y="371275"/>
                </a:lnTo>
                <a:lnTo>
                  <a:pt x="160999" y="328946"/>
                </a:lnTo>
                <a:lnTo>
                  <a:pt x="176345" y="287857"/>
                </a:lnTo>
                <a:lnTo>
                  <a:pt x="185553" y="241574"/>
                </a:lnTo>
                <a:lnTo>
                  <a:pt x="188622" y="192692"/>
                </a:lnTo>
                <a:lnTo>
                  <a:pt x="185553" y="143811"/>
                </a:lnTo>
                <a:lnTo>
                  <a:pt x="176345" y="97527"/>
                </a:lnTo>
                <a:lnTo>
                  <a:pt x="160999" y="56438"/>
                </a:lnTo>
                <a:lnTo>
                  <a:pt x="129800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99B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831471" y="6984137"/>
            <a:ext cx="189230" cy="385445"/>
          </a:xfrm>
          <a:custGeom>
            <a:avLst/>
            <a:gdLst/>
            <a:ahLst/>
            <a:cxnLst/>
            <a:rect l="l" t="t" r="r" b="b"/>
            <a:pathLst>
              <a:path w="189230" h="385445">
                <a:moveTo>
                  <a:pt x="94311" y="0"/>
                </a:moveTo>
                <a:lnTo>
                  <a:pt x="58823" y="14109"/>
                </a:lnTo>
                <a:lnTo>
                  <a:pt x="27627" y="56438"/>
                </a:lnTo>
                <a:lnTo>
                  <a:pt x="12278" y="97527"/>
                </a:lnTo>
                <a:lnTo>
                  <a:pt x="3069" y="143811"/>
                </a:lnTo>
                <a:lnTo>
                  <a:pt x="0" y="192692"/>
                </a:lnTo>
                <a:lnTo>
                  <a:pt x="3069" y="241574"/>
                </a:lnTo>
                <a:lnTo>
                  <a:pt x="12278" y="287857"/>
                </a:lnTo>
                <a:lnTo>
                  <a:pt x="27627" y="328946"/>
                </a:lnTo>
                <a:lnTo>
                  <a:pt x="58823" y="371275"/>
                </a:lnTo>
                <a:lnTo>
                  <a:pt x="94311" y="385384"/>
                </a:lnTo>
                <a:lnTo>
                  <a:pt x="129799" y="371275"/>
                </a:lnTo>
                <a:lnTo>
                  <a:pt x="160995" y="328946"/>
                </a:lnTo>
                <a:lnTo>
                  <a:pt x="176343" y="287857"/>
                </a:lnTo>
                <a:lnTo>
                  <a:pt x="185552" y="241574"/>
                </a:lnTo>
                <a:lnTo>
                  <a:pt x="188622" y="192692"/>
                </a:lnTo>
                <a:lnTo>
                  <a:pt x="185552" y="143811"/>
                </a:lnTo>
                <a:lnTo>
                  <a:pt x="176343" y="97527"/>
                </a:lnTo>
                <a:lnTo>
                  <a:pt x="160995" y="56438"/>
                </a:lnTo>
                <a:lnTo>
                  <a:pt x="129799" y="14109"/>
                </a:lnTo>
                <a:lnTo>
                  <a:pt x="94311" y="0"/>
                </a:lnTo>
                <a:close/>
              </a:path>
            </a:pathLst>
          </a:custGeom>
          <a:solidFill>
            <a:srgbClr val="708C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68946" y="7176829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070440" y="710772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054611" y="7176829"/>
            <a:ext cx="2317750" cy="0"/>
          </a:xfrm>
          <a:custGeom>
            <a:avLst/>
            <a:gdLst/>
            <a:ahLst/>
            <a:cxnLst/>
            <a:rect l="l" t="t" r="r" b="b"/>
            <a:pathLst>
              <a:path w="2317750" h="0">
                <a:moveTo>
                  <a:pt x="0" y="0"/>
                </a:moveTo>
                <a:lnTo>
                  <a:pt x="2301493" y="0"/>
                </a:lnTo>
                <a:lnTo>
                  <a:pt x="2317199" y="0"/>
                </a:lnTo>
              </a:path>
            </a:pathLst>
          </a:custGeom>
          <a:ln w="31412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356111" y="7107721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581916" y="6938485"/>
            <a:ext cx="92011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10">
                <a:latin typeface="Arial"/>
                <a:cs typeface="Arial"/>
              </a:rPr>
              <a:t>4000HZ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589276" y="665233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不能通过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621380" y="3215051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不能通过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156040" y="7007035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电话线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156040" y="3624016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电话线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156040" y="4792817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电话线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156040" y="5882949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电话线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615730" y="2650752"/>
            <a:ext cx="57499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信道带宽</a:t>
            </a:r>
            <a:r>
              <a:rPr dirty="0" sz="2850" spc="10">
                <a:latin typeface="Arial"/>
                <a:cs typeface="Arial"/>
              </a:rPr>
              <a:t>=3300HZ-300HZ=3000HZ</a:t>
            </a:r>
            <a:endParaRPr sz="28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4297" y="2848161"/>
            <a:ext cx="1282065" cy="1034415"/>
          </a:xfrm>
          <a:prstGeom prst="rect">
            <a:avLst/>
          </a:prstGeom>
        </p:spPr>
        <p:txBody>
          <a:bodyPr wrap="square" lIns="0" tIns="198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信号频率</a:t>
            </a:r>
            <a:endParaRPr sz="2450">
              <a:latin typeface="Microsoft JhengHei UI Light"/>
              <a:cs typeface="Microsoft JhengHei UI Light"/>
            </a:endParaRPr>
          </a:p>
          <a:p>
            <a:pPr marL="186055">
              <a:lnSpc>
                <a:spcPct val="100000"/>
              </a:lnSpc>
              <a:spcBef>
                <a:spcPts val="1190"/>
              </a:spcBef>
            </a:pPr>
            <a:r>
              <a:rPr dirty="0" sz="1950" spc="10">
                <a:latin typeface="Arial"/>
                <a:cs typeface="Arial"/>
              </a:rPr>
              <a:t>200HZ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6369" y="715916"/>
            <a:ext cx="1494345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85" b="0">
                <a:latin typeface="Arial"/>
                <a:cs typeface="Arial"/>
              </a:rPr>
              <a:t>1924</a:t>
            </a:r>
            <a:r>
              <a:rPr dirty="0" spc="100"/>
              <a:t>年，奈奎斯</a:t>
            </a:r>
            <a:r>
              <a:rPr dirty="0" spc="10"/>
              <a:t>特</a:t>
            </a:r>
            <a:r>
              <a:rPr dirty="0" spc="150"/>
              <a:t> </a:t>
            </a:r>
            <a:r>
              <a:rPr dirty="0" spc="75" b="0">
                <a:latin typeface="Arial"/>
                <a:cs typeface="Arial"/>
              </a:rPr>
              <a:t>(Nyquist)</a:t>
            </a:r>
            <a:r>
              <a:rPr dirty="0" spc="250" b="0">
                <a:latin typeface="Arial"/>
                <a:cs typeface="Arial"/>
              </a:rPr>
              <a:t> </a:t>
            </a:r>
            <a:r>
              <a:rPr dirty="0" spc="100"/>
              <a:t>就推导出了著名的奈⽒准则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66645" y="6522133"/>
            <a:ext cx="11052175" cy="135318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385445" indent="-372745">
              <a:lnSpc>
                <a:spcPct val="100000"/>
              </a:lnSpc>
              <a:spcBef>
                <a:spcPts val="1430"/>
              </a:spcBef>
              <a:buSzPct val="74545"/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2750" spc="35" b="0">
                <a:latin typeface="Microsoft JhengHei UI Light"/>
                <a:cs typeface="Microsoft JhengHei UI Light"/>
              </a:rPr>
              <a:t>假定的理想低通条件（⽆噪声、带宽受限）下，为了避免码间串扰：</a:t>
            </a:r>
            <a:endParaRPr sz="27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34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码元的传输速率的上限值</a:t>
            </a:r>
            <a:r>
              <a:rPr dirty="0" sz="3450" spc="-5">
                <a:latin typeface="Arial"/>
                <a:cs typeface="Arial"/>
              </a:rPr>
              <a:t>=</a:t>
            </a:r>
            <a:r>
              <a:rPr dirty="0" sz="3450" spc="130">
                <a:latin typeface="Arial"/>
                <a:cs typeface="Arial"/>
              </a:rPr>
              <a:t> </a:t>
            </a:r>
            <a:r>
              <a:rPr dirty="0" sz="3450" spc="25" i="1">
                <a:latin typeface="Arial"/>
                <a:cs typeface="Arial"/>
              </a:rPr>
              <a:t>2W</a:t>
            </a:r>
            <a:r>
              <a:rPr dirty="0" sz="3450" spc="130" i="1">
                <a:latin typeface="Arial"/>
                <a:cs typeface="Arial"/>
              </a:rPr>
              <a:t> </a:t>
            </a:r>
            <a:r>
              <a:rPr dirty="0" sz="3450" spc="50" i="1">
                <a:latin typeface="Arial"/>
                <a:cs typeface="Arial"/>
              </a:rPr>
              <a:t>Baud</a:t>
            </a:r>
            <a:r>
              <a:rPr dirty="0" sz="3450" spc="50" b="0">
                <a:latin typeface="Microsoft JhengHei UI Light"/>
                <a:cs typeface="Microsoft JhengHei UI Light"/>
              </a:rPr>
              <a:t>（波特）</a:t>
            </a:r>
            <a:endParaRPr sz="34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4599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804285"/>
          </a:xfrm>
          <a:custGeom>
            <a:avLst/>
            <a:gdLst/>
            <a:ahLst/>
            <a:cxnLst/>
            <a:rect l="l" t="t" r="r" b="b"/>
            <a:pathLst>
              <a:path w="12963525" h="38042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545512"/>
                </a:lnTo>
                <a:lnTo>
                  <a:pt x="197" y="3596882"/>
                </a:lnTo>
                <a:lnTo>
                  <a:pt x="1581" y="3638310"/>
                </a:lnTo>
                <a:lnTo>
                  <a:pt x="12649" y="3697018"/>
                </a:lnTo>
                <a:lnTo>
                  <a:pt x="49226" y="3754431"/>
                </a:lnTo>
                <a:lnTo>
                  <a:pt x="106640" y="3791008"/>
                </a:lnTo>
                <a:lnTo>
                  <a:pt x="165348" y="3802077"/>
                </a:lnTo>
                <a:lnTo>
                  <a:pt x="206776" y="3803461"/>
                </a:lnTo>
                <a:lnTo>
                  <a:pt x="258146" y="3803659"/>
                </a:lnTo>
                <a:lnTo>
                  <a:pt x="12705299" y="3803659"/>
                </a:lnTo>
                <a:lnTo>
                  <a:pt x="12756671" y="3803461"/>
                </a:lnTo>
                <a:lnTo>
                  <a:pt x="12798099" y="3802077"/>
                </a:lnTo>
                <a:lnTo>
                  <a:pt x="12856802" y="3791008"/>
                </a:lnTo>
                <a:lnTo>
                  <a:pt x="12914218" y="3754431"/>
                </a:lnTo>
                <a:lnTo>
                  <a:pt x="12950799" y="3697018"/>
                </a:lnTo>
                <a:lnTo>
                  <a:pt x="12961867" y="3638310"/>
                </a:lnTo>
                <a:lnTo>
                  <a:pt x="12963250" y="3596882"/>
                </a:lnTo>
                <a:lnTo>
                  <a:pt x="12963448" y="354551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804285"/>
          </a:xfrm>
          <a:custGeom>
            <a:avLst/>
            <a:gdLst/>
            <a:ahLst/>
            <a:cxnLst/>
            <a:rect l="l" t="t" r="r" b="b"/>
            <a:pathLst>
              <a:path w="12963525" h="38042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545512"/>
                </a:lnTo>
                <a:lnTo>
                  <a:pt x="12963250" y="3596882"/>
                </a:lnTo>
                <a:lnTo>
                  <a:pt x="12961867" y="3638310"/>
                </a:lnTo>
                <a:lnTo>
                  <a:pt x="12950799" y="3697018"/>
                </a:lnTo>
                <a:lnTo>
                  <a:pt x="12914218" y="3754431"/>
                </a:lnTo>
                <a:lnTo>
                  <a:pt x="12856802" y="3791008"/>
                </a:lnTo>
                <a:lnTo>
                  <a:pt x="12798099" y="3802077"/>
                </a:lnTo>
                <a:lnTo>
                  <a:pt x="12756671" y="3803461"/>
                </a:lnTo>
                <a:lnTo>
                  <a:pt x="12705299" y="3803659"/>
                </a:lnTo>
                <a:lnTo>
                  <a:pt x="258145" y="3803659"/>
                </a:lnTo>
                <a:lnTo>
                  <a:pt x="206775" y="3803461"/>
                </a:lnTo>
                <a:lnTo>
                  <a:pt x="165348" y="3802077"/>
                </a:lnTo>
                <a:lnTo>
                  <a:pt x="106640" y="3791008"/>
                </a:lnTo>
                <a:lnTo>
                  <a:pt x="49226" y="3754431"/>
                </a:lnTo>
                <a:lnTo>
                  <a:pt x="12650" y="3697018"/>
                </a:lnTo>
                <a:lnTo>
                  <a:pt x="1581" y="3638310"/>
                </a:lnTo>
                <a:lnTo>
                  <a:pt x="197" y="3596882"/>
                </a:lnTo>
                <a:lnTo>
                  <a:pt x="0" y="354551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502009"/>
            <a:ext cx="114935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31817" y="2453509"/>
            <a:ext cx="8716645" cy="4349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码元速率是有上限的</a:t>
            </a:r>
            <a:r>
              <a:rPr dirty="0" sz="2650" spc="75" b="0">
                <a:latin typeface="Microsoft JhengHei UI Light"/>
                <a:cs typeface="Microsoft JhengHei UI Light"/>
              </a:rPr>
              <a:t>，传输速率过限，会出现码间串扰：</a:t>
            </a:r>
            <a:endParaRPr sz="26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3031837"/>
            <a:ext cx="114935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772" y="4091490"/>
            <a:ext cx="114935" cy="8623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5944" y="2862502"/>
            <a:ext cx="10904220" cy="2686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06045">
              <a:lnSpc>
                <a:spcPct val="131200"/>
              </a:lnSpc>
              <a:spcBef>
                <a:spcPts val="90"/>
              </a:spcBef>
            </a:pPr>
            <a:r>
              <a:rPr dirty="0" sz="2650" spc="75" b="0">
                <a:latin typeface="Microsoft JhengHei UI Light"/>
                <a:cs typeface="Microsoft JhengHei UI Light"/>
              </a:rPr>
              <a:t>信道带宽越宽（能通过的⾼频分量越多），可⽤更⾼的速率进⾏码元的 传输⽽</a:t>
            </a: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不出现码间串扰</a:t>
            </a:r>
            <a:r>
              <a:rPr dirty="0" sz="2650" spc="25" b="0">
                <a:latin typeface="Microsoft JhengHei UI Light"/>
                <a:cs typeface="Microsoft JhengHei UI Light"/>
              </a:rPr>
              <a:t>。</a:t>
            </a:r>
            <a:endParaRPr sz="26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31200"/>
              </a:lnSpc>
            </a:pP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奈⽒准则给出了码元传输速率的限制</a:t>
            </a:r>
            <a:r>
              <a:rPr dirty="0" sz="2650" spc="75" b="0">
                <a:latin typeface="Microsoft JhengHei UI Light"/>
                <a:cs typeface="Microsoft JhengHei UI Light"/>
              </a:rPr>
              <a:t>，没有对信息传输速率给出限制。 要提⾼⽐特传输速率，</a:t>
            </a: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采⽤多元调制⽅法</a:t>
            </a:r>
            <a:r>
              <a:rPr dirty="0" sz="2650" spc="75" b="0">
                <a:latin typeface="Microsoft JhengHei UI Light"/>
                <a:cs typeface="Microsoft JhengHei UI Light"/>
              </a:rPr>
              <a:t>（如</a:t>
            </a:r>
            <a:r>
              <a:rPr dirty="0" sz="2650" spc="75">
                <a:latin typeface="Arial"/>
                <a:cs typeface="Arial"/>
              </a:rPr>
              <a:t>QAM</a:t>
            </a:r>
            <a:r>
              <a:rPr dirty="0" sz="2650" spc="75" b="0">
                <a:latin typeface="Microsoft JhengHei UI Light"/>
                <a:cs typeface="Microsoft JhengHei UI Light"/>
              </a:rPr>
              <a:t>），</a:t>
            </a:r>
            <a:r>
              <a:rPr dirty="0" sz="2650" spc="75" b="0">
                <a:latin typeface="Microsoft JhengHei UI Light"/>
                <a:cs typeface="Microsoft JhengHei UI Light"/>
              </a:rPr>
              <a:t>使</a:t>
            </a: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每个码元能携</a:t>
            </a:r>
            <a:endParaRPr sz="26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26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带更多⽐特</a:t>
            </a:r>
            <a:r>
              <a:rPr dirty="0" sz="2650" spc="25" b="0">
                <a:latin typeface="Microsoft JhengHei UI Light"/>
                <a:cs typeface="Microsoft JhengHei UI Light"/>
              </a:rPr>
              <a:t>。</a:t>
            </a:r>
            <a:endParaRPr sz="26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8038211"/>
            <a:ext cx="10412095" cy="195453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85445" indent="-372745">
              <a:lnSpc>
                <a:spcPct val="100000"/>
              </a:lnSpc>
              <a:spcBef>
                <a:spcPts val="755"/>
              </a:spcBef>
              <a:buSzPct val="74545"/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2750" spc="-10" i="1">
                <a:latin typeface="Arial"/>
                <a:cs typeface="Arial"/>
              </a:rPr>
              <a:t>V</a:t>
            </a:r>
            <a:r>
              <a:rPr dirty="0" sz="2750" spc="100" i="1">
                <a:latin typeface="Arial"/>
                <a:cs typeface="Arial"/>
              </a:rPr>
              <a:t> </a:t>
            </a:r>
            <a:r>
              <a:rPr dirty="0" sz="2750" spc="35" b="0">
                <a:latin typeface="Microsoft JhengHei UI Light"/>
                <a:cs typeface="Microsoft JhengHei UI Light"/>
              </a:rPr>
              <a:t>进制码元情况下：</a:t>
            </a:r>
            <a:endParaRPr sz="27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3450" spc="50" b="0">
                <a:latin typeface="Microsoft JhengHei UI Light"/>
                <a:cs typeface="Microsoft JhengHei UI Light"/>
              </a:rPr>
              <a:t>理想低通信道下的</a:t>
            </a:r>
            <a:r>
              <a:rPr dirty="0" sz="34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极限数据传输</a:t>
            </a:r>
            <a:r>
              <a:rPr dirty="0" sz="345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率</a:t>
            </a:r>
            <a:r>
              <a:rPr dirty="0" sz="3450" spc="-3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baseline="1984" sz="6300" spc="825">
                <a:latin typeface="Cambria"/>
                <a:cs typeface="Cambria"/>
              </a:rPr>
              <a:t>=</a:t>
            </a:r>
            <a:r>
              <a:rPr dirty="0" baseline="1984" sz="6300" spc="375">
                <a:latin typeface="Cambria"/>
                <a:cs typeface="Cambria"/>
              </a:rPr>
              <a:t> </a:t>
            </a:r>
            <a:r>
              <a:rPr dirty="0" baseline="1984" sz="6300" spc="-165">
                <a:latin typeface="Cambria"/>
                <a:cs typeface="Cambria"/>
              </a:rPr>
              <a:t>2</a:t>
            </a:r>
            <a:r>
              <a:rPr dirty="0" baseline="1984" sz="6300" spc="-165" i="1">
                <a:latin typeface="Times New Roman"/>
                <a:cs typeface="Times New Roman"/>
              </a:rPr>
              <a:t>W</a:t>
            </a:r>
            <a:r>
              <a:rPr dirty="0" baseline="1984" sz="6300" spc="75" i="1">
                <a:latin typeface="Times New Roman"/>
                <a:cs typeface="Times New Roman"/>
              </a:rPr>
              <a:t> </a:t>
            </a:r>
            <a:r>
              <a:rPr dirty="0" baseline="1984" sz="6300" spc="-82">
                <a:latin typeface="Cambria"/>
                <a:cs typeface="Cambria"/>
              </a:rPr>
              <a:t>log</a:t>
            </a:r>
            <a:r>
              <a:rPr dirty="0" baseline="-16949" sz="4425" spc="-82">
                <a:latin typeface="Cambria"/>
                <a:cs typeface="Cambria"/>
              </a:rPr>
              <a:t>2</a:t>
            </a:r>
            <a:r>
              <a:rPr dirty="0" baseline="-16949" sz="4425" spc="-225">
                <a:latin typeface="Cambria"/>
                <a:cs typeface="Cambria"/>
              </a:rPr>
              <a:t> </a:t>
            </a:r>
            <a:r>
              <a:rPr dirty="0" baseline="1984" sz="6300" spc="-217" i="1">
                <a:latin typeface="Times New Roman"/>
                <a:cs typeface="Times New Roman"/>
              </a:rPr>
              <a:t>v</a:t>
            </a:r>
            <a:r>
              <a:rPr dirty="0" baseline="1984" sz="6300" spc="-217">
                <a:latin typeface="Cambria"/>
                <a:cs typeface="Cambria"/>
              </a:rPr>
              <a:t>(</a:t>
            </a:r>
            <a:r>
              <a:rPr dirty="0" baseline="1984" sz="6300" spc="-217" i="1">
                <a:latin typeface="Times New Roman"/>
                <a:cs typeface="Times New Roman"/>
              </a:rPr>
              <a:t>b</a:t>
            </a:r>
            <a:r>
              <a:rPr dirty="0" baseline="1984" sz="6300" spc="-217">
                <a:latin typeface="Cambria"/>
                <a:cs typeface="Cambria"/>
              </a:rPr>
              <a:t>/</a:t>
            </a:r>
            <a:r>
              <a:rPr dirty="0" baseline="1984" sz="6300" spc="-217" i="1">
                <a:latin typeface="Times New Roman"/>
                <a:cs typeface="Times New Roman"/>
              </a:rPr>
              <a:t>s</a:t>
            </a:r>
            <a:r>
              <a:rPr dirty="0" baseline="1984" sz="6300" spc="-217">
                <a:latin typeface="Cambria"/>
                <a:cs typeface="Cambria"/>
              </a:rPr>
              <a:t>)</a:t>
            </a:r>
            <a:endParaRPr baseline="1984" sz="6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dirty="0" sz="2750" spc="-10" i="1">
                <a:latin typeface="Arial"/>
                <a:cs typeface="Arial"/>
              </a:rPr>
              <a:t>W</a:t>
            </a:r>
            <a:r>
              <a:rPr dirty="0" sz="2750" spc="100" i="1">
                <a:latin typeface="Arial"/>
                <a:cs typeface="Arial"/>
              </a:rPr>
              <a:t> </a:t>
            </a:r>
            <a:r>
              <a:rPr dirty="0" sz="2750" spc="35" b="0">
                <a:latin typeface="Microsoft JhengHei UI Light"/>
                <a:cs typeface="Microsoft JhengHei UI Light"/>
              </a:rPr>
              <a:t>是信道的带宽，单位</a:t>
            </a:r>
            <a:r>
              <a:rPr dirty="0" sz="2750" spc="-10" b="0">
                <a:latin typeface="Microsoft JhengHei UI Light"/>
                <a:cs typeface="Microsoft JhengHei UI Light"/>
              </a:rPr>
              <a:t>是</a:t>
            </a:r>
            <a:r>
              <a:rPr dirty="0" sz="2750" spc="50" b="0">
                <a:latin typeface="Microsoft JhengHei UI Light"/>
                <a:cs typeface="Microsoft JhengHei UI Light"/>
              </a:rPr>
              <a:t> </a:t>
            </a:r>
            <a:r>
              <a:rPr dirty="0" sz="2750" spc="35" i="1">
                <a:latin typeface="Arial"/>
                <a:cs typeface="Arial"/>
              </a:rPr>
              <a:t>Hz</a:t>
            </a:r>
            <a:r>
              <a:rPr dirty="0" sz="2750" spc="-10" b="0">
                <a:latin typeface="Microsoft JhengHei UI Light"/>
                <a:cs typeface="Microsoft JhengHei UI Light"/>
              </a:rPr>
              <a:t>。</a:t>
            </a:r>
            <a:endParaRPr sz="27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715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919730"/>
          </a:xfrm>
          <a:custGeom>
            <a:avLst/>
            <a:gdLst/>
            <a:ahLst/>
            <a:cxnLst/>
            <a:rect l="l" t="t" r="r" b="b"/>
            <a:pathLst>
              <a:path w="12963525" h="291972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661191"/>
                </a:lnTo>
                <a:lnTo>
                  <a:pt x="197" y="2712560"/>
                </a:lnTo>
                <a:lnTo>
                  <a:pt x="1581" y="2753988"/>
                </a:lnTo>
                <a:lnTo>
                  <a:pt x="12649" y="2812696"/>
                </a:lnTo>
                <a:lnTo>
                  <a:pt x="49226" y="2870109"/>
                </a:lnTo>
                <a:lnTo>
                  <a:pt x="106640" y="2906686"/>
                </a:lnTo>
                <a:lnTo>
                  <a:pt x="165348" y="2917755"/>
                </a:lnTo>
                <a:lnTo>
                  <a:pt x="206776" y="2919138"/>
                </a:lnTo>
                <a:lnTo>
                  <a:pt x="258146" y="2919336"/>
                </a:lnTo>
                <a:lnTo>
                  <a:pt x="12705299" y="2919336"/>
                </a:lnTo>
                <a:lnTo>
                  <a:pt x="12756671" y="2919138"/>
                </a:lnTo>
                <a:lnTo>
                  <a:pt x="12798099" y="2917755"/>
                </a:lnTo>
                <a:lnTo>
                  <a:pt x="12856802" y="2906686"/>
                </a:lnTo>
                <a:lnTo>
                  <a:pt x="12914218" y="2870109"/>
                </a:lnTo>
                <a:lnTo>
                  <a:pt x="12950799" y="2812696"/>
                </a:lnTo>
                <a:lnTo>
                  <a:pt x="12961867" y="2753988"/>
                </a:lnTo>
                <a:lnTo>
                  <a:pt x="12963250" y="2712560"/>
                </a:lnTo>
                <a:lnTo>
                  <a:pt x="12963448" y="266119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919730"/>
          </a:xfrm>
          <a:custGeom>
            <a:avLst/>
            <a:gdLst/>
            <a:ahLst/>
            <a:cxnLst/>
            <a:rect l="l" t="t" r="r" b="b"/>
            <a:pathLst>
              <a:path w="12963525" h="291972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661191"/>
                </a:lnTo>
                <a:lnTo>
                  <a:pt x="12963250" y="2712560"/>
                </a:lnTo>
                <a:lnTo>
                  <a:pt x="12961867" y="2753988"/>
                </a:lnTo>
                <a:lnTo>
                  <a:pt x="12950799" y="2812696"/>
                </a:lnTo>
                <a:lnTo>
                  <a:pt x="12914218" y="2870109"/>
                </a:lnTo>
                <a:lnTo>
                  <a:pt x="12856802" y="2906686"/>
                </a:lnTo>
                <a:lnTo>
                  <a:pt x="12798099" y="2917755"/>
                </a:lnTo>
                <a:lnTo>
                  <a:pt x="12756671" y="2919138"/>
                </a:lnTo>
                <a:lnTo>
                  <a:pt x="12705299" y="2919336"/>
                </a:lnTo>
                <a:lnTo>
                  <a:pt x="258145" y="2919336"/>
                </a:lnTo>
                <a:lnTo>
                  <a:pt x="206775" y="2919138"/>
                </a:lnTo>
                <a:lnTo>
                  <a:pt x="165348" y="2917755"/>
                </a:lnTo>
                <a:lnTo>
                  <a:pt x="106640" y="2906686"/>
                </a:lnTo>
                <a:lnTo>
                  <a:pt x="49226" y="2870109"/>
                </a:lnTo>
                <a:lnTo>
                  <a:pt x="12650" y="2812696"/>
                </a:lnTo>
                <a:lnTo>
                  <a:pt x="1581" y="2753988"/>
                </a:lnTo>
                <a:lnTo>
                  <a:pt x="197" y="2712560"/>
                </a:lnTo>
                <a:lnTo>
                  <a:pt x="0" y="266119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00961" y="27494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5088" y="2502355"/>
            <a:ext cx="11565890" cy="190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0805" marR="5080">
              <a:lnSpc>
                <a:spcPct val="1445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在⽆噪声的情况下，若某通信链路的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带宽为</a:t>
            </a:r>
            <a:r>
              <a:rPr dirty="0" sz="2850" spc="25">
                <a:solidFill>
                  <a:srgbClr val="FF2600"/>
                </a:solidFill>
                <a:latin typeface="Arial"/>
                <a:cs typeface="Arial"/>
              </a:rPr>
              <a:t>4kHz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采⽤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个相位</a:t>
            </a:r>
            <a:r>
              <a:rPr dirty="0" sz="2850" spc="80" b="0">
                <a:latin typeface="Microsoft JhengHei UI Light"/>
                <a:cs typeface="Microsoft JhengHei UI Light"/>
              </a:rPr>
              <a:t>，每个 相位具有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种振幅</a:t>
            </a:r>
            <a:r>
              <a:rPr dirty="0" sz="2850" spc="80" b="0">
                <a:latin typeface="Microsoft JhengHei UI Light"/>
                <a:cs typeface="Microsoft JhengHei UI Light"/>
              </a:rPr>
              <a:t>的</a:t>
            </a:r>
            <a:r>
              <a:rPr dirty="0" sz="2850" spc="75">
                <a:latin typeface="Arial"/>
                <a:cs typeface="Arial"/>
              </a:rPr>
              <a:t>QAM</a:t>
            </a:r>
            <a:r>
              <a:rPr dirty="0" sz="2850" spc="80" b="0">
                <a:latin typeface="Microsoft JhengHei UI Light"/>
                <a:cs typeface="Microsoft JhengHei UI Light"/>
              </a:rPr>
              <a:t>调制技术，求该通信链路的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最⼤数据传输</a:t>
            </a:r>
            <a:r>
              <a:rPr dirty="0" sz="28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率</a:t>
            </a:r>
            <a:r>
              <a:rPr dirty="0" sz="2850" spc="30" b="0">
                <a:latin typeface="Microsoft JhengHei UI Light"/>
                <a:cs typeface="Microsoft JhengHei UI Light"/>
              </a:rPr>
              <a:t>？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525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30" b="0">
                <a:latin typeface="Microsoft JhengHei UI Light"/>
                <a:cs typeface="Microsoft JhengHei UI Light"/>
              </a:rPr>
              <a:t>信号有</a:t>
            </a: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×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4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=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16</a:t>
            </a:r>
            <a:r>
              <a:rPr dirty="0" sz="2850" spc="30" b="0">
                <a:latin typeface="Microsoft JhengHei UI Light"/>
                <a:cs typeface="Microsoft JhengHei UI Light"/>
              </a:rPr>
              <a:t>种变化，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最⼤数据传输率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例⼦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45748" y="6073601"/>
            <a:ext cx="6424295" cy="3322320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algn="ctr" marR="1002030">
              <a:lnSpc>
                <a:spcPct val="100000"/>
              </a:lnSpc>
              <a:spcBef>
                <a:spcPts val="1245"/>
              </a:spcBef>
            </a:pPr>
            <a:r>
              <a:rPr dirty="0" sz="4700" spc="-15" i="1">
                <a:latin typeface="Times New Roman"/>
                <a:cs typeface="Times New Roman"/>
              </a:rPr>
              <a:t>S</a:t>
            </a:r>
            <a:r>
              <a:rPr dirty="0" baseline="-19360" sz="4950" spc="-22" i="1">
                <a:latin typeface="Times New Roman"/>
                <a:cs typeface="Times New Roman"/>
              </a:rPr>
              <a:t>dmax </a:t>
            </a:r>
            <a:r>
              <a:rPr dirty="0" sz="4700" spc="610">
                <a:latin typeface="Cambria"/>
                <a:cs typeface="Cambria"/>
              </a:rPr>
              <a:t>= </a:t>
            </a:r>
            <a:r>
              <a:rPr dirty="0" sz="4700" spc="-130">
                <a:latin typeface="Cambria"/>
                <a:cs typeface="Cambria"/>
              </a:rPr>
              <a:t>2</a:t>
            </a:r>
            <a:r>
              <a:rPr dirty="0" sz="4700" spc="-130" i="1">
                <a:latin typeface="Times New Roman"/>
                <a:cs typeface="Times New Roman"/>
              </a:rPr>
              <a:t>W </a:t>
            </a:r>
            <a:r>
              <a:rPr dirty="0" sz="4700" spc="-65">
                <a:latin typeface="Cambria"/>
                <a:cs typeface="Cambria"/>
              </a:rPr>
              <a:t>log</a:t>
            </a:r>
            <a:r>
              <a:rPr dirty="0" baseline="-19360" sz="4950" spc="-97">
                <a:latin typeface="Cambria"/>
                <a:cs typeface="Cambria"/>
              </a:rPr>
              <a:t>2</a:t>
            </a:r>
            <a:r>
              <a:rPr dirty="0" baseline="-19360" sz="4950" spc="-412">
                <a:latin typeface="Cambria"/>
                <a:cs typeface="Cambria"/>
              </a:rPr>
              <a:t> </a:t>
            </a:r>
            <a:r>
              <a:rPr dirty="0" sz="4700" spc="-160" i="1">
                <a:latin typeface="Times New Roman"/>
                <a:cs typeface="Times New Roman"/>
              </a:rPr>
              <a:t>v</a:t>
            </a:r>
            <a:r>
              <a:rPr dirty="0" sz="4700" spc="-160">
                <a:latin typeface="Cambria"/>
                <a:cs typeface="Cambria"/>
              </a:rPr>
              <a:t>(</a:t>
            </a:r>
            <a:r>
              <a:rPr dirty="0" sz="4700" spc="-160" i="1">
                <a:latin typeface="Times New Roman"/>
                <a:cs typeface="Times New Roman"/>
              </a:rPr>
              <a:t>b</a:t>
            </a:r>
            <a:r>
              <a:rPr dirty="0" sz="4700" spc="-160">
                <a:latin typeface="Cambria"/>
                <a:cs typeface="Cambria"/>
              </a:rPr>
              <a:t>/</a:t>
            </a:r>
            <a:r>
              <a:rPr dirty="0" sz="4700" spc="-160" i="1">
                <a:latin typeface="Times New Roman"/>
                <a:cs typeface="Times New Roman"/>
              </a:rPr>
              <a:t>s</a:t>
            </a:r>
            <a:r>
              <a:rPr dirty="0" sz="4700" spc="-160">
                <a:latin typeface="Cambria"/>
                <a:cs typeface="Cambria"/>
              </a:rPr>
              <a:t>)</a:t>
            </a:r>
            <a:endParaRPr sz="4700">
              <a:latin typeface="Cambria"/>
              <a:cs typeface="Cambria"/>
            </a:endParaRPr>
          </a:p>
          <a:p>
            <a:pPr marL="1378585">
              <a:lnSpc>
                <a:spcPct val="100000"/>
              </a:lnSpc>
              <a:spcBef>
                <a:spcPts val="1145"/>
              </a:spcBef>
            </a:pPr>
            <a:r>
              <a:rPr dirty="0" sz="4700" spc="610">
                <a:latin typeface="Cambria"/>
                <a:cs typeface="Cambria"/>
              </a:rPr>
              <a:t>= </a:t>
            </a:r>
            <a:r>
              <a:rPr dirty="0" sz="4700" spc="-254">
                <a:latin typeface="Cambria"/>
                <a:cs typeface="Cambria"/>
              </a:rPr>
              <a:t>2 </a:t>
            </a:r>
            <a:r>
              <a:rPr dirty="0" sz="4700" spc="400">
                <a:latin typeface="Cambria"/>
                <a:cs typeface="Cambria"/>
              </a:rPr>
              <a:t>× </a:t>
            </a:r>
            <a:r>
              <a:rPr dirty="0" sz="4700" spc="-254">
                <a:latin typeface="Cambria"/>
                <a:cs typeface="Cambria"/>
              </a:rPr>
              <a:t>4000 </a:t>
            </a:r>
            <a:r>
              <a:rPr dirty="0" sz="4700" spc="400">
                <a:latin typeface="Cambria"/>
                <a:cs typeface="Cambria"/>
              </a:rPr>
              <a:t>×</a:t>
            </a:r>
            <a:r>
              <a:rPr dirty="0" sz="4700" spc="-390">
                <a:latin typeface="Cambria"/>
                <a:cs typeface="Cambria"/>
              </a:rPr>
              <a:t> </a:t>
            </a:r>
            <a:r>
              <a:rPr dirty="0" sz="4700" spc="-65">
                <a:latin typeface="Cambria"/>
                <a:cs typeface="Cambria"/>
              </a:rPr>
              <a:t>log</a:t>
            </a:r>
            <a:r>
              <a:rPr dirty="0" baseline="-19360" sz="4950" spc="-97">
                <a:latin typeface="Cambria"/>
                <a:cs typeface="Cambria"/>
              </a:rPr>
              <a:t>2 </a:t>
            </a:r>
            <a:r>
              <a:rPr dirty="0" sz="4700" spc="-254">
                <a:latin typeface="Cambria"/>
                <a:cs typeface="Cambria"/>
              </a:rPr>
              <a:t>16</a:t>
            </a:r>
            <a:endParaRPr sz="4700">
              <a:latin typeface="Cambria"/>
              <a:cs typeface="Cambria"/>
            </a:endParaRPr>
          </a:p>
          <a:p>
            <a:pPr marL="1378585">
              <a:lnSpc>
                <a:spcPct val="100000"/>
              </a:lnSpc>
              <a:spcBef>
                <a:spcPts val="1065"/>
              </a:spcBef>
            </a:pPr>
            <a:r>
              <a:rPr dirty="0" sz="4700" spc="610">
                <a:latin typeface="Cambria"/>
                <a:cs typeface="Cambria"/>
              </a:rPr>
              <a:t>= </a:t>
            </a:r>
            <a:r>
              <a:rPr dirty="0" sz="4700" spc="-254">
                <a:latin typeface="Cambria"/>
                <a:cs typeface="Cambria"/>
              </a:rPr>
              <a:t>8000 </a:t>
            </a:r>
            <a:r>
              <a:rPr dirty="0" sz="4700" spc="400">
                <a:latin typeface="Cambria"/>
                <a:cs typeface="Cambria"/>
              </a:rPr>
              <a:t>×</a:t>
            </a:r>
            <a:r>
              <a:rPr dirty="0" sz="4700" spc="-95">
                <a:latin typeface="Cambria"/>
                <a:cs typeface="Cambria"/>
              </a:rPr>
              <a:t> </a:t>
            </a:r>
            <a:r>
              <a:rPr dirty="0" sz="4700" spc="-254">
                <a:latin typeface="Cambria"/>
                <a:cs typeface="Cambria"/>
              </a:rPr>
              <a:t>4</a:t>
            </a:r>
            <a:endParaRPr sz="4700">
              <a:latin typeface="Cambria"/>
              <a:cs typeface="Cambria"/>
            </a:endParaRPr>
          </a:p>
          <a:p>
            <a:pPr marL="1378585">
              <a:lnSpc>
                <a:spcPct val="100000"/>
              </a:lnSpc>
              <a:spcBef>
                <a:spcPts val="40"/>
              </a:spcBef>
            </a:pPr>
            <a:r>
              <a:rPr dirty="0" sz="4700" spc="610">
                <a:latin typeface="Cambria"/>
                <a:cs typeface="Cambria"/>
              </a:rPr>
              <a:t>=</a:t>
            </a:r>
            <a:r>
              <a:rPr dirty="0" sz="4700" spc="260">
                <a:latin typeface="Cambria"/>
                <a:cs typeface="Cambria"/>
              </a:rPr>
              <a:t> </a:t>
            </a:r>
            <a:r>
              <a:rPr dirty="0" sz="4700" spc="-185">
                <a:latin typeface="Cambria"/>
                <a:cs typeface="Cambria"/>
              </a:rPr>
              <a:t>32(</a:t>
            </a:r>
            <a:r>
              <a:rPr dirty="0" sz="4700" spc="-185" i="1">
                <a:latin typeface="Times New Roman"/>
                <a:cs typeface="Times New Roman"/>
              </a:rPr>
              <a:t>kb</a:t>
            </a:r>
            <a:r>
              <a:rPr dirty="0" sz="4700" spc="-185">
                <a:latin typeface="Cambria"/>
                <a:cs typeface="Cambria"/>
              </a:rPr>
              <a:t>/</a:t>
            </a:r>
            <a:r>
              <a:rPr dirty="0" sz="4700" spc="-185" i="1">
                <a:latin typeface="Times New Roman"/>
                <a:cs typeface="Times New Roman"/>
              </a:rPr>
              <a:t>s</a:t>
            </a:r>
            <a:r>
              <a:rPr dirty="0" sz="4700" spc="-185">
                <a:latin typeface="Cambria"/>
                <a:cs typeface="Cambria"/>
              </a:rPr>
              <a:t>)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96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168900"/>
          </a:xfrm>
          <a:custGeom>
            <a:avLst/>
            <a:gdLst/>
            <a:ahLst/>
            <a:cxnLst/>
            <a:rect l="l" t="t" r="r" b="b"/>
            <a:pathLst>
              <a:path w="12963525" h="51689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910450"/>
                </a:lnTo>
                <a:lnTo>
                  <a:pt x="197" y="4961820"/>
                </a:lnTo>
                <a:lnTo>
                  <a:pt x="1581" y="5003247"/>
                </a:lnTo>
                <a:lnTo>
                  <a:pt x="12649" y="5061955"/>
                </a:lnTo>
                <a:lnTo>
                  <a:pt x="49226" y="5119370"/>
                </a:lnTo>
                <a:lnTo>
                  <a:pt x="106640" y="5155946"/>
                </a:lnTo>
                <a:lnTo>
                  <a:pt x="165348" y="5167015"/>
                </a:lnTo>
                <a:lnTo>
                  <a:pt x="206776" y="5168398"/>
                </a:lnTo>
                <a:lnTo>
                  <a:pt x="258146" y="5168596"/>
                </a:lnTo>
                <a:lnTo>
                  <a:pt x="12705299" y="5168596"/>
                </a:lnTo>
                <a:lnTo>
                  <a:pt x="12756671" y="5168398"/>
                </a:lnTo>
                <a:lnTo>
                  <a:pt x="12798099" y="5167015"/>
                </a:lnTo>
                <a:lnTo>
                  <a:pt x="12856802" y="5155946"/>
                </a:lnTo>
                <a:lnTo>
                  <a:pt x="12914218" y="5119370"/>
                </a:lnTo>
                <a:lnTo>
                  <a:pt x="12950799" y="5061955"/>
                </a:lnTo>
                <a:lnTo>
                  <a:pt x="12961867" y="5003247"/>
                </a:lnTo>
                <a:lnTo>
                  <a:pt x="12963250" y="4961820"/>
                </a:lnTo>
                <a:lnTo>
                  <a:pt x="12963448" y="491045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168900"/>
          </a:xfrm>
          <a:custGeom>
            <a:avLst/>
            <a:gdLst/>
            <a:ahLst/>
            <a:cxnLst/>
            <a:rect l="l" t="t" r="r" b="b"/>
            <a:pathLst>
              <a:path w="12963525" h="51689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910450"/>
                </a:lnTo>
                <a:lnTo>
                  <a:pt x="12963250" y="4961820"/>
                </a:lnTo>
                <a:lnTo>
                  <a:pt x="12961867" y="5003247"/>
                </a:lnTo>
                <a:lnTo>
                  <a:pt x="12950799" y="5061955"/>
                </a:lnTo>
                <a:lnTo>
                  <a:pt x="12914218" y="5119370"/>
                </a:lnTo>
                <a:lnTo>
                  <a:pt x="12856802" y="5155946"/>
                </a:lnTo>
                <a:lnTo>
                  <a:pt x="12798099" y="5167015"/>
                </a:lnTo>
                <a:lnTo>
                  <a:pt x="12756671" y="5168398"/>
                </a:lnTo>
                <a:lnTo>
                  <a:pt x="12705299" y="5168596"/>
                </a:lnTo>
                <a:lnTo>
                  <a:pt x="258145" y="5168596"/>
                </a:lnTo>
                <a:lnTo>
                  <a:pt x="206775" y="5168398"/>
                </a:lnTo>
                <a:lnTo>
                  <a:pt x="165348" y="5167015"/>
                </a:lnTo>
                <a:lnTo>
                  <a:pt x="106640" y="5155946"/>
                </a:lnTo>
                <a:lnTo>
                  <a:pt x="49226" y="5119370"/>
                </a:lnTo>
                <a:lnTo>
                  <a:pt x="12650" y="5061955"/>
                </a:lnTo>
                <a:lnTo>
                  <a:pt x="1581" y="5003247"/>
                </a:lnTo>
                <a:lnTo>
                  <a:pt x="197" y="4961820"/>
                </a:lnTo>
                <a:lnTo>
                  <a:pt x="0" y="491045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84112" y="2630105"/>
            <a:ext cx="135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8239" y="332962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8239" y="456100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8239" y="579237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48067" y="715916"/>
            <a:ext cx="181991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信噪⽐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32865" y="2343707"/>
            <a:ext cx="11180445" cy="6375400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33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噪声</a:t>
            </a:r>
            <a:r>
              <a:rPr dirty="0" sz="3300" spc="50" b="0">
                <a:latin typeface="Microsoft JhengHei UI Light"/>
                <a:cs typeface="Microsoft JhengHei UI Light"/>
              </a:rPr>
              <a:t>存在于所有的电⼦设备和通信信道中：</a:t>
            </a:r>
            <a:endParaRPr sz="3300">
              <a:latin typeface="Microsoft JhengHei UI Light"/>
              <a:cs typeface="Microsoft JhengHei UI Light"/>
            </a:endParaRPr>
          </a:p>
          <a:p>
            <a:pPr marL="326390" marR="5080">
              <a:lnSpc>
                <a:spcPct val="141800"/>
              </a:lnSpc>
              <a:spcBef>
                <a:spcPts val="16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噪声是随机产⽣的，它的瞬时值有时会很⼤。因此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噪声会使接收端 对码元的判决产⽣错误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32639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但噪声的影响是相对的。如果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信号相对较强</a:t>
            </a:r>
            <a:r>
              <a:rPr dirty="0" sz="2850" spc="80" b="0">
                <a:latin typeface="Microsoft JhengHei UI Light"/>
                <a:cs typeface="Microsoft JhengHei UI Light"/>
              </a:rPr>
              <a:t>，那么噪声的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影响就相 对较⼩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326390">
              <a:lnSpc>
                <a:spcPct val="100000"/>
              </a:lnSpc>
              <a:spcBef>
                <a:spcPts val="10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信噪⽐</a:t>
            </a:r>
            <a:r>
              <a:rPr dirty="0" sz="2850" spc="80" b="0">
                <a:latin typeface="Microsoft JhengHei UI Light"/>
                <a:cs typeface="Microsoft JhengHei UI Light"/>
              </a:rPr>
              <a:t>就是信号的平均功率和噪声的平均功率之⽐。常记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110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S/N</a:t>
            </a:r>
            <a:r>
              <a:rPr dirty="0" sz="2850" spc="55" b="0">
                <a:latin typeface="Microsoft JhengHei UI Light"/>
                <a:cs typeface="Microsoft JhengHei UI Light"/>
              </a:rPr>
              <a:t>，</a:t>
            </a:r>
            <a:endParaRPr sz="2850">
              <a:latin typeface="Microsoft JhengHei UI Light"/>
              <a:cs typeface="Microsoft JhengHei UI Light"/>
            </a:endParaRPr>
          </a:p>
          <a:p>
            <a:pPr marL="32639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并⽤分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⻉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(dB)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作为度量单位</a:t>
            </a:r>
            <a:r>
              <a:rPr dirty="0" sz="2850" spc="80" b="0">
                <a:latin typeface="Microsoft JhengHei UI Light"/>
                <a:cs typeface="Microsoft JhengHei UI Light"/>
              </a:rPr>
              <a:t>。即：</a:t>
            </a:r>
            <a:endParaRPr sz="2850">
              <a:latin typeface="Microsoft JhengHei UI Light"/>
              <a:cs typeface="Microsoft JhengHei UI Light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00">
              <a:latin typeface="Times New Roman"/>
              <a:cs typeface="Times New Roman"/>
            </a:endParaRPr>
          </a:p>
          <a:p>
            <a:pPr marL="1407160">
              <a:lnSpc>
                <a:spcPct val="100000"/>
              </a:lnSpc>
              <a:tabLst>
                <a:tab pos="8359775" algn="l"/>
              </a:tabLst>
            </a:pPr>
            <a:r>
              <a:rPr dirty="0" sz="5100" spc="0" i="1">
                <a:latin typeface="Times New Roman"/>
                <a:cs typeface="Times New Roman"/>
              </a:rPr>
              <a:t>dB </a:t>
            </a:r>
            <a:r>
              <a:rPr dirty="0" sz="5100" spc="675">
                <a:latin typeface="Cambria"/>
                <a:cs typeface="Cambria"/>
              </a:rPr>
              <a:t>= </a:t>
            </a:r>
            <a:r>
              <a:rPr dirty="0" sz="5100" spc="-270">
                <a:latin typeface="Cambria"/>
                <a:cs typeface="Cambria"/>
              </a:rPr>
              <a:t>10</a:t>
            </a:r>
            <a:r>
              <a:rPr dirty="0" sz="5100" spc="-215">
                <a:latin typeface="Cambria"/>
                <a:cs typeface="Cambria"/>
              </a:rPr>
              <a:t> </a:t>
            </a:r>
            <a:r>
              <a:rPr dirty="0" sz="5100" spc="440">
                <a:latin typeface="Cambria"/>
                <a:cs typeface="Cambria"/>
              </a:rPr>
              <a:t>×</a:t>
            </a:r>
            <a:r>
              <a:rPr dirty="0" sz="5100" spc="10">
                <a:latin typeface="Cambria"/>
                <a:cs typeface="Cambria"/>
              </a:rPr>
              <a:t> </a:t>
            </a:r>
            <a:r>
              <a:rPr dirty="0" sz="5100" spc="-114">
                <a:latin typeface="Cambria"/>
                <a:cs typeface="Cambria"/>
              </a:rPr>
              <a:t>log</a:t>
            </a:r>
            <a:r>
              <a:rPr dirty="0" baseline="-20061" sz="5400" spc="-172">
                <a:latin typeface="Cambria"/>
                <a:cs typeface="Cambria"/>
              </a:rPr>
              <a:t>10</a:t>
            </a:r>
            <a:r>
              <a:rPr dirty="0" sz="5100" spc="-114">
                <a:latin typeface="Cambria"/>
                <a:cs typeface="Cambria"/>
              </a:rPr>
              <a:t>(</a:t>
            </a:r>
            <a:r>
              <a:rPr dirty="0" sz="5100" spc="-114" i="1">
                <a:latin typeface="Times New Roman"/>
                <a:cs typeface="Times New Roman"/>
              </a:rPr>
              <a:t>S</a:t>
            </a:r>
            <a:r>
              <a:rPr dirty="0" sz="5100" spc="-114">
                <a:latin typeface="Cambria"/>
                <a:cs typeface="Cambria"/>
              </a:rPr>
              <a:t>/</a:t>
            </a:r>
            <a:r>
              <a:rPr dirty="0" sz="5100" spc="-114" i="1">
                <a:latin typeface="Times New Roman"/>
                <a:cs typeface="Times New Roman"/>
              </a:rPr>
              <a:t>N</a:t>
            </a:r>
            <a:r>
              <a:rPr dirty="0" sz="5100" spc="-114">
                <a:latin typeface="Cambria"/>
                <a:cs typeface="Cambria"/>
              </a:rPr>
              <a:t>)	</a:t>
            </a:r>
            <a:r>
              <a:rPr dirty="0" sz="5100" spc="-120">
                <a:latin typeface="Cambria"/>
                <a:cs typeface="Cambria"/>
              </a:rPr>
              <a:t>(</a:t>
            </a:r>
            <a:r>
              <a:rPr dirty="0" sz="5100" spc="-120" i="1">
                <a:latin typeface="Times New Roman"/>
                <a:cs typeface="Times New Roman"/>
              </a:rPr>
              <a:t>dB</a:t>
            </a:r>
            <a:r>
              <a:rPr dirty="0" sz="5100" spc="-120">
                <a:latin typeface="Cambria"/>
                <a:cs typeface="Cambria"/>
              </a:rPr>
              <a:t>)</a:t>
            </a:r>
            <a:endParaRPr sz="51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0795" y="9604182"/>
            <a:ext cx="1190815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50" b="0">
                <a:latin typeface="Microsoft JhengHei UI Light"/>
                <a:cs typeface="Microsoft JhengHei UI Light"/>
              </a:rPr>
              <a:t>例如，</a:t>
            </a:r>
            <a:r>
              <a:rPr dirty="0" sz="2550" spc="0" b="0">
                <a:latin typeface="Microsoft JhengHei UI Light"/>
                <a:cs typeface="Microsoft JhengHei UI Light"/>
              </a:rPr>
              <a:t>当</a:t>
            </a:r>
            <a:r>
              <a:rPr dirty="0" sz="2550" spc="50" b="0">
                <a:latin typeface="Microsoft JhengHei UI Light"/>
                <a:cs typeface="Microsoft JhengHei UI Light"/>
              </a:rPr>
              <a:t> </a:t>
            </a:r>
            <a:r>
              <a:rPr dirty="0" sz="2550" spc="30" i="1">
                <a:latin typeface="Arial"/>
                <a:cs typeface="Arial"/>
              </a:rPr>
              <a:t>S/N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i="1">
                <a:latin typeface="Arial"/>
                <a:cs typeface="Arial"/>
              </a:rPr>
              <a:t>=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spc="25" i="1">
                <a:latin typeface="Arial"/>
                <a:cs typeface="Arial"/>
              </a:rPr>
              <a:t>10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spc="50" b="0">
                <a:latin typeface="Microsoft JhengHei UI Light"/>
                <a:cs typeface="Microsoft JhengHei UI Light"/>
              </a:rPr>
              <a:t>时，信噪⽐</a:t>
            </a:r>
            <a:r>
              <a:rPr dirty="0" sz="2550" spc="0" b="0">
                <a:latin typeface="Microsoft JhengHei UI Light"/>
                <a:cs typeface="Microsoft JhengHei UI Light"/>
              </a:rPr>
              <a:t>为</a:t>
            </a:r>
            <a:r>
              <a:rPr dirty="0" sz="2550" spc="50" b="0">
                <a:latin typeface="Microsoft JhengHei UI Light"/>
                <a:cs typeface="Microsoft JhengHei UI Light"/>
              </a:rPr>
              <a:t> </a:t>
            </a:r>
            <a:r>
              <a:rPr dirty="0" sz="2550" spc="25" i="1">
                <a:latin typeface="Arial"/>
                <a:cs typeface="Arial"/>
              </a:rPr>
              <a:t>10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spc="50" i="1">
                <a:latin typeface="Arial"/>
                <a:cs typeface="Arial"/>
              </a:rPr>
              <a:t>dB</a:t>
            </a:r>
            <a:r>
              <a:rPr dirty="0" sz="2550" spc="50" b="0">
                <a:latin typeface="Microsoft JhengHei UI Light"/>
                <a:cs typeface="Microsoft JhengHei UI Light"/>
              </a:rPr>
              <a:t>；</a:t>
            </a:r>
            <a:r>
              <a:rPr dirty="0" sz="2550" spc="50" b="0">
                <a:latin typeface="Microsoft JhengHei UI Light"/>
                <a:cs typeface="Microsoft JhengHei UI Light"/>
              </a:rPr>
              <a:t>⽽</a:t>
            </a:r>
            <a:r>
              <a:rPr dirty="0" sz="2550" spc="0" b="0">
                <a:latin typeface="Microsoft JhengHei UI Light"/>
                <a:cs typeface="Microsoft JhengHei UI Light"/>
              </a:rPr>
              <a:t>当</a:t>
            </a:r>
            <a:r>
              <a:rPr dirty="0" sz="2550" spc="50" b="0">
                <a:latin typeface="Microsoft JhengHei UI Light"/>
                <a:cs typeface="Microsoft JhengHei UI Light"/>
              </a:rPr>
              <a:t> </a:t>
            </a:r>
            <a:r>
              <a:rPr dirty="0" sz="2550" spc="30" i="1">
                <a:latin typeface="Arial"/>
                <a:cs typeface="Arial"/>
              </a:rPr>
              <a:t>S/N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i="1">
                <a:latin typeface="Arial"/>
                <a:cs typeface="Arial"/>
              </a:rPr>
              <a:t>=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spc="50" i="1">
                <a:latin typeface="Arial"/>
                <a:cs typeface="Arial"/>
              </a:rPr>
              <a:t>1000</a:t>
            </a:r>
            <a:r>
              <a:rPr dirty="0" sz="2550" spc="50" b="0">
                <a:latin typeface="Microsoft JhengHei UI Light"/>
                <a:cs typeface="Microsoft JhengHei UI Light"/>
              </a:rPr>
              <a:t>时，信噪⽐</a:t>
            </a:r>
            <a:r>
              <a:rPr dirty="0" sz="2550" spc="0" b="0">
                <a:latin typeface="Microsoft JhengHei UI Light"/>
                <a:cs typeface="Microsoft JhengHei UI Light"/>
              </a:rPr>
              <a:t>为</a:t>
            </a:r>
            <a:r>
              <a:rPr dirty="0" sz="2550" spc="50" b="0">
                <a:latin typeface="Microsoft JhengHei UI Light"/>
                <a:cs typeface="Microsoft JhengHei UI Light"/>
              </a:rPr>
              <a:t> </a:t>
            </a:r>
            <a:r>
              <a:rPr dirty="0" sz="2550" spc="25" i="1">
                <a:latin typeface="Arial"/>
                <a:cs typeface="Arial"/>
              </a:rPr>
              <a:t>30</a:t>
            </a:r>
            <a:r>
              <a:rPr dirty="0" sz="2550" spc="90" i="1">
                <a:latin typeface="Arial"/>
                <a:cs typeface="Arial"/>
              </a:rPr>
              <a:t> </a:t>
            </a:r>
            <a:r>
              <a:rPr dirty="0" sz="2550" spc="50" i="1">
                <a:latin typeface="Arial"/>
                <a:cs typeface="Arial"/>
              </a:rPr>
              <a:t>dB</a:t>
            </a:r>
            <a:r>
              <a:rPr dirty="0" sz="2550" spc="0" b="0">
                <a:latin typeface="Microsoft JhengHei UI Light"/>
                <a:cs typeface="Microsoft JhengHei UI Light"/>
              </a:rPr>
              <a:t>。</a:t>
            </a:r>
            <a:endParaRPr sz="25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8648" y="1790521"/>
            <a:ext cx="9777370" cy="8919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86542" y="2167473"/>
            <a:ext cx="8982075" cy="8124190"/>
          </a:xfrm>
          <a:custGeom>
            <a:avLst/>
            <a:gdLst/>
            <a:ahLst/>
            <a:cxnLst/>
            <a:rect l="l" t="t" r="r" b="b"/>
            <a:pathLst>
              <a:path w="8982075" h="8124190">
                <a:moveTo>
                  <a:pt x="8682631" y="0"/>
                </a:moveTo>
                <a:lnTo>
                  <a:pt x="298950" y="0"/>
                </a:lnTo>
                <a:lnTo>
                  <a:pt x="239459" y="228"/>
                </a:lnTo>
                <a:lnTo>
                  <a:pt x="191483" y="1831"/>
                </a:lnTo>
                <a:lnTo>
                  <a:pt x="153377" y="6180"/>
                </a:lnTo>
                <a:lnTo>
                  <a:pt x="87736" y="32310"/>
                </a:lnTo>
                <a:lnTo>
                  <a:pt x="57007" y="57007"/>
                </a:lnTo>
                <a:lnTo>
                  <a:pt x="32310" y="87736"/>
                </a:lnTo>
                <a:lnTo>
                  <a:pt x="14649" y="123495"/>
                </a:lnTo>
                <a:lnTo>
                  <a:pt x="1831" y="191483"/>
                </a:lnTo>
                <a:lnTo>
                  <a:pt x="228" y="239458"/>
                </a:lnTo>
                <a:lnTo>
                  <a:pt x="0" y="298947"/>
                </a:lnTo>
                <a:lnTo>
                  <a:pt x="0" y="7825209"/>
                </a:lnTo>
                <a:lnTo>
                  <a:pt x="228" y="7884699"/>
                </a:lnTo>
                <a:lnTo>
                  <a:pt x="1831" y="7932674"/>
                </a:lnTo>
                <a:lnTo>
                  <a:pt x="6180" y="7970780"/>
                </a:lnTo>
                <a:lnTo>
                  <a:pt x="32310" y="8036421"/>
                </a:lnTo>
                <a:lnTo>
                  <a:pt x="57007" y="8067150"/>
                </a:lnTo>
                <a:lnTo>
                  <a:pt x="87736" y="8091846"/>
                </a:lnTo>
                <a:lnTo>
                  <a:pt x="123495" y="8109507"/>
                </a:lnTo>
                <a:lnTo>
                  <a:pt x="191483" y="8122326"/>
                </a:lnTo>
                <a:lnTo>
                  <a:pt x="239459" y="8123928"/>
                </a:lnTo>
                <a:lnTo>
                  <a:pt x="298950" y="8124157"/>
                </a:lnTo>
                <a:lnTo>
                  <a:pt x="8682631" y="8124157"/>
                </a:lnTo>
                <a:lnTo>
                  <a:pt x="8742120" y="8123928"/>
                </a:lnTo>
                <a:lnTo>
                  <a:pt x="8790095" y="8122326"/>
                </a:lnTo>
                <a:lnTo>
                  <a:pt x="8828201" y="8117977"/>
                </a:lnTo>
                <a:lnTo>
                  <a:pt x="8893845" y="8091846"/>
                </a:lnTo>
                <a:lnTo>
                  <a:pt x="8924576" y="8067150"/>
                </a:lnTo>
                <a:lnTo>
                  <a:pt x="8949273" y="8036421"/>
                </a:lnTo>
                <a:lnTo>
                  <a:pt x="8966937" y="8000662"/>
                </a:lnTo>
                <a:lnTo>
                  <a:pt x="8979755" y="7932674"/>
                </a:lnTo>
                <a:lnTo>
                  <a:pt x="8981357" y="7884699"/>
                </a:lnTo>
                <a:lnTo>
                  <a:pt x="8981586" y="7825209"/>
                </a:lnTo>
                <a:lnTo>
                  <a:pt x="8981586" y="298947"/>
                </a:lnTo>
                <a:lnTo>
                  <a:pt x="8981357" y="239458"/>
                </a:lnTo>
                <a:lnTo>
                  <a:pt x="8979755" y="191483"/>
                </a:lnTo>
                <a:lnTo>
                  <a:pt x="8975406" y="153377"/>
                </a:lnTo>
                <a:lnTo>
                  <a:pt x="8949273" y="87736"/>
                </a:lnTo>
                <a:lnTo>
                  <a:pt x="8924576" y="57007"/>
                </a:lnTo>
                <a:lnTo>
                  <a:pt x="8893845" y="32310"/>
                </a:lnTo>
                <a:lnTo>
                  <a:pt x="8858082" y="14649"/>
                </a:lnTo>
                <a:lnTo>
                  <a:pt x="8790095" y="1831"/>
                </a:lnTo>
                <a:lnTo>
                  <a:pt x="8742120" y="228"/>
                </a:lnTo>
                <a:lnTo>
                  <a:pt x="8682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86542" y="2167473"/>
            <a:ext cx="8982075" cy="8124190"/>
          </a:xfrm>
          <a:custGeom>
            <a:avLst/>
            <a:gdLst/>
            <a:ahLst/>
            <a:cxnLst/>
            <a:rect l="l" t="t" r="r" b="b"/>
            <a:pathLst>
              <a:path w="8982075" h="8124190">
                <a:moveTo>
                  <a:pt x="298948" y="0"/>
                </a:moveTo>
                <a:lnTo>
                  <a:pt x="8682635" y="0"/>
                </a:lnTo>
                <a:lnTo>
                  <a:pt x="8742124" y="228"/>
                </a:lnTo>
                <a:lnTo>
                  <a:pt x="8790099" y="1831"/>
                </a:lnTo>
                <a:lnTo>
                  <a:pt x="8828205" y="6180"/>
                </a:lnTo>
                <a:lnTo>
                  <a:pt x="8893846" y="32310"/>
                </a:lnTo>
                <a:lnTo>
                  <a:pt x="8924575" y="57007"/>
                </a:lnTo>
                <a:lnTo>
                  <a:pt x="8949272" y="87736"/>
                </a:lnTo>
                <a:lnTo>
                  <a:pt x="8966933" y="123495"/>
                </a:lnTo>
                <a:lnTo>
                  <a:pt x="8979751" y="191483"/>
                </a:lnTo>
                <a:lnTo>
                  <a:pt x="8981354" y="239458"/>
                </a:lnTo>
                <a:lnTo>
                  <a:pt x="8981583" y="298948"/>
                </a:lnTo>
                <a:lnTo>
                  <a:pt x="8981583" y="7825209"/>
                </a:lnTo>
                <a:lnTo>
                  <a:pt x="8981354" y="7884699"/>
                </a:lnTo>
                <a:lnTo>
                  <a:pt x="8979751" y="7932674"/>
                </a:lnTo>
                <a:lnTo>
                  <a:pt x="8975402" y="7970780"/>
                </a:lnTo>
                <a:lnTo>
                  <a:pt x="8949272" y="8036421"/>
                </a:lnTo>
                <a:lnTo>
                  <a:pt x="8924575" y="8067150"/>
                </a:lnTo>
                <a:lnTo>
                  <a:pt x="8893846" y="8091846"/>
                </a:lnTo>
                <a:lnTo>
                  <a:pt x="8858087" y="8109508"/>
                </a:lnTo>
                <a:lnTo>
                  <a:pt x="8790099" y="8122326"/>
                </a:lnTo>
                <a:lnTo>
                  <a:pt x="8742124" y="8123928"/>
                </a:lnTo>
                <a:lnTo>
                  <a:pt x="8682635" y="8124157"/>
                </a:lnTo>
                <a:lnTo>
                  <a:pt x="298948" y="8124157"/>
                </a:lnTo>
                <a:lnTo>
                  <a:pt x="239458" y="8123928"/>
                </a:lnTo>
                <a:lnTo>
                  <a:pt x="191483" y="8122326"/>
                </a:lnTo>
                <a:lnTo>
                  <a:pt x="153377" y="8117977"/>
                </a:lnTo>
                <a:lnTo>
                  <a:pt x="87736" y="8091846"/>
                </a:lnTo>
                <a:lnTo>
                  <a:pt x="57007" y="8067150"/>
                </a:lnTo>
                <a:lnTo>
                  <a:pt x="32310" y="8036421"/>
                </a:lnTo>
                <a:lnTo>
                  <a:pt x="14649" y="8000662"/>
                </a:lnTo>
                <a:lnTo>
                  <a:pt x="1831" y="7932674"/>
                </a:lnTo>
                <a:lnTo>
                  <a:pt x="228" y="7884699"/>
                </a:lnTo>
                <a:lnTo>
                  <a:pt x="0" y="7825209"/>
                </a:lnTo>
                <a:lnTo>
                  <a:pt x="0" y="298948"/>
                </a:lnTo>
                <a:lnTo>
                  <a:pt x="228" y="239458"/>
                </a:lnTo>
                <a:lnTo>
                  <a:pt x="1831" y="191483"/>
                </a:lnTo>
                <a:lnTo>
                  <a:pt x="6180" y="153377"/>
                </a:lnTo>
                <a:lnTo>
                  <a:pt x="32310" y="87736"/>
                </a:lnTo>
                <a:lnTo>
                  <a:pt x="57007" y="57007"/>
                </a:lnTo>
                <a:lnTo>
                  <a:pt x="87736" y="32310"/>
                </a:lnTo>
                <a:lnTo>
                  <a:pt x="123495" y="14649"/>
                </a:lnTo>
                <a:lnTo>
                  <a:pt x="191483" y="1831"/>
                </a:lnTo>
                <a:lnTo>
                  <a:pt x="239458" y="228"/>
                </a:lnTo>
                <a:lnTo>
                  <a:pt x="29894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8052" y="1790521"/>
            <a:ext cx="9470520" cy="4206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5946" y="2167473"/>
            <a:ext cx="8674735" cy="3411220"/>
          </a:xfrm>
          <a:custGeom>
            <a:avLst/>
            <a:gdLst/>
            <a:ahLst/>
            <a:cxnLst/>
            <a:rect l="l" t="t" r="r" b="b"/>
            <a:pathLst>
              <a:path w="8674735" h="3411220">
                <a:moveTo>
                  <a:pt x="8375784" y="0"/>
                </a:moveTo>
                <a:lnTo>
                  <a:pt x="298948" y="0"/>
                </a:lnTo>
                <a:lnTo>
                  <a:pt x="239459" y="228"/>
                </a:lnTo>
                <a:lnTo>
                  <a:pt x="191483" y="1831"/>
                </a:lnTo>
                <a:lnTo>
                  <a:pt x="153377" y="6180"/>
                </a:lnTo>
                <a:lnTo>
                  <a:pt x="87736" y="32310"/>
                </a:lnTo>
                <a:lnTo>
                  <a:pt x="57007" y="57007"/>
                </a:lnTo>
                <a:lnTo>
                  <a:pt x="32310" y="87736"/>
                </a:lnTo>
                <a:lnTo>
                  <a:pt x="14649" y="123495"/>
                </a:lnTo>
                <a:lnTo>
                  <a:pt x="1831" y="191483"/>
                </a:lnTo>
                <a:lnTo>
                  <a:pt x="228" y="239458"/>
                </a:lnTo>
                <a:lnTo>
                  <a:pt x="0" y="298947"/>
                </a:lnTo>
                <a:lnTo>
                  <a:pt x="0" y="3111969"/>
                </a:lnTo>
                <a:lnTo>
                  <a:pt x="228" y="3171458"/>
                </a:lnTo>
                <a:lnTo>
                  <a:pt x="1831" y="3219433"/>
                </a:lnTo>
                <a:lnTo>
                  <a:pt x="6180" y="3257539"/>
                </a:lnTo>
                <a:lnTo>
                  <a:pt x="32310" y="3323180"/>
                </a:lnTo>
                <a:lnTo>
                  <a:pt x="57007" y="3353909"/>
                </a:lnTo>
                <a:lnTo>
                  <a:pt x="87736" y="3378606"/>
                </a:lnTo>
                <a:lnTo>
                  <a:pt x="123495" y="3396267"/>
                </a:lnTo>
                <a:lnTo>
                  <a:pt x="191483" y="3409085"/>
                </a:lnTo>
                <a:lnTo>
                  <a:pt x="239459" y="3410688"/>
                </a:lnTo>
                <a:lnTo>
                  <a:pt x="298948" y="3410917"/>
                </a:lnTo>
                <a:lnTo>
                  <a:pt x="8375784" y="3410917"/>
                </a:lnTo>
                <a:lnTo>
                  <a:pt x="8435273" y="3410688"/>
                </a:lnTo>
                <a:lnTo>
                  <a:pt x="8483248" y="3409085"/>
                </a:lnTo>
                <a:lnTo>
                  <a:pt x="8521354" y="3404736"/>
                </a:lnTo>
                <a:lnTo>
                  <a:pt x="8586995" y="3378606"/>
                </a:lnTo>
                <a:lnTo>
                  <a:pt x="8617724" y="3353909"/>
                </a:lnTo>
                <a:lnTo>
                  <a:pt x="8642421" y="3323180"/>
                </a:lnTo>
                <a:lnTo>
                  <a:pt x="8660082" y="3287421"/>
                </a:lnTo>
                <a:lnTo>
                  <a:pt x="8672901" y="3219433"/>
                </a:lnTo>
                <a:lnTo>
                  <a:pt x="8674503" y="3171458"/>
                </a:lnTo>
                <a:lnTo>
                  <a:pt x="8674732" y="3111969"/>
                </a:lnTo>
                <a:lnTo>
                  <a:pt x="8674732" y="298947"/>
                </a:lnTo>
                <a:lnTo>
                  <a:pt x="8674503" y="239458"/>
                </a:lnTo>
                <a:lnTo>
                  <a:pt x="8672901" y="191483"/>
                </a:lnTo>
                <a:lnTo>
                  <a:pt x="8668551" y="153377"/>
                </a:lnTo>
                <a:lnTo>
                  <a:pt x="8642421" y="87736"/>
                </a:lnTo>
                <a:lnTo>
                  <a:pt x="8617724" y="57007"/>
                </a:lnTo>
                <a:lnTo>
                  <a:pt x="8586995" y="32310"/>
                </a:lnTo>
                <a:lnTo>
                  <a:pt x="8551236" y="14649"/>
                </a:lnTo>
                <a:lnTo>
                  <a:pt x="8483248" y="1831"/>
                </a:lnTo>
                <a:lnTo>
                  <a:pt x="8435273" y="228"/>
                </a:lnTo>
                <a:lnTo>
                  <a:pt x="8375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5946" y="2167473"/>
            <a:ext cx="8674735" cy="3411220"/>
          </a:xfrm>
          <a:custGeom>
            <a:avLst/>
            <a:gdLst/>
            <a:ahLst/>
            <a:cxnLst/>
            <a:rect l="l" t="t" r="r" b="b"/>
            <a:pathLst>
              <a:path w="8674735" h="3411220">
                <a:moveTo>
                  <a:pt x="298948" y="0"/>
                </a:moveTo>
                <a:lnTo>
                  <a:pt x="8375783" y="0"/>
                </a:lnTo>
                <a:lnTo>
                  <a:pt x="8435273" y="228"/>
                </a:lnTo>
                <a:lnTo>
                  <a:pt x="8483248" y="1831"/>
                </a:lnTo>
                <a:lnTo>
                  <a:pt x="8521354" y="6180"/>
                </a:lnTo>
                <a:lnTo>
                  <a:pt x="8586995" y="32310"/>
                </a:lnTo>
                <a:lnTo>
                  <a:pt x="8617724" y="57007"/>
                </a:lnTo>
                <a:lnTo>
                  <a:pt x="8642421" y="87736"/>
                </a:lnTo>
                <a:lnTo>
                  <a:pt x="8660082" y="123495"/>
                </a:lnTo>
                <a:lnTo>
                  <a:pt x="8672901" y="191483"/>
                </a:lnTo>
                <a:lnTo>
                  <a:pt x="8674503" y="239458"/>
                </a:lnTo>
                <a:lnTo>
                  <a:pt x="8674732" y="298948"/>
                </a:lnTo>
                <a:lnTo>
                  <a:pt x="8674732" y="3111969"/>
                </a:lnTo>
                <a:lnTo>
                  <a:pt x="8674503" y="3171458"/>
                </a:lnTo>
                <a:lnTo>
                  <a:pt x="8672901" y="3219433"/>
                </a:lnTo>
                <a:lnTo>
                  <a:pt x="8668552" y="3257539"/>
                </a:lnTo>
                <a:lnTo>
                  <a:pt x="8642421" y="3323180"/>
                </a:lnTo>
                <a:lnTo>
                  <a:pt x="8617724" y="3353909"/>
                </a:lnTo>
                <a:lnTo>
                  <a:pt x="8586995" y="3378606"/>
                </a:lnTo>
                <a:lnTo>
                  <a:pt x="8551235" y="3396267"/>
                </a:lnTo>
                <a:lnTo>
                  <a:pt x="8483248" y="3409085"/>
                </a:lnTo>
                <a:lnTo>
                  <a:pt x="8435273" y="3410688"/>
                </a:lnTo>
                <a:lnTo>
                  <a:pt x="8375783" y="3410917"/>
                </a:lnTo>
                <a:lnTo>
                  <a:pt x="298948" y="3410917"/>
                </a:lnTo>
                <a:lnTo>
                  <a:pt x="239458" y="3410688"/>
                </a:lnTo>
                <a:lnTo>
                  <a:pt x="191483" y="3409085"/>
                </a:lnTo>
                <a:lnTo>
                  <a:pt x="153377" y="3404736"/>
                </a:lnTo>
                <a:lnTo>
                  <a:pt x="87736" y="3378606"/>
                </a:lnTo>
                <a:lnTo>
                  <a:pt x="57007" y="3353909"/>
                </a:lnTo>
                <a:lnTo>
                  <a:pt x="32310" y="3323180"/>
                </a:lnTo>
                <a:lnTo>
                  <a:pt x="14649" y="3287421"/>
                </a:lnTo>
                <a:lnTo>
                  <a:pt x="1831" y="3219433"/>
                </a:lnTo>
                <a:lnTo>
                  <a:pt x="228" y="3171458"/>
                </a:lnTo>
                <a:lnTo>
                  <a:pt x="0" y="3111969"/>
                </a:lnTo>
                <a:lnTo>
                  <a:pt x="0" y="298948"/>
                </a:lnTo>
                <a:lnTo>
                  <a:pt x="228" y="239458"/>
                </a:lnTo>
                <a:lnTo>
                  <a:pt x="1831" y="191483"/>
                </a:lnTo>
                <a:lnTo>
                  <a:pt x="6180" y="153377"/>
                </a:lnTo>
                <a:lnTo>
                  <a:pt x="32310" y="87736"/>
                </a:lnTo>
                <a:lnTo>
                  <a:pt x="57007" y="57007"/>
                </a:lnTo>
                <a:lnTo>
                  <a:pt x="87736" y="32310"/>
                </a:lnTo>
                <a:lnTo>
                  <a:pt x="123495" y="14649"/>
                </a:lnTo>
                <a:lnTo>
                  <a:pt x="191483" y="1831"/>
                </a:lnTo>
                <a:lnTo>
                  <a:pt x="239458" y="228"/>
                </a:lnTo>
                <a:lnTo>
                  <a:pt x="29894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32516" y="280859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6643" y="466764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0050" y="2561451"/>
            <a:ext cx="6811009" cy="25126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61594">
              <a:lnSpc>
                <a:spcPct val="143100"/>
              </a:lnSpc>
              <a:spcBef>
                <a:spcPts val="140"/>
              </a:spcBef>
            </a:pPr>
            <a:r>
              <a:rPr dirty="0" sz="2850" spc="60">
                <a:latin typeface="Arial"/>
                <a:cs typeface="Arial"/>
              </a:rPr>
              <a:t>1984</a:t>
            </a:r>
            <a:r>
              <a:rPr dirty="0" sz="2850" spc="80" b="0">
                <a:latin typeface="Microsoft JhengHei UI Light"/>
                <a:cs typeface="Microsoft JhengHei UI Light"/>
              </a:rPr>
              <a:t>年，⾹</a:t>
            </a:r>
            <a:r>
              <a:rPr dirty="0" sz="2850" spc="30" b="0">
                <a:latin typeface="Microsoft JhengHei UI Light"/>
                <a:cs typeface="Microsoft JhengHei UI Light"/>
              </a:rPr>
              <a:t>农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(Shannon)</a:t>
            </a:r>
            <a:r>
              <a:rPr dirty="0" sz="2850" spc="14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⽤信息论的理 论推导出了</a:t>
            </a:r>
            <a:r>
              <a:rPr dirty="0" sz="2850" spc="80" b="0">
                <a:solidFill>
                  <a:srgbClr val="FF0005"/>
                </a:solidFill>
                <a:latin typeface="Microsoft JhengHei UI Light"/>
                <a:cs typeface="Microsoft JhengHei UI Light"/>
              </a:rPr>
              <a:t>带宽受限</a:t>
            </a:r>
            <a:r>
              <a:rPr dirty="0" sz="2850" spc="80" b="0">
                <a:latin typeface="Microsoft JhengHei UI Light"/>
                <a:cs typeface="Microsoft JhengHei UI Light"/>
              </a:rPr>
              <a:t>且有</a:t>
            </a:r>
            <a:r>
              <a:rPr dirty="0" sz="2850" spc="80" b="0">
                <a:solidFill>
                  <a:srgbClr val="FF0005"/>
                </a:solidFill>
                <a:latin typeface="Microsoft JhengHei UI Light"/>
                <a:cs typeface="Microsoft JhengHei UI Light"/>
              </a:rPr>
              <a:t>⾼斯⽩噪声⼲扰 </a:t>
            </a:r>
            <a:r>
              <a:rPr dirty="0" sz="2850" spc="80" b="0">
                <a:latin typeface="Microsoft JhengHei UI Light"/>
                <a:cs typeface="Microsoft JhengHei UI Light"/>
              </a:rPr>
              <a:t>的信道的</a:t>
            </a:r>
            <a:r>
              <a:rPr dirty="0" sz="2850" spc="80" b="0">
                <a:solidFill>
                  <a:srgbClr val="FF0005"/>
                </a:solidFill>
                <a:latin typeface="Microsoft JhengHei UI Light"/>
                <a:cs typeface="Microsoft JhengHei UI Light"/>
              </a:rPr>
              <a:t>极限、⽆差错</a:t>
            </a:r>
            <a:r>
              <a:rPr dirty="0" sz="2850" spc="80" b="0">
                <a:latin typeface="Microsoft JhengHei UI Light"/>
                <a:cs typeface="Microsoft JhengHei UI Light"/>
              </a:rPr>
              <a:t>的信息传输速率。</a:t>
            </a:r>
            <a:endParaRPr sz="2850">
              <a:latin typeface="Microsoft JhengHei UI Light"/>
              <a:cs typeface="Microsoft JhengHei UI Light"/>
            </a:endParaRPr>
          </a:p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信道的极限信息传输速</a:t>
            </a:r>
            <a:r>
              <a:rPr dirty="0" sz="2850" spc="30" b="0">
                <a:latin typeface="Microsoft JhengHei UI Light"/>
                <a:cs typeface="Microsoft JhengHei UI Light"/>
              </a:rPr>
              <a:t>率</a:t>
            </a:r>
            <a:r>
              <a:rPr dirty="0" sz="2850" spc="55" b="0">
                <a:latin typeface="Microsoft JhengHei UI Light"/>
                <a:cs typeface="Microsoft JhengHei UI Light"/>
              </a:rPr>
              <a:t> 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11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可表达为：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5909" y="2932923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5909" y="436126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15909" y="6497431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15909" y="8646276"/>
            <a:ext cx="127635" cy="374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300"/>
              </a:lnSpc>
              <a:spcBef>
                <a:spcPts val="100"/>
              </a:spcBef>
            </a:pPr>
            <a:r>
              <a:rPr dirty="0"/>
              <a:t>信道的</a:t>
            </a:r>
            <a:r>
              <a:rPr dirty="0" spc="55">
                <a:solidFill>
                  <a:srgbClr val="FF0005"/>
                </a:solidFill>
              </a:rPr>
              <a:t>带宽</a:t>
            </a:r>
            <a:r>
              <a:rPr dirty="0"/>
              <a:t>或信道中的</a:t>
            </a:r>
            <a:r>
              <a:rPr dirty="0" spc="55">
                <a:solidFill>
                  <a:srgbClr val="FF0005"/>
                </a:solidFill>
              </a:rPr>
              <a:t>信噪⽐越⼤</a:t>
            </a:r>
            <a:r>
              <a:rPr dirty="0"/>
              <a:t>，则信 息的极限传输</a:t>
            </a:r>
            <a:r>
              <a:rPr dirty="0" spc="50">
                <a:solidFill>
                  <a:srgbClr val="FF0005"/>
                </a:solidFill>
              </a:rPr>
              <a:t>速率就越⾼</a:t>
            </a:r>
            <a:r>
              <a:rPr dirty="0"/>
              <a:t>。</a:t>
            </a:r>
          </a:p>
          <a:p>
            <a:pPr marL="12700" marR="12700">
              <a:lnSpc>
                <a:spcPct val="152300"/>
              </a:lnSpc>
              <a:spcBef>
                <a:spcPts val="95"/>
              </a:spcBef>
            </a:pPr>
            <a:r>
              <a:rPr dirty="0"/>
              <a:t>只要信息</a:t>
            </a:r>
            <a:r>
              <a:rPr dirty="0" spc="55">
                <a:solidFill>
                  <a:srgbClr val="FF0005"/>
                </a:solidFill>
              </a:rPr>
              <a:t>传输速率低于</a:t>
            </a:r>
            <a:r>
              <a:rPr dirty="0"/>
              <a:t>信道的极限信息传 输速率，就⼀定可以找到某种办法来实现</a:t>
            </a: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dirty="0" spc="50">
                <a:solidFill>
                  <a:srgbClr val="FF0005"/>
                </a:solidFill>
              </a:rPr>
              <a:t>⽆差错的传输</a:t>
            </a:r>
            <a:r>
              <a:rPr dirty="0"/>
              <a:t>。</a:t>
            </a:r>
          </a:p>
          <a:p>
            <a:pPr marL="12700" marR="166370">
              <a:lnSpc>
                <a:spcPct val="155000"/>
              </a:lnSpc>
            </a:pPr>
            <a:r>
              <a:rPr dirty="0"/>
              <a:t>若信道带宽</a:t>
            </a:r>
            <a:r>
              <a:rPr dirty="0" spc="-85"/>
              <a:t> </a:t>
            </a:r>
            <a:r>
              <a:rPr dirty="0" b="0" i="1">
                <a:latin typeface="Arial"/>
                <a:cs typeface="Arial"/>
              </a:rPr>
              <a:t>W</a:t>
            </a:r>
            <a:r>
              <a:rPr dirty="0" spc="-25" b="0" i="1">
                <a:latin typeface="Arial"/>
                <a:cs typeface="Arial"/>
              </a:rPr>
              <a:t> </a:t>
            </a:r>
            <a:r>
              <a:rPr dirty="0"/>
              <a:t>或信噪⽐</a:t>
            </a:r>
            <a:r>
              <a:rPr dirty="0" spc="-85"/>
              <a:t> </a:t>
            </a:r>
            <a:r>
              <a:rPr dirty="0" spc="-5" b="0" i="1">
                <a:latin typeface="Arial"/>
                <a:cs typeface="Arial"/>
              </a:rPr>
              <a:t>S/N</a:t>
            </a:r>
            <a:r>
              <a:rPr dirty="0" spc="-25" b="0" i="1">
                <a:latin typeface="Arial"/>
                <a:cs typeface="Arial"/>
              </a:rPr>
              <a:t> </a:t>
            </a:r>
            <a:r>
              <a:rPr dirty="0"/>
              <a:t>没有上限，  则信道的极限信息传输速率</a:t>
            </a:r>
            <a:r>
              <a:rPr dirty="0" spc="-90"/>
              <a:t> </a:t>
            </a:r>
            <a:r>
              <a:rPr dirty="0" b="0" i="1">
                <a:latin typeface="Arial"/>
                <a:cs typeface="Arial"/>
              </a:rPr>
              <a:t>C</a:t>
            </a:r>
            <a:r>
              <a:rPr dirty="0" spc="-30" b="0" i="1">
                <a:latin typeface="Arial"/>
                <a:cs typeface="Arial"/>
              </a:rPr>
              <a:t> </a:t>
            </a:r>
            <a:r>
              <a:rPr dirty="0"/>
              <a:t>也就没有 上限。</a:t>
            </a: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dirty="0"/>
              <a:t>实际信道上能够达到的信息传输速率要⽐</a:t>
            </a: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/>
              <a:t>⾹农的极限传输速率</a:t>
            </a:r>
            <a:r>
              <a:rPr dirty="0">
                <a:solidFill>
                  <a:srgbClr val="FF2600"/>
                </a:solidFill>
              </a:rPr>
              <a:t>低不少</a:t>
            </a:r>
            <a:r>
              <a:rPr dirty="0"/>
              <a:t>。</a:t>
            </a:r>
          </a:p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⾹农定理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03299" y="6338899"/>
            <a:ext cx="7323455" cy="3221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  <a:tabLst>
                <a:tab pos="5914390" algn="l"/>
              </a:tabLst>
            </a:pPr>
            <a:r>
              <a:rPr dirty="0" sz="4400" spc="-5" i="1">
                <a:latin typeface="Times New Roman"/>
                <a:cs typeface="Times New Roman"/>
              </a:rPr>
              <a:t>C</a:t>
            </a:r>
            <a:r>
              <a:rPr dirty="0" sz="4400" spc="114" i="1">
                <a:latin typeface="Times New Roman"/>
                <a:cs typeface="Times New Roman"/>
              </a:rPr>
              <a:t> </a:t>
            </a:r>
            <a:r>
              <a:rPr dirty="0" sz="4400" spc="565">
                <a:latin typeface="Cambria"/>
                <a:cs typeface="Cambria"/>
              </a:rPr>
              <a:t>=</a:t>
            </a:r>
            <a:r>
              <a:rPr dirty="0" sz="4400" spc="250">
                <a:latin typeface="Cambria"/>
                <a:cs typeface="Cambria"/>
              </a:rPr>
              <a:t> </a:t>
            </a:r>
            <a:r>
              <a:rPr dirty="0" sz="4400" spc="-5" i="1">
                <a:latin typeface="Times New Roman"/>
                <a:cs typeface="Times New Roman"/>
              </a:rPr>
              <a:t>W</a:t>
            </a:r>
            <a:r>
              <a:rPr dirty="0" sz="4400" spc="30" i="1">
                <a:latin typeface="Times New Roman"/>
                <a:cs typeface="Times New Roman"/>
              </a:rPr>
              <a:t> </a:t>
            </a:r>
            <a:r>
              <a:rPr dirty="0" sz="4400" spc="-30">
                <a:latin typeface="Cambria"/>
                <a:cs typeface="Cambria"/>
              </a:rPr>
              <a:t>log</a:t>
            </a:r>
            <a:r>
              <a:rPr dirty="0" baseline="-19713" sz="4650" spc="-240">
                <a:latin typeface="Cambria"/>
                <a:cs typeface="Cambria"/>
              </a:rPr>
              <a:t>2</a:t>
            </a:r>
            <a:r>
              <a:rPr dirty="0" sz="4400" spc="-220">
                <a:latin typeface="Cambria"/>
                <a:cs typeface="Cambria"/>
              </a:rPr>
              <a:t>(</a:t>
            </a:r>
            <a:r>
              <a:rPr dirty="0" sz="4400" spc="-240">
                <a:latin typeface="Cambria"/>
                <a:cs typeface="Cambria"/>
              </a:rPr>
              <a:t>1</a:t>
            </a:r>
            <a:r>
              <a:rPr dirty="0" sz="4400" spc="0">
                <a:latin typeface="Cambria"/>
                <a:cs typeface="Cambria"/>
              </a:rPr>
              <a:t> </a:t>
            </a:r>
            <a:r>
              <a:rPr dirty="0" sz="4400" spc="565">
                <a:latin typeface="Cambria"/>
                <a:cs typeface="Cambria"/>
              </a:rPr>
              <a:t>+</a:t>
            </a:r>
            <a:r>
              <a:rPr dirty="0" sz="4400" spc="0">
                <a:latin typeface="Cambria"/>
                <a:cs typeface="Cambria"/>
              </a:rPr>
              <a:t> </a:t>
            </a:r>
            <a:r>
              <a:rPr dirty="0" sz="4400" spc="229" i="1">
                <a:latin typeface="Times New Roman"/>
                <a:cs typeface="Times New Roman"/>
              </a:rPr>
              <a:t>S</a:t>
            </a:r>
            <a:r>
              <a:rPr dirty="0" sz="4400" spc="-700">
                <a:latin typeface="Cambria"/>
                <a:cs typeface="Cambria"/>
              </a:rPr>
              <a:t>/</a:t>
            </a:r>
            <a:r>
              <a:rPr dirty="0" sz="4400" spc="290" i="1">
                <a:latin typeface="Times New Roman"/>
                <a:cs typeface="Times New Roman"/>
              </a:rPr>
              <a:t>N</a:t>
            </a:r>
            <a:r>
              <a:rPr dirty="0" sz="4400" spc="-220">
                <a:latin typeface="Cambria"/>
                <a:cs typeface="Cambria"/>
              </a:rPr>
              <a:t>)</a:t>
            </a:r>
            <a:r>
              <a:rPr dirty="0" sz="4400">
                <a:latin typeface="Cambria"/>
                <a:cs typeface="Cambria"/>
              </a:rPr>
              <a:t>	</a:t>
            </a:r>
            <a:r>
              <a:rPr dirty="0" sz="4400" spc="-220">
                <a:latin typeface="Cambria"/>
                <a:cs typeface="Cambria"/>
              </a:rPr>
              <a:t>(</a:t>
            </a:r>
            <a:r>
              <a:rPr dirty="0" sz="4400" spc="-5" i="1">
                <a:latin typeface="Times New Roman"/>
                <a:cs typeface="Times New Roman"/>
              </a:rPr>
              <a:t>b</a:t>
            </a:r>
            <a:r>
              <a:rPr dirty="0" sz="4400" spc="-5" i="1">
                <a:latin typeface="Times New Roman"/>
                <a:cs typeface="Times New Roman"/>
              </a:rPr>
              <a:t>i</a:t>
            </a:r>
            <a:r>
              <a:rPr dirty="0" sz="4400" spc="229" i="1">
                <a:latin typeface="Times New Roman"/>
                <a:cs typeface="Times New Roman"/>
              </a:rPr>
              <a:t>t</a:t>
            </a:r>
            <a:r>
              <a:rPr dirty="0" sz="4400" spc="-700">
                <a:latin typeface="Cambria"/>
                <a:cs typeface="Cambria"/>
              </a:rPr>
              <a:t>/</a:t>
            </a:r>
            <a:r>
              <a:rPr dirty="0" sz="4400" spc="-5" i="1">
                <a:latin typeface="Times New Roman"/>
                <a:cs typeface="Times New Roman"/>
              </a:rPr>
              <a:t>s</a:t>
            </a:r>
            <a:r>
              <a:rPr dirty="0" sz="4400" spc="-220">
                <a:latin typeface="Cambria"/>
                <a:cs typeface="Cambria"/>
              </a:rPr>
              <a:t>)</a:t>
            </a:r>
            <a:endParaRPr sz="4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其中</a:t>
            </a:r>
            <a:r>
              <a:rPr dirty="0" sz="28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50">
                <a:latin typeface="Arial"/>
                <a:cs typeface="Arial"/>
              </a:rPr>
              <a:t>W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为信道的带宽（以</a:t>
            </a:r>
            <a:r>
              <a:rPr dirty="0" sz="2850" spc="-55" b="0"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Hz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为单位）；</a:t>
            </a:r>
            <a:endParaRPr sz="2850">
              <a:latin typeface="Microsoft JhengHei UI Light"/>
              <a:cs typeface="Microsoft JhengHei UI Light"/>
            </a:endParaRPr>
          </a:p>
          <a:p>
            <a:pPr marL="1132205">
              <a:lnSpc>
                <a:spcPct val="100000"/>
              </a:lnSpc>
              <a:spcBef>
                <a:spcPts val="1115"/>
              </a:spcBef>
            </a:pP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为信道内所传信号的平均功率；</a:t>
            </a:r>
            <a:endParaRPr sz="2850">
              <a:latin typeface="Microsoft JhengHei UI Light"/>
              <a:cs typeface="Microsoft JhengHei UI Light"/>
            </a:endParaRPr>
          </a:p>
          <a:p>
            <a:pPr marL="1132205">
              <a:lnSpc>
                <a:spcPct val="100000"/>
              </a:lnSpc>
              <a:spcBef>
                <a:spcPts val="1120"/>
              </a:spcBef>
            </a:pPr>
            <a:r>
              <a:rPr dirty="0" sz="2850" spc="25">
                <a:latin typeface="Arial"/>
                <a:cs typeface="Arial"/>
              </a:rPr>
              <a:t>N</a:t>
            </a:r>
            <a:r>
              <a:rPr dirty="0" sz="2850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为信道内部的⾼斯噪声功率。</a:t>
            </a:r>
            <a:endParaRPr sz="28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2853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057400"/>
          </a:xfrm>
          <a:custGeom>
            <a:avLst/>
            <a:gdLst/>
            <a:ahLst/>
            <a:cxnLst/>
            <a:rect l="l" t="t" r="r" b="b"/>
            <a:pathLst>
              <a:path w="12963525" h="205740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99159"/>
                </a:lnTo>
                <a:lnTo>
                  <a:pt x="197" y="1850529"/>
                </a:lnTo>
                <a:lnTo>
                  <a:pt x="1581" y="1891956"/>
                </a:lnTo>
                <a:lnTo>
                  <a:pt x="12649" y="1950665"/>
                </a:lnTo>
                <a:lnTo>
                  <a:pt x="49226" y="2008078"/>
                </a:lnTo>
                <a:lnTo>
                  <a:pt x="106640" y="2044655"/>
                </a:lnTo>
                <a:lnTo>
                  <a:pt x="165348" y="2055723"/>
                </a:lnTo>
                <a:lnTo>
                  <a:pt x="206776" y="2057107"/>
                </a:lnTo>
                <a:lnTo>
                  <a:pt x="258146" y="2057304"/>
                </a:lnTo>
                <a:lnTo>
                  <a:pt x="12705299" y="2057304"/>
                </a:lnTo>
                <a:lnTo>
                  <a:pt x="12756671" y="2057107"/>
                </a:lnTo>
                <a:lnTo>
                  <a:pt x="12798099" y="2055723"/>
                </a:lnTo>
                <a:lnTo>
                  <a:pt x="12856802" y="2044655"/>
                </a:lnTo>
                <a:lnTo>
                  <a:pt x="12914218" y="2008078"/>
                </a:lnTo>
                <a:lnTo>
                  <a:pt x="12950799" y="1950665"/>
                </a:lnTo>
                <a:lnTo>
                  <a:pt x="12961867" y="1891956"/>
                </a:lnTo>
                <a:lnTo>
                  <a:pt x="12963250" y="1850529"/>
                </a:lnTo>
                <a:lnTo>
                  <a:pt x="12963448" y="179915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057400"/>
          </a:xfrm>
          <a:custGeom>
            <a:avLst/>
            <a:gdLst/>
            <a:ahLst/>
            <a:cxnLst/>
            <a:rect l="l" t="t" r="r" b="b"/>
            <a:pathLst>
              <a:path w="12963525" h="205740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99159"/>
                </a:lnTo>
                <a:lnTo>
                  <a:pt x="12963250" y="1850529"/>
                </a:lnTo>
                <a:lnTo>
                  <a:pt x="12961867" y="1891956"/>
                </a:lnTo>
                <a:lnTo>
                  <a:pt x="12950799" y="1950665"/>
                </a:lnTo>
                <a:lnTo>
                  <a:pt x="12914218" y="2008078"/>
                </a:lnTo>
                <a:lnTo>
                  <a:pt x="12856802" y="2044655"/>
                </a:lnTo>
                <a:lnTo>
                  <a:pt x="12798099" y="2055723"/>
                </a:lnTo>
                <a:lnTo>
                  <a:pt x="12756671" y="2057107"/>
                </a:lnTo>
                <a:lnTo>
                  <a:pt x="12705299" y="2057304"/>
                </a:lnTo>
                <a:lnTo>
                  <a:pt x="258145" y="2057304"/>
                </a:lnTo>
                <a:lnTo>
                  <a:pt x="206775" y="2057107"/>
                </a:lnTo>
                <a:lnTo>
                  <a:pt x="165348" y="2055723"/>
                </a:lnTo>
                <a:lnTo>
                  <a:pt x="106640" y="2044655"/>
                </a:lnTo>
                <a:lnTo>
                  <a:pt x="49226" y="2008078"/>
                </a:lnTo>
                <a:lnTo>
                  <a:pt x="12650" y="1950665"/>
                </a:lnTo>
                <a:lnTo>
                  <a:pt x="1581" y="1891956"/>
                </a:lnTo>
                <a:lnTo>
                  <a:pt x="197" y="1850529"/>
                </a:lnTo>
                <a:lnTo>
                  <a:pt x="0" y="179915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071623" y="5065439"/>
            <a:ext cx="38608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135">
                <a:latin typeface="Cambria"/>
                <a:cs typeface="Cambria"/>
              </a:rPr>
              <a:t>10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0155" y="4791414"/>
            <a:ext cx="449199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4065" algn="l"/>
              </a:tabLst>
            </a:pPr>
            <a:r>
              <a:rPr dirty="0" sz="4000" spc="-220">
                <a:latin typeface="Cambria"/>
                <a:cs typeface="Cambria"/>
              </a:rPr>
              <a:t>30</a:t>
            </a:r>
            <a:r>
              <a:rPr dirty="0" sz="4000" spc="-5" i="1">
                <a:latin typeface="Times New Roman"/>
                <a:cs typeface="Times New Roman"/>
              </a:rPr>
              <a:t>d</a:t>
            </a:r>
            <a:r>
              <a:rPr dirty="0" sz="4000" spc="-5" i="1">
                <a:latin typeface="Times New Roman"/>
                <a:cs typeface="Times New Roman"/>
              </a:rPr>
              <a:t>B</a:t>
            </a:r>
            <a:r>
              <a:rPr dirty="0" sz="4000" spc="100" i="1">
                <a:latin typeface="Times New Roman"/>
                <a:cs typeface="Times New Roman"/>
              </a:rPr>
              <a:t> </a:t>
            </a:r>
            <a:r>
              <a:rPr dirty="0" sz="4000" spc="515">
                <a:latin typeface="Cambria"/>
                <a:cs typeface="Cambria"/>
              </a:rPr>
              <a:t>=</a:t>
            </a:r>
            <a:r>
              <a:rPr dirty="0" sz="4000" spc="225">
                <a:latin typeface="Cambria"/>
                <a:cs typeface="Cambria"/>
              </a:rPr>
              <a:t> </a:t>
            </a:r>
            <a:r>
              <a:rPr dirty="0" sz="4000" spc="-220">
                <a:latin typeface="Cambria"/>
                <a:cs typeface="Cambria"/>
              </a:rPr>
              <a:t>10</a:t>
            </a:r>
            <a:r>
              <a:rPr dirty="0" sz="4000" spc="-215">
                <a:latin typeface="Cambria"/>
                <a:cs typeface="Cambria"/>
              </a:rPr>
              <a:t> </a:t>
            </a:r>
            <a:r>
              <a:rPr dirty="0" sz="4000" spc="-30">
                <a:latin typeface="Cambria"/>
                <a:cs typeface="Cambria"/>
              </a:rPr>
              <a:t>log</a:t>
            </a:r>
            <a:r>
              <a:rPr dirty="0" sz="4000">
                <a:latin typeface="Cambria"/>
                <a:cs typeface="Cambria"/>
              </a:rPr>
              <a:t>	</a:t>
            </a:r>
            <a:r>
              <a:rPr dirty="0" sz="4000" spc="-200">
                <a:latin typeface="Cambria"/>
                <a:cs typeface="Cambria"/>
              </a:rPr>
              <a:t>(</a:t>
            </a:r>
            <a:r>
              <a:rPr dirty="0" sz="4000" spc="210" i="1">
                <a:latin typeface="Times New Roman"/>
                <a:cs typeface="Times New Roman"/>
              </a:rPr>
              <a:t>S</a:t>
            </a:r>
            <a:r>
              <a:rPr dirty="0" sz="4000" spc="-640">
                <a:latin typeface="Cambria"/>
                <a:cs typeface="Cambria"/>
              </a:rPr>
              <a:t>/</a:t>
            </a:r>
            <a:r>
              <a:rPr dirty="0" sz="4000" spc="275" i="1">
                <a:latin typeface="Times New Roman"/>
                <a:cs typeface="Times New Roman"/>
              </a:rPr>
              <a:t>N</a:t>
            </a:r>
            <a:r>
              <a:rPr dirty="0" sz="4000" spc="-200">
                <a:latin typeface="Cambria"/>
                <a:cs typeface="Cambria"/>
              </a:rPr>
              <a:t>)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0155" y="5520444"/>
            <a:ext cx="245999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45" i="1">
                <a:latin typeface="Times New Roman"/>
                <a:cs typeface="Times New Roman"/>
              </a:rPr>
              <a:t>S</a:t>
            </a:r>
            <a:r>
              <a:rPr dirty="0" sz="4000" spc="-145">
                <a:latin typeface="Cambria"/>
                <a:cs typeface="Cambria"/>
              </a:rPr>
              <a:t>/</a:t>
            </a:r>
            <a:r>
              <a:rPr dirty="0" sz="4000" spc="-145" i="1">
                <a:latin typeface="Times New Roman"/>
                <a:cs typeface="Times New Roman"/>
              </a:rPr>
              <a:t>N </a:t>
            </a:r>
            <a:r>
              <a:rPr dirty="0" sz="4000" spc="515">
                <a:latin typeface="Cambria"/>
                <a:cs typeface="Cambria"/>
              </a:rPr>
              <a:t>=</a:t>
            </a:r>
            <a:r>
              <a:rPr dirty="0" sz="4000" spc="405">
                <a:latin typeface="Cambria"/>
                <a:cs typeface="Cambria"/>
              </a:rPr>
              <a:t> </a:t>
            </a:r>
            <a:r>
              <a:rPr dirty="0" sz="4000" spc="-220">
                <a:latin typeface="Cambria"/>
                <a:cs typeface="Cambria"/>
              </a:rPr>
              <a:t>1000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0155" y="6946344"/>
            <a:ext cx="5666105" cy="256540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3200" spc="10" b="0">
                <a:latin typeface="Microsoft JhengHei UI Light"/>
                <a:cs typeface="Microsoft JhengHei UI Light"/>
              </a:rPr>
              <a:t>信道的极限数据传输速率</a:t>
            </a:r>
            <a:r>
              <a:rPr dirty="0" sz="320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3550" spc="-20" i="1">
                <a:latin typeface="Times New Roman"/>
                <a:cs typeface="Times New Roman"/>
              </a:rPr>
              <a:t>D</a:t>
            </a:r>
            <a:r>
              <a:rPr dirty="0" baseline="-19607" sz="3825" spc="-30" i="1">
                <a:latin typeface="Times New Roman"/>
                <a:cs typeface="Times New Roman"/>
              </a:rPr>
              <a:t>smax </a:t>
            </a:r>
            <a:r>
              <a:rPr dirty="0" sz="3550" spc="480">
                <a:latin typeface="Cambria"/>
                <a:cs typeface="Cambria"/>
              </a:rPr>
              <a:t>= </a:t>
            </a:r>
            <a:r>
              <a:rPr dirty="0" sz="3550" spc="15" i="1">
                <a:latin typeface="Times New Roman"/>
                <a:cs typeface="Times New Roman"/>
              </a:rPr>
              <a:t>W </a:t>
            </a:r>
            <a:r>
              <a:rPr dirty="0" sz="3550" spc="-90">
                <a:latin typeface="Cambria"/>
                <a:cs typeface="Cambria"/>
              </a:rPr>
              <a:t>log</a:t>
            </a:r>
            <a:r>
              <a:rPr dirty="0" baseline="-19607" sz="3825" spc="-135">
                <a:latin typeface="Cambria"/>
                <a:cs typeface="Cambria"/>
              </a:rPr>
              <a:t>2</a:t>
            </a:r>
            <a:r>
              <a:rPr dirty="0" sz="3550" spc="-90">
                <a:latin typeface="Cambria"/>
                <a:cs typeface="Cambria"/>
              </a:rPr>
              <a:t>(1 </a:t>
            </a:r>
            <a:r>
              <a:rPr dirty="0" sz="3550" spc="480">
                <a:latin typeface="Cambria"/>
                <a:cs typeface="Cambria"/>
              </a:rPr>
              <a:t>+</a:t>
            </a:r>
            <a:r>
              <a:rPr dirty="0" sz="3550" spc="-60">
                <a:latin typeface="Cambria"/>
                <a:cs typeface="Cambria"/>
              </a:rPr>
              <a:t> </a:t>
            </a:r>
            <a:r>
              <a:rPr dirty="0" sz="3550" spc="-65" i="1">
                <a:latin typeface="Times New Roman"/>
                <a:cs typeface="Times New Roman"/>
              </a:rPr>
              <a:t>S</a:t>
            </a:r>
            <a:r>
              <a:rPr dirty="0" sz="3550" spc="-65">
                <a:latin typeface="Cambria"/>
                <a:cs typeface="Cambria"/>
              </a:rPr>
              <a:t>/</a:t>
            </a:r>
            <a:r>
              <a:rPr dirty="0" sz="3550" spc="-65" i="1">
                <a:latin typeface="Times New Roman"/>
                <a:cs typeface="Times New Roman"/>
              </a:rPr>
              <a:t>N</a:t>
            </a:r>
            <a:r>
              <a:rPr dirty="0" sz="3550" spc="-65">
                <a:latin typeface="Cambria"/>
                <a:cs typeface="Cambria"/>
              </a:rPr>
              <a:t>)</a:t>
            </a:r>
            <a:endParaRPr sz="3550">
              <a:latin typeface="Cambria"/>
              <a:cs typeface="Cambria"/>
            </a:endParaRPr>
          </a:p>
          <a:p>
            <a:pPr marL="1120140">
              <a:lnSpc>
                <a:spcPct val="100000"/>
              </a:lnSpc>
              <a:spcBef>
                <a:spcPts val="905"/>
              </a:spcBef>
            </a:pPr>
            <a:r>
              <a:rPr dirty="0" sz="3550" spc="480">
                <a:latin typeface="Cambria"/>
                <a:cs typeface="Cambria"/>
              </a:rPr>
              <a:t>= </a:t>
            </a:r>
            <a:r>
              <a:rPr dirty="0" sz="3550" spc="-180">
                <a:latin typeface="Cambria"/>
                <a:cs typeface="Cambria"/>
              </a:rPr>
              <a:t>3000 </a:t>
            </a:r>
            <a:r>
              <a:rPr dirty="0" sz="3550" spc="315">
                <a:latin typeface="Cambria"/>
                <a:cs typeface="Cambria"/>
              </a:rPr>
              <a:t>× </a:t>
            </a:r>
            <a:r>
              <a:rPr dirty="0" sz="3550" spc="-90">
                <a:latin typeface="Cambria"/>
                <a:cs typeface="Cambria"/>
              </a:rPr>
              <a:t>log</a:t>
            </a:r>
            <a:r>
              <a:rPr dirty="0" baseline="-19607" sz="3825" spc="-135">
                <a:latin typeface="Cambria"/>
                <a:cs typeface="Cambria"/>
              </a:rPr>
              <a:t>2</a:t>
            </a:r>
            <a:r>
              <a:rPr dirty="0" sz="3550" spc="-90">
                <a:latin typeface="Cambria"/>
                <a:cs typeface="Cambria"/>
              </a:rPr>
              <a:t>(1 </a:t>
            </a:r>
            <a:r>
              <a:rPr dirty="0" sz="3550" spc="480">
                <a:latin typeface="Cambria"/>
                <a:cs typeface="Cambria"/>
              </a:rPr>
              <a:t>+</a:t>
            </a:r>
            <a:r>
              <a:rPr dirty="0" sz="3550" spc="-335">
                <a:latin typeface="Cambria"/>
                <a:cs typeface="Cambria"/>
              </a:rPr>
              <a:t> </a:t>
            </a:r>
            <a:r>
              <a:rPr dirty="0" sz="3550" spc="-175">
                <a:latin typeface="Cambria"/>
                <a:cs typeface="Cambria"/>
              </a:rPr>
              <a:t>1000)</a:t>
            </a:r>
            <a:endParaRPr sz="3550">
              <a:latin typeface="Cambria"/>
              <a:cs typeface="Cambria"/>
            </a:endParaRPr>
          </a:p>
          <a:p>
            <a:pPr marL="1120140">
              <a:lnSpc>
                <a:spcPct val="100000"/>
              </a:lnSpc>
              <a:spcBef>
                <a:spcPts val="870"/>
              </a:spcBef>
            </a:pPr>
            <a:r>
              <a:rPr dirty="0" sz="3550" spc="480">
                <a:latin typeface="Cambria"/>
                <a:cs typeface="Cambria"/>
              </a:rPr>
              <a:t>≈</a:t>
            </a:r>
            <a:r>
              <a:rPr dirty="0" sz="3550" spc="200">
                <a:latin typeface="Cambria"/>
                <a:cs typeface="Cambria"/>
              </a:rPr>
              <a:t> </a:t>
            </a:r>
            <a:r>
              <a:rPr dirty="0" sz="3550" spc="-130">
                <a:latin typeface="Cambria"/>
                <a:cs typeface="Cambria"/>
              </a:rPr>
              <a:t>30(</a:t>
            </a:r>
            <a:r>
              <a:rPr dirty="0" sz="3550" spc="-130" i="1">
                <a:latin typeface="Times New Roman"/>
                <a:cs typeface="Times New Roman"/>
              </a:rPr>
              <a:t>kb</a:t>
            </a:r>
            <a:r>
              <a:rPr dirty="0" sz="3550" spc="-130">
                <a:latin typeface="Cambria"/>
                <a:cs typeface="Cambria"/>
              </a:rPr>
              <a:t>/</a:t>
            </a:r>
            <a:r>
              <a:rPr dirty="0" sz="3550" spc="-130" i="1">
                <a:latin typeface="Times New Roman"/>
                <a:cs typeface="Times New Roman"/>
              </a:rPr>
              <a:t>s</a:t>
            </a:r>
            <a:r>
              <a:rPr dirty="0" sz="3550" spc="-130">
                <a:latin typeface="Cambria"/>
                <a:cs typeface="Cambria"/>
              </a:rPr>
              <a:t>)</a:t>
            </a:r>
            <a:endParaRPr sz="35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2645935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5398" y="2372773"/>
            <a:ext cx="10965180" cy="145923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电话系统的信道带宽为</a:t>
            </a:r>
            <a:r>
              <a:rPr dirty="0" sz="3300" spc="75" i="1">
                <a:latin typeface="Trebuchet MS"/>
                <a:cs typeface="Trebuchet MS"/>
              </a:rPr>
              <a:t>3kHz</a:t>
            </a:r>
            <a:r>
              <a:rPr dirty="0" sz="3300" spc="75" b="0">
                <a:latin typeface="Microsoft JhengHei UI Light"/>
                <a:cs typeface="Microsoft JhengHei UI Light"/>
              </a:rPr>
              <a:t>，</a:t>
            </a:r>
            <a:r>
              <a:rPr dirty="0" sz="3300" spc="50" b="0">
                <a:latin typeface="Microsoft JhengHei UI Light"/>
                <a:cs typeface="Microsoft JhengHei UI Light"/>
              </a:rPr>
              <a:t>信噪⽐为</a:t>
            </a:r>
            <a:r>
              <a:rPr dirty="0" sz="3300" spc="175" i="1">
                <a:latin typeface="Trebuchet MS"/>
                <a:cs typeface="Trebuchet MS"/>
              </a:rPr>
              <a:t>30dB</a:t>
            </a:r>
            <a:r>
              <a:rPr dirty="0" sz="3300" spc="175" b="0">
                <a:latin typeface="Microsoft JhengHei UI Light"/>
                <a:cs typeface="Microsoft JhengHei UI Light"/>
              </a:rPr>
              <a:t>，</a:t>
            </a:r>
            <a:r>
              <a:rPr dirty="0" sz="3300" spc="50" b="0">
                <a:latin typeface="Microsoft JhengHei UI Light"/>
                <a:cs typeface="Microsoft JhengHei UI Light"/>
              </a:rPr>
              <a:t>则系统的最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⼤数据传输速率是多少？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51874" y="715916"/>
            <a:ext cx="42125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⾹农定理：例⼦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54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746375"/>
          </a:xfrm>
          <a:custGeom>
            <a:avLst/>
            <a:gdLst/>
            <a:ahLst/>
            <a:cxnLst/>
            <a:rect l="l" t="t" r="r" b="b"/>
            <a:pathLst>
              <a:path w="12963525" h="27463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487643"/>
                </a:lnTo>
                <a:lnTo>
                  <a:pt x="197" y="2539013"/>
                </a:lnTo>
                <a:lnTo>
                  <a:pt x="1581" y="2580440"/>
                </a:lnTo>
                <a:lnTo>
                  <a:pt x="12649" y="2639148"/>
                </a:lnTo>
                <a:lnTo>
                  <a:pt x="49226" y="2696562"/>
                </a:lnTo>
                <a:lnTo>
                  <a:pt x="106640" y="2733138"/>
                </a:lnTo>
                <a:lnTo>
                  <a:pt x="165348" y="2744207"/>
                </a:lnTo>
                <a:lnTo>
                  <a:pt x="206776" y="2745590"/>
                </a:lnTo>
                <a:lnTo>
                  <a:pt x="258146" y="2745788"/>
                </a:lnTo>
                <a:lnTo>
                  <a:pt x="12705299" y="2745788"/>
                </a:lnTo>
                <a:lnTo>
                  <a:pt x="12756671" y="2745590"/>
                </a:lnTo>
                <a:lnTo>
                  <a:pt x="12798099" y="2744207"/>
                </a:lnTo>
                <a:lnTo>
                  <a:pt x="12856802" y="2733138"/>
                </a:lnTo>
                <a:lnTo>
                  <a:pt x="12914218" y="2696562"/>
                </a:lnTo>
                <a:lnTo>
                  <a:pt x="12950799" y="2639148"/>
                </a:lnTo>
                <a:lnTo>
                  <a:pt x="12961867" y="2580440"/>
                </a:lnTo>
                <a:lnTo>
                  <a:pt x="12963250" y="2539013"/>
                </a:lnTo>
                <a:lnTo>
                  <a:pt x="12963448" y="248764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746375"/>
          </a:xfrm>
          <a:custGeom>
            <a:avLst/>
            <a:gdLst/>
            <a:ahLst/>
            <a:cxnLst/>
            <a:rect l="l" t="t" r="r" b="b"/>
            <a:pathLst>
              <a:path w="12963525" h="27463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487643"/>
                </a:lnTo>
                <a:lnTo>
                  <a:pt x="12963250" y="2539013"/>
                </a:lnTo>
                <a:lnTo>
                  <a:pt x="12961867" y="2580440"/>
                </a:lnTo>
                <a:lnTo>
                  <a:pt x="12950799" y="2639148"/>
                </a:lnTo>
                <a:lnTo>
                  <a:pt x="12914218" y="2696562"/>
                </a:lnTo>
                <a:lnTo>
                  <a:pt x="12856802" y="2733138"/>
                </a:lnTo>
                <a:lnTo>
                  <a:pt x="12798099" y="2744207"/>
                </a:lnTo>
                <a:lnTo>
                  <a:pt x="12756671" y="2745590"/>
                </a:lnTo>
                <a:lnTo>
                  <a:pt x="12705299" y="2745788"/>
                </a:lnTo>
                <a:lnTo>
                  <a:pt x="258145" y="2745788"/>
                </a:lnTo>
                <a:lnTo>
                  <a:pt x="206775" y="2745590"/>
                </a:lnTo>
                <a:lnTo>
                  <a:pt x="165348" y="2744207"/>
                </a:lnTo>
                <a:lnTo>
                  <a:pt x="106640" y="2733138"/>
                </a:lnTo>
                <a:lnTo>
                  <a:pt x="49226" y="2696562"/>
                </a:lnTo>
                <a:lnTo>
                  <a:pt x="12650" y="2639148"/>
                </a:lnTo>
                <a:lnTo>
                  <a:pt x="1581" y="2580440"/>
                </a:lnTo>
                <a:lnTo>
                  <a:pt x="197" y="2539013"/>
                </a:lnTo>
                <a:lnTo>
                  <a:pt x="0" y="248764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64298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772" y="2407827"/>
            <a:ext cx="1094486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0805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对于频带宽度已确定的信道，如果信噪⽐不能再提⾼了，并且码元 传输速率也达到了上限值，那么还有办法提⾼信息的传输速率吗？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43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⽤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编码的⽅法</a:t>
            </a:r>
            <a:r>
              <a:rPr dirty="0" sz="2850" spc="80" b="0">
                <a:latin typeface="Microsoft JhengHei UI Light"/>
                <a:cs typeface="Microsoft JhengHei UI Light"/>
              </a:rPr>
              <a:t>让每⼀个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码元携带更多⽐特</a:t>
            </a:r>
            <a:r>
              <a:rPr dirty="0" sz="2850" spc="80" b="0">
                <a:latin typeface="Microsoft JhengHei UI Light"/>
                <a:cs typeface="Microsoft JhengHei UI Light"/>
              </a:rPr>
              <a:t>的信息量。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奈⽒准则与⾹农定理的意义不同</a:t>
            </a:r>
          </a:p>
        </p:txBody>
      </p:sp>
      <p:sp>
        <p:nvSpPr>
          <p:cNvPr id="12" name="object 12"/>
          <p:cNvSpPr/>
          <p:nvPr/>
        </p:nvSpPr>
        <p:spPr>
          <a:xfrm>
            <a:off x="7198123" y="7328812"/>
            <a:ext cx="1472565" cy="736600"/>
          </a:xfrm>
          <a:custGeom>
            <a:avLst/>
            <a:gdLst/>
            <a:ahLst/>
            <a:cxnLst/>
            <a:rect l="l" t="t" r="r" b="b"/>
            <a:pathLst>
              <a:path w="1472565" h="736600">
                <a:moveTo>
                  <a:pt x="184762" y="0"/>
                </a:moveTo>
                <a:lnTo>
                  <a:pt x="1287706" y="0"/>
                </a:lnTo>
                <a:lnTo>
                  <a:pt x="1324473" y="141"/>
                </a:lnTo>
                <a:lnTo>
                  <a:pt x="1377674" y="3819"/>
                </a:lnTo>
                <a:lnTo>
                  <a:pt x="1418243" y="19969"/>
                </a:lnTo>
                <a:lnTo>
                  <a:pt x="1452499" y="54225"/>
                </a:lnTo>
                <a:lnTo>
                  <a:pt x="1468648" y="94793"/>
                </a:lnTo>
                <a:lnTo>
                  <a:pt x="1472326" y="147995"/>
                </a:lnTo>
                <a:lnTo>
                  <a:pt x="1472468" y="184762"/>
                </a:lnTo>
                <a:lnTo>
                  <a:pt x="1472468" y="551318"/>
                </a:lnTo>
                <a:lnTo>
                  <a:pt x="1471336" y="617735"/>
                </a:lnTo>
                <a:lnTo>
                  <a:pt x="1463414" y="659755"/>
                </a:lnTo>
                <a:lnTo>
                  <a:pt x="1437235" y="700847"/>
                </a:lnTo>
                <a:lnTo>
                  <a:pt x="1396142" y="727026"/>
                </a:lnTo>
                <a:lnTo>
                  <a:pt x="1354123" y="734948"/>
                </a:lnTo>
                <a:lnTo>
                  <a:pt x="1287706" y="736080"/>
                </a:lnTo>
                <a:lnTo>
                  <a:pt x="184762" y="736080"/>
                </a:lnTo>
                <a:lnTo>
                  <a:pt x="118344" y="734948"/>
                </a:lnTo>
                <a:lnTo>
                  <a:pt x="76325" y="727026"/>
                </a:lnTo>
                <a:lnTo>
                  <a:pt x="35233" y="700847"/>
                </a:lnTo>
                <a:lnTo>
                  <a:pt x="9054" y="659755"/>
                </a:lnTo>
                <a:lnTo>
                  <a:pt x="1131" y="617735"/>
                </a:lnTo>
                <a:lnTo>
                  <a:pt x="0" y="551318"/>
                </a:lnTo>
                <a:lnTo>
                  <a:pt x="0" y="184762"/>
                </a:lnTo>
                <a:lnTo>
                  <a:pt x="1131" y="118344"/>
                </a:lnTo>
                <a:lnTo>
                  <a:pt x="9054" y="76325"/>
                </a:lnTo>
                <a:lnTo>
                  <a:pt x="35233" y="35233"/>
                </a:lnTo>
                <a:lnTo>
                  <a:pt x="76325" y="9054"/>
                </a:lnTo>
                <a:lnTo>
                  <a:pt x="118344" y="1131"/>
                </a:lnTo>
                <a:lnTo>
                  <a:pt x="18476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04382" y="7483350"/>
            <a:ext cx="666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0" b="0">
                <a:latin typeface="Microsoft JhengHei UI Light"/>
                <a:cs typeface="Microsoft JhengHei UI Light"/>
              </a:rPr>
              <a:t>信源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02041" y="7305711"/>
            <a:ext cx="1472565" cy="736600"/>
          </a:xfrm>
          <a:custGeom>
            <a:avLst/>
            <a:gdLst/>
            <a:ahLst/>
            <a:cxnLst/>
            <a:rect l="l" t="t" r="r" b="b"/>
            <a:pathLst>
              <a:path w="1472565" h="736600">
                <a:moveTo>
                  <a:pt x="189826" y="0"/>
                </a:moveTo>
                <a:lnTo>
                  <a:pt x="1282641" y="0"/>
                </a:lnTo>
                <a:lnTo>
                  <a:pt x="1320415" y="145"/>
                </a:lnTo>
                <a:lnTo>
                  <a:pt x="1375076" y="3924"/>
                </a:lnTo>
                <a:lnTo>
                  <a:pt x="1416756" y="20516"/>
                </a:lnTo>
                <a:lnTo>
                  <a:pt x="1451951" y="55711"/>
                </a:lnTo>
                <a:lnTo>
                  <a:pt x="1468543" y="97392"/>
                </a:lnTo>
                <a:lnTo>
                  <a:pt x="1472322" y="152052"/>
                </a:lnTo>
                <a:lnTo>
                  <a:pt x="1472468" y="189826"/>
                </a:lnTo>
                <a:lnTo>
                  <a:pt x="1472468" y="546253"/>
                </a:lnTo>
                <a:lnTo>
                  <a:pt x="1471305" y="614491"/>
                </a:lnTo>
                <a:lnTo>
                  <a:pt x="1463165" y="657663"/>
                </a:lnTo>
                <a:lnTo>
                  <a:pt x="1436269" y="699881"/>
                </a:lnTo>
                <a:lnTo>
                  <a:pt x="1394050" y="726778"/>
                </a:lnTo>
                <a:lnTo>
                  <a:pt x="1350879" y="734917"/>
                </a:lnTo>
                <a:lnTo>
                  <a:pt x="1282641" y="736080"/>
                </a:lnTo>
                <a:lnTo>
                  <a:pt x="189826" y="736080"/>
                </a:lnTo>
                <a:lnTo>
                  <a:pt x="121588" y="734917"/>
                </a:lnTo>
                <a:lnTo>
                  <a:pt x="78417" y="726778"/>
                </a:lnTo>
                <a:lnTo>
                  <a:pt x="36198" y="699881"/>
                </a:lnTo>
                <a:lnTo>
                  <a:pt x="9302" y="657663"/>
                </a:lnTo>
                <a:lnTo>
                  <a:pt x="1162" y="614491"/>
                </a:lnTo>
                <a:lnTo>
                  <a:pt x="0" y="546253"/>
                </a:lnTo>
                <a:lnTo>
                  <a:pt x="0" y="189826"/>
                </a:lnTo>
                <a:lnTo>
                  <a:pt x="1162" y="121588"/>
                </a:lnTo>
                <a:lnTo>
                  <a:pt x="9302" y="78417"/>
                </a:lnTo>
                <a:lnTo>
                  <a:pt x="36198" y="36198"/>
                </a:lnTo>
                <a:lnTo>
                  <a:pt x="78417" y="9302"/>
                </a:lnTo>
                <a:lnTo>
                  <a:pt x="121588" y="1162"/>
                </a:lnTo>
                <a:lnTo>
                  <a:pt x="189826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608270" y="7460250"/>
            <a:ext cx="6667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0" b="0">
                <a:latin typeface="Microsoft JhengHei UI Light"/>
                <a:cs typeface="Microsoft JhengHei UI Light"/>
              </a:rPr>
              <a:t>信宿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36341" y="7283522"/>
            <a:ext cx="1472565" cy="73660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12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接收器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02696" y="7190789"/>
            <a:ext cx="1472565" cy="966469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27940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220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传输系统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72016" y="7696851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87137" y="0"/>
                </a:lnTo>
                <a:lnTo>
                  <a:pt x="3976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59153" y="764659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676667" y="7673750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87137" y="0"/>
                </a:lnTo>
                <a:lnTo>
                  <a:pt x="3976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063796" y="762349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621763" y="8054325"/>
            <a:ext cx="570230" cy="6623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290"/>
              </a:spcBef>
            </a:pPr>
            <a:r>
              <a:rPr dirty="0" sz="2150" spc="-10" b="0">
                <a:latin typeface="Microsoft JhengHei UI Light"/>
                <a:cs typeface="Microsoft JhengHei UI Light"/>
              </a:rPr>
              <a:t>输⼊ 信息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1415" y="8054325"/>
            <a:ext cx="570230" cy="6623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290"/>
              </a:spcBef>
            </a:pPr>
            <a:r>
              <a:rPr dirty="0" sz="2150" spc="-10" b="0">
                <a:latin typeface="Microsoft JhengHei UI Light"/>
                <a:cs typeface="Microsoft JhengHei UI Light"/>
              </a:rPr>
              <a:t>输⼊ 数据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00221" y="8054325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 b="0">
                <a:solidFill>
                  <a:srgbClr val="870002"/>
                </a:solidFill>
                <a:latin typeface="Microsoft JhengHei UI Light"/>
                <a:cs typeface="Microsoft JhengHei UI Light"/>
              </a:rPr>
              <a:t>发送信号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63268" y="8054325"/>
            <a:ext cx="11144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 b="0">
                <a:solidFill>
                  <a:srgbClr val="870002"/>
                </a:solidFill>
                <a:latin typeface="Microsoft JhengHei UI Light"/>
                <a:cs typeface="Microsoft JhengHei UI Light"/>
              </a:rPr>
              <a:t>接收信号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659913" y="8054325"/>
            <a:ext cx="570230" cy="6623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290"/>
              </a:spcBef>
            </a:pPr>
            <a:r>
              <a:rPr dirty="0" sz="2150" spc="-10" b="0">
                <a:latin typeface="Microsoft JhengHei UI Light"/>
                <a:cs typeface="Microsoft JhengHei UI Light"/>
              </a:rPr>
              <a:t>输出 数据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734749" y="8044040"/>
            <a:ext cx="570230" cy="6623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290"/>
              </a:spcBef>
            </a:pPr>
            <a:r>
              <a:rPr dirty="0" sz="2150" spc="-10" b="0">
                <a:latin typeface="Microsoft JhengHei UI Light"/>
                <a:cs typeface="Microsoft JhengHei UI Light"/>
              </a:rPr>
              <a:t>输出 信息</a:t>
            </a:r>
            <a:endParaRPr sz="2150">
              <a:latin typeface="Microsoft JhengHei UI Light"/>
              <a:cs typeface="Microsoft JhengHei U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032669" y="6917193"/>
            <a:ext cx="3801745" cy="0"/>
          </a:xfrm>
          <a:custGeom>
            <a:avLst/>
            <a:gdLst/>
            <a:ahLst/>
            <a:cxnLst/>
            <a:rect l="l" t="t" r="r" b="b"/>
            <a:pathLst>
              <a:path w="3801744" h="0">
                <a:moveTo>
                  <a:pt x="0" y="0"/>
                </a:moveTo>
                <a:lnTo>
                  <a:pt x="10470" y="0"/>
                </a:lnTo>
                <a:lnTo>
                  <a:pt x="3791164" y="0"/>
                </a:lnTo>
                <a:lnTo>
                  <a:pt x="380163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823831" y="686693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942619" y="6866933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936341" y="6555924"/>
            <a:ext cx="0" cy="722630"/>
          </a:xfrm>
          <a:custGeom>
            <a:avLst/>
            <a:gdLst/>
            <a:ahLst/>
            <a:cxnLst/>
            <a:rect l="l" t="t" r="r" b="b"/>
            <a:pathLst>
              <a:path w="0" h="722629">
                <a:moveTo>
                  <a:pt x="0" y="722537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593135" y="6346624"/>
            <a:ext cx="2538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奈⽒准则作⽤范围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15553" y="5905401"/>
            <a:ext cx="8247380" cy="0"/>
          </a:xfrm>
          <a:custGeom>
            <a:avLst/>
            <a:gdLst/>
            <a:ahLst/>
            <a:cxnLst/>
            <a:rect l="l" t="t" r="r" b="b"/>
            <a:pathLst>
              <a:path w="8247380" h="0">
                <a:moveTo>
                  <a:pt x="0" y="0"/>
                </a:moveTo>
                <a:lnTo>
                  <a:pt x="10470" y="0"/>
                </a:lnTo>
                <a:lnTo>
                  <a:pt x="8236285" y="0"/>
                </a:lnTo>
                <a:lnTo>
                  <a:pt x="824675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051836" y="58551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25503" y="585514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70591" y="5764260"/>
            <a:ext cx="0" cy="1684655"/>
          </a:xfrm>
          <a:custGeom>
            <a:avLst/>
            <a:gdLst/>
            <a:ahLst/>
            <a:cxnLst/>
            <a:rect l="l" t="t" r="r" b="b"/>
            <a:pathLst>
              <a:path w="0" h="1684654">
                <a:moveTo>
                  <a:pt x="0" y="1684549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203591" y="5764260"/>
            <a:ext cx="0" cy="1684655"/>
          </a:xfrm>
          <a:custGeom>
            <a:avLst/>
            <a:gdLst/>
            <a:ahLst/>
            <a:cxnLst/>
            <a:rect l="l" t="t" r="r" b="b"/>
            <a:pathLst>
              <a:path w="0" h="1684654">
                <a:moveTo>
                  <a:pt x="0" y="1684549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593135" y="5283052"/>
            <a:ext cx="2538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⾹农定理作⽤范围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419279" y="7658874"/>
            <a:ext cx="682625" cy="6985"/>
          </a:xfrm>
          <a:custGeom>
            <a:avLst/>
            <a:gdLst/>
            <a:ahLst/>
            <a:cxnLst/>
            <a:rect l="l" t="t" r="r" b="b"/>
            <a:pathLst>
              <a:path w="682625" h="6984">
                <a:moveTo>
                  <a:pt x="0" y="0"/>
                </a:moveTo>
                <a:lnTo>
                  <a:pt x="671768" y="6579"/>
                </a:lnTo>
                <a:lnTo>
                  <a:pt x="682238" y="668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090558" y="7615196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5">
                <a:moveTo>
                  <a:pt x="984" y="0"/>
                </a:moveTo>
                <a:lnTo>
                  <a:pt x="0" y="100515"/>
                </a:lnTo>
                <a:lnTo>
                  <a:pt x="101012" y="51242"/>
                </a:lnTo>
                <a:lnTo>
                  <a:pt x="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685635" y="7658353"/>
            <a:ext cx="1150620" cy="9525"/>
          </a:xfrm>
          <a:custGeom>
            <a:avLst/>
            <a:gdLst/>
            <a:ahLst/>
            <a:cxnLst/>
            <a:rect l="l" t="t" r="r" b="b"/>
            <a:pathLst>
              <a:path w="1150619" h="9525">
                <a:moveTo>
                  <a:pt x="-10470" y="4668"/>
                </a:moveTo>
                <a:lnTo>
                  <a:pt x="1160658" y="4668"/>
                </a:lnTo>
              </a:path>
            </a:pathLst>
          </a:custGeom>
          <a:ln w="302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824952" y="760817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806" y="100517"/>
                </a:lnTo>
                <a:lnTo>
                  <a:pt x="100918" y="494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453379" y="6555924"/>
          <a:ext cx="26492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025"/>
                <a:gridCol w="1168400"/>
              </a:tblGrid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665">
                <a:tc rowSpan="2"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2450" spc="55" b="0">
                          <a:latin typeface="Microsoft JhengHei UI Light"/>
                          <a:cs typeface="Microsoft JhengHei UI Light"/>
                        </a:rPr>
                        <a:t>发送器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644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6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44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12091705" y="762349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81062" y="7682283"/>
            <a:ext cx="682625" cy="6985"/>
          </a:xfrm>
          <a:custGeom>
            <a:avLst/>
            <a:gdLst/>
            <a:ahLst/>
            <a:cxnLst/>
            <a:rect l="l" t="t" r="r" b="b"/>
            <a:pathLst>
              <a:path w="682625" h="6984">
                <a:moveTo>
                  <a:pt x="0" y="6956"/>
                </a:moveTo>
                <a:lnTo>
                  <a:pt x="671801" y="106"/>
                </a:lnTo>
                <a:lnTo>
                  <a:pt x="68227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352351" y="7632131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5">
                <a:moveTo>
                  <a:pt x="0" y="0"/>
                </a:moveTo>
                <a:lnTo>
                  <a:pt x="1024" y="100515"/>
                </a:lnTo>
                <a:lnTo>
                  <a:pt x="101027" y="492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665" y="9262364"/>
            <a:ext cx="11962765" cy="90551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奈⽒准则</a:t>
            </a:r>
            <a:r>
              <a:rPr dirty="0" sz="2450" spc="15" b="0">
                <a:latin typeface="Microsoft JhengHei UI Light"/>
                <a:cs typeface="Microsoft JhengHei UI Light"/>
              </a:rPr>
              <a:t>：不断探索更加先进的编码技术，使每⼀个码元携带更多⽐特的信息量；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⾹农公式</a:t>
            </a:r>
            <a:r>
              <a:rPr dirty="0" sz="2450" spc="15" b="0">
                <a:latin typeface="Microsoft JhengHei UI Light"/>
                <a:cs typeface="Microsoft JhengHei UI Light"/>
              </a:rPr>
              <a:t>：在有噪声的信道上，任何编码技术，不能突破⾹农定理给出的信息传输速率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3126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331085"/>
          </a:xfrm>
          <a:custGeom>
            <a:avLst/>
            <a:gdLst/>
            <a:ahLst/>
            <a:cxnLst/>
            <a:rect l="l" t="t" r="r" b="b"/>
            <a:pathLst>
              <a:path w="12963525" h="23310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072757"/>
                </a:lnTo>
                <a:lnTo>
                  <a:pt x="197" y="2124127"/>
                </a:lnTo>
                <a:lnTo>
                  <a:pt x="1581" y="2165555"/>
                </a:lnTo>
                <a:lnTo>
                  <a:pt x="12649" y="2224263"/>
                </a:lnTo>
                <a:lnTo>
                  <a:pt x="49226" y="2281676"/>
                </a:lnTo>
                <a:lnTo>
                  <a:pt x="106640" y="2318252"/>
                </a:lnTo>
                <a:lnTo>
                  <a:pt x="165348" y="2329322"/>
                </a:lnTo>
                <a:lnTo>
                  <a:pt x="206776" y="2330706"/>
                </a:lnTo>
                <a:lnTo>
                  <a:pt x="258146" y="2330903"/>
                </a:lnTo>
                <a:lnTo>
                  <a:pt x="12705299" y="2330903"/>
                </a:lnTo>
                <a:lnTo>
                  <a:pt x="12756671" y="2330706"/>
                </a:lnTo>
                <a:lnTo>
                  <a:pt x="12798099" y="2329322"/>
                </a:lnTo>
                <a:lnTo>
                  <a:pt x="12856802" y="2318252"/>
                </a:lnTo>
                <a:lnTo>
                  <a:pt x="12914218" y="2281676"/>
                </a:lnTo>
                <a:lnTo>
                  <a:pt x="12950799" y="2224263"/>
                </a:lnTo>
                <a:lnTo>
                  <a:pt x="12961867" y="2165555"/>
                </a:lnTo>
                <a:lnTo>
                  <a:pt x="12963250" y="2124127"/>
                </a:lnTo>
                <a:lnTo>
                  <a:pt x="12963448" y="207275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331085"/>
          </a:xfrm>
          <a:custGeom>
            <a:avLst/>
            <a:gdLst/>
            <a:ahLst/>
            <a:cxnLst/>
            <a:rect l="l" t="t" r="r" b="b"/>
            <a:pathLst>
              <a:path w="12963525" h="23310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072757"/>
                </a:lnTo>
                <a:lnTo>
                  <a:pt x="12963250" y="2124127"/>
                </a:lnTo>
                <a:lnTo>
                  <a:pt x="12961867" y="2165555"/>
                </a:lnTo>
                <a:lnTo>
                  <a:pt x="12950799" y="2224263"/>
                </a:lnTo>
                <a:lnTo>
                  <a:pt x="12914218" y="2281676"/>
                </a:lnTo>
                <a:lnTo>
                  <a:pt x="12856802" y="2318252"/>
                </a:lnTo>
                <a:lnTo>
                  <a:pt x="12798099" y="2329322"/>
                </a:lnTo>
                <a:lnTo>
                  <a:pt x="12756671" y="2330706"/>
                </a:lnTo>
                <a:lnTo>
                  <a:pt x="12705299" y="2330903"/>
                </a:lnTo>
                <a:lnTo>
                  <a:pt x="258145" y="2330903"/>
                </a:lnTo>
                <a:lnTo>
                  <a:pt x="206775" y="2330706"/>
                </a:lnTo>
                <a:lnTo>
                  <a:pt x="165348" y="2329322"/>
                </a:lnTo>
                <a:lnTo>
                  <a:pt x="106640" y="2318252"/>
                </a:lnTo>
                <a:lnTo>
                  <a:pt x="49226" y="2281676"/>
                </a:lnTo>
                <a:lnTo>
                  <a:pt x="12650" y="2224263"/>
                </a:lnTo>
                <a:lnTo>
                  <a:pt x="1581" y="2165555"/>
                </a:lnTo>
                <a:lnTo>
                  <a:pt x="197" y="2124127"/>
                </a:lnTo>
                <a:lnTo>
                  <a:pt x="0" y="207275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97940" y="5996040"/>
            <a:ext cx="4815205" cy="259397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330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奈⽒准则：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3600" i="1">
                <a:latin typeface="Times New Roman"/>
                <a:cs typeface="Times New Roman"/>
              </a:rPr>
              <a:t>D</a:t>
            </a:r>
            <a:r>
              <a:rPr dirty="0" baseline="-19607" sz="3825" i="1">
                <a:latin typeface="Times New Roman"/>
                <a:cs typeface="Times New Roman"/>
              </a:rPr>
              <a:t>smax </a:t>
            </a:r>
            <a:r>
              <a:rPr dirty="0" sz="3600" spc="490">
                <a:latin typeface="Cambria"/>
                <a:cs typeface="Cambria"/>
              </a:rPr>
              <a:t>= </a:t>
            </a:r>
            <a:r>
              <a:rPr dirty="0" sz="3600" spc="-75">
                <a:latin typeface="Cambria"/>
                <a:cs typeface="Cambria"/>
              </a:rPr>
              <a:t>2</a:t>
            </a:r>
            <a:r>
              <a:rPr dirty="0" sz="3600" spc="-75" i="1">
                <a:latin typeface="Times New Roman"/>
                <a:cs typeface="Times New Roman"/>
              </a:rPr>
              <a:t>W </a:t>
            </a:r>
            <a:r>
              <a:rPr dirty="0" sz="3600" spc="-35">
                <a:latin typeface="Cambria"/>
                <a:cs typeface="Cambria"/>
              </a:rPr>
              <a:t>log</a:t>
            </a:r>
            <a:r>
              <a:rPr dirty="0" baseline="-19607" sz="3825" spc="-52">
                <a:latin typeface="Cambria"/>
                <a:cs typeface="Cambria"/>
              </a:rPr>
              <a:t>2</a:t>
            </a:r>
            <a:r>
              <a:rPr dirty="0" baseline="-19607" sz="3825" spc="-359">
                <a:latin typeface="Cambria"/>
                <a:cs typeface="Cambria"/>
              </a:rPr>
              <a:t> </a:t>
            </a:r>
            <a:r>
              <a:rPr dirty="0" sz="3600" spc="-110" i="1">
                <a:latin typeface="Times New Roman"/>
                <a:cs typeface="Times New Roman"/>
              </a:rPr>
              <a:t>v</a:t>
            </a:r>
            <a:r>
              <a:rPr dirty="0" sz="3600" spc="-110">
                <a:latin typeface="Cambria"/>
                <a:cs typeface="Cambria"/>
              </a:rPr>
              <a:t>(</a:t>
            </a:r>
            <a:r>
              <a:rPr dirty="0" sz="3600" spc="-110" i="1">
                <a:latin typeface="Times New Roman"/>
                <a:cs typeface="Times New Roman"/>
              </a:rPr>
              <a:t>b</a:t>
            </a:r>
            <a:r>
              <a:rPr dirty="0" sz="3600" spc="-110">
                <a:latin typeface="Cambria"/>
                <a:cs typeface="Cambria"/>
              </a:rPr>
              <a:t>/</a:t>
            </a:r>
            <a:r>
              <a:rPr dirty="0" sz="3600" spc="-110" i="1">
                <a:latin typeface="Times New Roman"/>
                <a:cs typeface="Times New Roman"/>
              </a:rPr>
              <a:t>s</a:t>
            </a:r>
            <a:r>
              <a:rPr dirty="0" sz="3600" spc="-110">
                <a:latin typeface="Cambria"/>
                <a:cs typeface="Cambria"/>
              </a:rPr>
              <a:t>)</a:t>
            </a:r>
            <a:endParaRPr sz="3600">
              <a:latin typeface="Cambria"/>
              <a:cs typeface="Cambria"/>
            </a:endParaRPr>
          </a:p>
          <a:p>
            <a:pPr marL="1137920">
              <a:lnSpc>
                <a:spcPct val="100000"/>
              </a:lnSpc>
              <a:spcBef>
                <a:spcPts val="930"/>
              </a:spcBef>
            </a:pPr>
            <a:r>
              <a:rPr dirty="0" sz="3600" spc="490">
                <a:latin typeface="Cambria"/>
                <a:cs typeface="Cambria"/>
              </a:rPr>
              <a:t>= </a:t>
            </a:r>
            <a:r>
              <a:rPr dirty="0" sz="3600" spc="-175">
                <a:latin typeface="Cambria"/>
                <a:cs typeface="Cambria"/>
              </a:rPr>
              <a:t>2 </a:t>
            </a:r>
            <a:r>
              <a:rPr dirty="0" sz="3600" spc="325">
                <a:latin typeface="Cambria"/>
                <a:cs typeface="Cambria"/>
              </a:rPr>
              <a:t>× </a:t>
            </a:r>
            <a:r>
              <a:rPr dirty="0" sz="3600" spc="-175">
                <a:latin typeface="Cambria"/>
                <a:cs typeface="Cambria"/>
              </a:rPr>
              <a:t>4000 </a:t>
            </a:r>
            <a:r>
              <a:rPr dirty="0" sz="3600" spc="325">
                <a:latin typeface="Cambria"/>
                <a:cs typeface="Cambria"/>
              </a:rPr>
              <a:t>×</a:t>
            </a:r>
            <a:r>
              <a:rPr dirty="0" sz="3600" spc="-385">
                <a:latin typeface="Cambria"/>
                <a:cs typeface="Cambria"/>
              </a:rPr>
              <a:t> </a:t>
            </a:r>
            <a:r>
              <a:rPr dirty="0" sz="3600" spc="-35">
                <a:latin typeface="Cambria"/>
                <a:cs typeface="Cambria"/>
              </a:rPr>
              <a:t>log</a:t>
            </a:r>
            <a:r>
              <a:rPr dirty="0" baseline="-19607" sz="3825" spc="-52">
                <a:latin typeface="Cambria"/>
                <a:cs typeface="Cambria"/>
              </a:rPr>
              <a:t>2 </a:t>
            </a:r>
            <a:r>
              <a:rPr dirty="0" sz="3600" spc="-175">
                <a:latin typeface="Cambria"/>
                <a:cs typeface="Cambria"/>
              </a:rPr>
              <a:t>2</a:t>
            </a:r>
            <a:endParaRPr sz="3600">
              <a:latin typeface="Cambria"/>
              <a:cs typeface="Cambria"/>
            </a:endParaRPr>
          </a:p>
          <a:p>
            <a:pPr marL="1137920">
              <a:lnSpc>
                <a:spcPct val="100000"/>
              </a:lnSpc>
              <a:spcBef>
                <a:spcPts val="890"/>
              </a:spcBef>
            </a:pPr>
            <a:r>
              <a:rPr dirty="0" sz="3600" spc="490">
                <a:latin typeface="Cambria"/>
                <a:cs typeface="Cambria"/>
              </a:rPr>
              <a:t>=</a:t>
            </a:r>
            <a:r>
              <a:rPr dirty="0" sz="3600" spc="200">
                <a:latin typeface="Cambria"/>
                <a:cs typeface="Cambria"/>
              </a:rPr>
              <a:t> </a:t>
            </a:r>
            <a:r>
              <a:rPr dirty="0" sz="3600" spc="-150">
                <a:latin typeface="Cambria"/>
                <a:cs typeface="Cambria"/>
              </a:rPr>
              <a:t>8000(</a:t>
            </a:r>
            <a:r>
              <a:rPr dirty="0" sz="3600" spc="-150" i="1">
                <a:latin typeface="Times New Roman"/>
                <a:cs typeface="Times New Roman"/>
              </a:rPr>
              <a:t>b</a:t>
            </a:r>
            <a:r>
              <a:rPr dirty="0" sz="3600" spc="-150">
                <a:latin typeface="Cambria"/>
                <a:cs typeface="Cambria"/>
              </a:rPr>
              <a:t>/</a:t>
            </a:r>
            <a:r>
              <a:rPr dirty="0" sz="3600" spc="-150" i="1">
                <a:latin typeface="Times New Roman"/>
                <a:cs typeface="Times New Roman"/>
              </a:rPr>
              <a:t>s</a:t>
            </a:r>
            <a:r>
              <a:rPr dirty="0" sz="3600" spc="-150">
                <a:latin typeface="Cambria"/>
                <a:cs typeface="Cambria"/>
              </a:rPr>
              <a:t>)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2752871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5398" y="2479709"/>
            <a:ext cx="11074400" cy="1459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100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⼆进制信号在信噪⽐为</a:t>
            </a:r>
            <a:r>
              <a:rPr dirty="0" sz="3300" spc="110">
                <a:latin typeface="Arial"/>
                <a:cs typeface="Arial"/>
              </a:rPr>
              <a:t>127/1</a:t>
            </a:r>
            <a:r>
              <a:rPr dirty="0" sz="3300" spc="50" b="0">
                <a:latin typeface="Microsoft JhengHei UI Light"/>
                <a:cs typeface="Microsoft JhengHei UI Light"/>
              </a:rPr>
              <a:t>的</a:t>
            </a:r>
            <a:r>
              <a:rPr dirty="0" sz="3300" spc="-20">
                <a:latin typeface="Arial"/>
                <a:cs typeface="Arial"/>
              </a:rPr>
              <a:t>4kHz</a:t>
            </a:r>
            <a:r>
              <a:rPr dirty="0" sz="3300" spc="50" b="0">
                <a:latin typeface="Microsoft JhengHei UI Light"/>
                <a:cs typeface="Microsoft JhengHei UI Light"/>
              </a:rPr>
              <a:t>的信道上传输，最⼤的 数据速率是多少？若改为⼗六进制信号结果如何？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例⼦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31930" y="5929262"/>
            <a:ext cx="6522084" cy="274637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330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⾹农定理：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4000" spc="-5" i="1">
                <a:latin typeface="Times New Roman"/>
                <a:cs typeface="Times New Roman"/>
              </a:rPr>
              <a:t>D</a:t>
            </a:r>
            <a:r>
              <a:rPr dirty="0" baseline="-19841" sz="4200" spc="-7" i="1">
                <a:latin typeface="Times New Roman"/>
                <a:cs typeface="Times New Roman"/>
              </a:rPr>
              <a:t>smax </a:t>
            </a:r>
            <a:r>
              <a:rPr dirty="0" sz="4000" spc="515">
                <a:latin typeface="Cambria"/>
                <a:cs typeface="Cambria"/>
              </a:rPr>
              <a:t>= </a:t>
            </a:r>
            <a:r>
              <a:rPr dirty="0" sz="4000" spc="-5" i="1">
                <a:latin typeface="Times New Roman"/>
                <a:cs typeface="Times New Roman"/>
              </a:rPr>
              <a:t>W </a:t>
            </a:r>
            <a:r>
              <a:rPr dirty="0" sz="4000" spc="-105">
                <a:latin typeface="Cambria"/>
                <a:cs typeface="Cambria"/>
              </a:rPr>
              <a:t>log</a:t>
            </a:r>
            <a:r>
              <a:rPr dirty="0" baseline="-19841" sz="4200" spc="-157">
                <a:latin typeface="Cambria"/>
                <a:cs typeface="Cambria"/>
              </a:rPr>
              <a:t>2</a:t>
            </a:r>
            <a:r>
              <a:rPr dirty="0" sz="4000" spc="-105">
                <a:latin typeface="Cambria"/>
                <a:cs typeface="Cambria"/>
              </a:rPr>
              <a:t>(1 </a:t>
            </a:r>
            <a:r>
              <a:rPr dirty="0" sz="4000" spc="515">
                <a:latin typeface="Cambria"/>
                <a:cs typeface="Cambria"/>
              </a:rPr>
              <a:t>+</a:t>
            </a:r>
            <a:r>
              <a:rPr dirty="0" sz="4000" spc="-60">
                <a:latin typeface="Cambria"/>
                <a:cs typeface="Cambria"/>
              </a:rPr>
              <a:t> </a:t>
            </a:r>
            <a:r>
              <a:rPr dirty="0" sz="4000" spc="-90" i="1">
                <a:latin typeface="Times New Roman"/>
                <a:cs typeface="Times New Roman"/>
              </a:rPr>
              <a:t>S</a:t>
            </a:r>
            <a:r>
              <a:rPr dirty="0" sz="4000" spc="-90">
                <a:latin typeface="Cambria"/>
                <a:cs typeface="Cambria"/>
              </a:rPr>
              <a:t>/</a:t>
            </a:r>
            <a:r>
              <a:rPr dirty="0" sz="4000" spc="-90" i="1">
                <a:latin typeface="Times New Roman"/>
                <a:cs typeface="Times New Roman"/>
              </a:rPr>
              <a:t>N</a:t>
            </a:r>
            <a:r>
              <a:rPr dirty="0" sz="4000" spc="-90">
                <a:latin typeface="Cambria"/>
                <a:cs typeface="Cambria"/>
              </a:rPr>
              <a:t>)</a:t>
            </a:r>
            <a:endParaRPr sz="4000">
              <a:latin typeface="Cambria"/>
              <a:cs typeface="Cambria"/>
            </a:endParaRPr>
          </a:p>
          <a:p>
            <a:pPr marL="1249045">
              <a:lnSpc>
                <a:spcPct val="100000"/>
              </a:lnSpc>
              <a:spcBef>
                <a:spcPts val="965"/>
              </a:spcBef>
            </a:pPr>
            <a:r>
              <a:rPr dirty="0" sz="4000" spc="515">
                <a:latin typeface="Cambria"/>
                <a:cs typeface="Cambria"/>
              </a:rPr>
              <a:t>= </a:t>
            </a:r>
            <a:r>
              <a:rPr dirty="0" sz="4000" spc="-220">
                <a:latin typeface="Cambria"/>
                <a:cs typeface="Cambria"/>
              </a:rPr>
              <a:t>4000 </a:t>
            </a:r>
            <a:r>
              <a:rPr dirty="0" sz="4000" spc="335">
                <a:latin typeface="Cambria"/>
                <a:cs typeface="Cambria"/>
              </a:rPr>
              <a:t>× </a:t>
            </a:r>
            <a:r>
              <a:rPr dirty="0" sz="4000" spc="-105">
                <a:latin typeface="Cambria"/>
                <a:cs typeface="Cambria"/>
              </a:rPr>
              <a:t>log</a:t>
            </a:r>
            <a:r>
              <a:rPr dirty="0" baseline="-19841" sz="4200" spc="-157">
                <a:latin typeface="Cambria"/>
                <a:cs typeface="Cambria"/>
              </a:rPr>
              <a:t>2</a:t>
            </a:r>
            <a:r>
              <a:rPr dirty="0" sz="4000" spc="-105">
                <a:latin typeface="Cambria"/>
                <a:cs typeface="Cambria"/>
              </a:rPr>
              <a:t>(1 </a:t>
            </a:r>
            <a:r>
              <a:rPr dirty="0" sz="4000" spc="515">
                <a:latin typeface="Cambria"/>
                <a:cs typeface="Cambria"/>
              </a:rPr>
              <a:t>+</a:t>
            </a:r>
            <a:r>
              <a:rPr dirty="0" sz="4000" spc="-345">
                <a:latin typeface="Cambria"/>
                <a:cs typeface="Cambria"/>
              </a:rPr>
              <a:t> </a:t>
            </a:r>
            <a:r>
              <a:rPr dirty="0" sz="4000" spc="-250">
                <a:latin typeface="Cambria"/>
                <a:cs typeface="Cambria"/>
              </a:rPr>
              <a:t>127/1)</a:t>
            </a:r>
            <a:endParaRPr sz="4000">
              <a:latin typeface="Cambria"/>
              <a:cs typeface="Cambria"/>
            </a:endParaRPr>
          </a:p>
          <a:p>
            <a:pPr marL="1249045">
              <a:lnSpc>
                <a:spcPct val="100000"/>
              </a:lnSpc>
              <a:spcBef>
                <a:spcPts val="930"/>
              </a:spcBef>
            </a:pPr>
            <a:r>
              <a:rPr dirty="0" sz="4000" spc="515">
                <a:latin typeface="Cambria"/>
                <a:cs typeface="Cambria"/>
              </a:rPr>
              <a:t>=</a:t>
            </a:r>
            <a:r>
              <a:rPr dirty="0" sz="4000" spc="215">
                <a:latin typeface="Cambria"/>
                <a:cs typeface="Cambria"/>
              </a:rPr>
              <a:t> </a:t>
            </a:r>
            <a:r>
              <a:rPr dirty="0" sz="4000" spc="-195">
                <a:latin typeface="Cambria"/>
                <a:cs typeface="Cambria"/>
              </a:rPr>
              <a:t>28000(</a:t>
            </a:r>
            <a:r>
              <a:rPr dirty="0" sz="4000" spc="-195" i="1">
                <a:latin typeface="Times New Roman"/>
                <a:cs typeface="Times New Roman"/>
              </a:rPr>
              <a:t>b</a:t>
            </a:r>
            <a:r>
              <a:rPr dirty="0" sz="4000" spc="-195">
                <a:latin typeface="Cambria"/>
                <a:cs typeface="Cambria"/>
              </a:rPr>
              <a:t>/</a:t>
            </a:r>
            <a:r>
              <a:rPr dirty="0" sz="4000" spc="-195" i="1">
                <a:latin typeface="Times New Roman"/>
                <a:cs typeface="Times New Roman"/>
              </a:rPr>
              <a:t>s</a:t>
            </a:r>
            <a:r>
              <a:rPr dirty="0" sz="4000" spc="-195">
                <a:latin typeface="Cambria"/>
                <a:cs typeface="Cambria"/>
              </a:rPr>
              <a:t>)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为什么需要物理层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34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550659"/>
          </a:xfrm>
          <a:custGeom>
            <a:avLst/>
            <a:gdLst/>
            <a:ahLst/>
            <a:cxnLst/>
            <a:rect l="l" t="t" r="r" b="b"/>
            <a:pathLst>
              <a:path w="12963525" h="65506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292398"/>
                </a:lnTo>
                <a:lnTo>
                  <a:pt x="197" y="6343768"/>
                </a:lnTo>
                <a:lnTo>
                  <a:pt x="1581" y="6385196"/>
                </a:lnTo>
                <a:lnTo>
                  <a:pt x="12649" y="6443904"/>
                </a:lnTo>
                <a:lnTo>
                  <a:pt x="49226" y="6501317"/>
                </a:lnTo>
                <a:lnTo>
                  <a:pt x="106640" y="6537894"/>
                </a:lnTo>
                <a:lnTo>
                  <a:pt x="165348" y="6548963"/>
                </a:lnTo>
                <a:lnTo>
                  <a:pt x="206776" y="6550347"/>
                </a:lnTo>
                <a:lnTo>
                  <a:pt x="258146" y="6550545"/>
                </a:lnTo>
                <a:lnTo>
                  <a:pt x="12705299" y="6550545"/>
                </a:lnTo>
                <a:lnTo>
                  <a:pt x="12756671" y="6550347"/>
                </a:lnTo>
                <a:lnTo>
                  <a:pt x="12798099" y="6548963"/>
                </a:lnTo>
                <a:lnTo>
                  <a:pt x="12856802" y="6537894"/>
                </a:lnTo>
                <a:lnTo>
                  <a:pt x="12914218" y="6501317"/>
                </a:lnTo>
                <a:lnTo>
                  <a:pt x="12950799" y="6443904"/>
                </a:lnTo>
                <a:lnTo>
                  <a:pt x="12961867" y="6385196"/>
                </a:lnTo>
                <a:lnTo>
                  <a:pt x="12963250" y="6343768"/>
                </a:lnTo>
                <a:lnTo>
                  <a:pt x="12963448" y="629239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550659"/>
          </a:xfrm>
          <a:custGeom>
            <a:avLst/>
            <a:gdLst/>
            <a:ahLst/>
            <a:cxnLst/>
            <a:rect l="l" t="t" r="r" b="b"/>
            <a:pathLst>
              <a:path w="12963525" h="65506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292398"/>
                </a:lnTo>
                <a:lnTo>
                  <a:pt x="12963250" y="6343768"/>
                </a:lnTo>
                <a:lnTo>
                  <a:pt x="12961867" y="6385196"/>
                </a:lnTo>
                <a:lnTo>
                  <a:pt x="12950799" y="6443904"/>
                </a:lnTo>
                <a:lnTo>
                  <a:pt x="12914218" y="6501317"/>
                </a:lnTo>
                <a:lnTo>
                  <a:pt x="12856802" y="6537894"/>
                </a:lnTo>
                <a:lnTo>
                  <a:pt x="12798099" y="6548963"/>
                </a:lnTo>
                <a:lnTo>
                  <a:pt x="12756671" y="6550347"/>
                </a:lnTo>
                <a:lnTo>
                  <a:pt x="12705299" y="6550545"/>
                </a:lnTo>
                <a:lnTo>
                  <a:pt x="258145" y="6550545"/>
                </a:lnTo>
                <a:lnTo>
                  <a:pt x="206775" y="6550347"/>
                </a:lnTo>
                <a:lnTo>
                  <a:pt x="165348" y="6548963"/>
                </a:lnTo>
                <a:lnTo>
                  <a:pt x="106640" y="6537894"/>
                </a:lnTo>
                <a:lnTo>
                  <a:pt x="49226" y="6501317"/>
                </a:lnTo>
                <a:lnTo>
                  <a:pt x="12650" y="6443904"/>
                </a:lnTo>
                <a:lnTo>
                  <a:pt x="1581" y="6385196"/>
                </a:lnTo>
                <a:lnTo>
                  <a:pt x="197" y="6343768"/>
                </a:lnTo>
                <a:lnTo>
                  <a:pt x="0" y="629239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63026" y="278161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5684" y="2722370"/>
            <a:ext cx="973772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物理层不包含物理媒介</a:t>
            </a:r>
            <a:r>
              <a:rPr dirty="0" sz="2850" spc="80" b="0">
                <a:latin typeface="Microsoft JhengHei UI Light"/>
                <a:cs typeface="Microsoft JhengHei UI Light"/>
              </a:rPr>
              <a:t>，⽽是确定与传输媒体的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接⼝特性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7153" y="3397301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7153" y="462867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77153" y="58600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7153" y="709143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9811" y="3162147"/>
            <a:ext cx="10492105" cy="495109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机械特性：</a:t>
            </a:r>
            <a:r>
              <a:rPr dirty="0" sz="2850" spc="80" b="0">
                <a:latin typeface="Microsoft JhengHei UI Light"/>
                <a:cs typeface="Microsoft JhengHei UI Light"/>
              </a:rPr>
              <a:t>接⼝所⽤接线器的⼀些物理属性如接⼝形状，接⼝尺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⼨，引线数⽬及排列；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电⽓特性：</a:t>
            </a:r>
            <a:r>
              <a:rPr dirty="0" sz="2850" spc="80" b="0">
                <a:latin typeface="Microsoft JhengHei UI Light"/>
                <a:cs typeface="Microsoft JhengHei UI Light"/>
              </a:rPr>
              <a:t>接⼝电缆的各条线上出现的电压的范围，阻抗匹配，  传输速率，距离等；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功能特性：</a:t>
            </a:r>
            <a:r>
              <a:rPr dirty="0" sz="2850" spc="80" b="0">
                <a:latin typeface="Microsoft JhengHei UI Light"/>
                <a:cs typeface="Microsoft JhengHei UI Light"/>
              </a:rPr>
              <a:t>某条线上出现的某⼀电平的电压的意义，接⼝部件信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号线的⽤途；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过程特性：</a:t>
            </a:r>
            <a:r>
              <a:rPr dirty="0" sz="2850" spc="80" b="0">
                <a:latin typeface="Microsoft JhengHei UI Light"/>
                <a:cs typeface="Microsoft JhengHei UI Light"/>
              </a:rPr>
              <a:t>对于不同功能的各种可能事件的出现顺序，定义各条 物理线路的⼯作规程和时序关系。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47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681095"/>
          </a:xfrm>
          <a:custGeom>
            <a:avLst/>
            <a:gdLst/>
            <a:ahLst/>
            <a:cxnLst/>
            <a:rect l="l" t="t" r="r" b="b"/>
            <a:pathLst>
              <a:path w="12963525" h="36810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22721"/>
                </a:lnTo>
                <a:lnTo>
                  <a:pt x="197" y="3474091"/>
                </a:lnTo>
                <a:lnTo>
                  <a:pt x="1581" y="3515518"/>
                </a:lnTo>
                <a:lnTo>
                  <a:pt x="12649" y="3574226"/>
                </a:lnTo>
                <a:lnTo>
                  <a:pt x="49226" y="3631640"/>
                </a:lnTo>
                <a:lnTo>
                  <a:pt x="106640" y="3668217"/>
                </a:lnTo>
                <a:lnTo>
                  <a:pt x="165348" y="3679285"/>
                </a:lnTo>
                <a:lnTo>
                  <a:pt x="206776" y="3680669"/>
                </a:lnTo>
                <a:lnTo>
                  <a:pt x="258146" y="3680866"/>
                </a:lnTo>
                <a:lnTo>
                  <a:pt x="12705299" y="3680866"/>
                </a:lnTo>
                <a:lnTo>
                  <a:pt x="12756671" y="3680669"/>
                </a:lnTo>
                <a:lnTo>
                  <a:pt x="12798099" y="3679285"/>
                </a:lnTo>
                <a:lnTo>
                  <a:pt x="12856802" y="3668217"/>
                </a:lnTo>
                <a:lnTo>
                  <a:pt x="12914218" y="3631640"/>
                </a:lnTo>
                <a:lnTo>
                  <a:pt x="12950799" y="3574226"/>
                </a:lnTo>
                <a:lnTo>
                  <a:pt x="12961867" y="3515518"/>
                </a:lnTo>
                <a:lnTo>
                  <a:pt x="12963250" y="3474091"/>
                </a:lnTo>
                <a:lnTo>
                  <a:pt x="12963448" y="342272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681095"/>
          </a:xfrm>
          <a:custGeom>
            <a:avLst/>
            <a:gdLst/>
            <a:ahLst/>
            <a:cxnLst/>
            <a:rect l="l" t="t" r="r" b="b"/>
            <a:pathLst>
              <a:path w="12963525" h="36810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22721"/>
                </a:lnTo>
                <a:lnTo>
                  <a:pt x="12963250" y="3474091"/>
                </a:lnTo>
                <a:lnTo>
                  <a:pt x="12961867" y="3515518"/>
                </a:lnTo>
                <a:lnTo>
                  <a:pt x="12950799" y="3574226"/>
                </a:lnTo>
                <a:lnTo>
                  <a:pt x="12914218" y="3631640"/>
                </a:lnTo>
                <a:lnTo>
                  <a:pt x="12856802" y="3668217"/>
                </a:lnTo>
                <a:lnTo>
                  <a:pt x="12798099" y="3679285"/>
                </a:lnTo>
                <a:lnTo>
                  <a:pt x="12756671" y="3680669"/>
                </a:lnTo>
                <a:lnTo>
                  <a:pt x="12705299" y="3680866"/>
                </a:lnTo>
                <a:lnTo>
                  <a:pt x="258145" y="3680866"/>
                </a:lnTo>
                <a:lnTo>
                  <a:pt x="206775" y="3680669"/>
                </a:lnTo>
                <a:lnTo>
                  <a:pt x="165348" y="3679285"/>
                </a:lnTo>
                <a:lnTo>
                  <a:pt x="106640" y="3668217"/>
                </a:lnTo>
                <a:lnTo>
                  <a:pt x="49226" y="3631640"/>
                </a:lnTo>
                <a:lnTo>
                  <a:pt x="12650" y="3574226"/>
                </a:lnTo>
                <a:lnTo>
                  <a:pt x="1581" y="3515518"/>
                </a:lnTo>
                <a:lnTo>
                  <a:pt x="197" y="3474091"/>
                </a:lnTo>
                <a:lnTo>
                  <a:pt x="0" y="342272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867897"/>
            <a:ext cx="182880" cy="23374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5398" y="2671881"/>
            <a:ext cx="9851390" cy="260604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带宽：最⾼频率与最低频率之差。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 marR="431800">
              <a:lnSpc>
                <a:spcPts val="5080"/>
              </a:lnSpc>
              <a:spcBef>
                <a:spcPts val="350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奈⽒准则：理想低通条件下，码元极限传输速率。 信噪⽐的概念。</a:t>
            </a:r>
            <a:endParaRPr sz="3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3300" spc="50" b="0">
                <a:latin typeface="Microsoft JhengHei UI Light"/>
                <a:cs typeface="Microsoft JhengHei UI Light"/>
              </a:rPr>
              <a:t>⾹农定理：噪声、⼲扰条件下，信息极限传输速率。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36807" y="6188631"/>
            <a:ext cx="3723377" cy="4282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07471" y="6688043"/>
            <a:ext cx="2582051" cy="3140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07471" y="6688044"/>
            <a:ext cx="2582545" cy="3141345"/>
          </a:xfrm>
          <a:custGeom>
            <a:avLst/>
            <a:gdLst/>
            <a:ahLst/>
            <a:cxnLst/>
            <a:rect l="l" t="t" r="r" b="b"/>
            <a:pathLst>
              <a:path w="2582545" h="3141345">
                <a:moveTo>
                  <a:pt x="0" y="0"/>
                </a:moveTo>
                <a:lnTo>
                  <a:pt x="2582051" y="0"/>
                </a:lnTo>
                <a:lnTo>
                  <a:pt x="2582051" y="3140854"/>
                </a:lnTo>
                <a:lnTo>
                  <a:pt x="0" y="3140854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796458" y="6188631"/>
            <a:ext cx="6376082" cy="4282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67122" y="6688043"/>
            <a:ext cx="5234755" cy="3140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367122" y="6688044"/>
            <a:ext cx="5234940" cy="3141345"/>
          </a:xfrm>
          <a:custGeom>
            <a:avLst/>
            <a:gdLst/>
            <a:ahLst/>
            <a:cxnLst/>
            <a:rect l="l" t="t" r="r" b="b"/>
            <a:pathLst>
              <a:path w="5234940" h="3141345">
                <a:moveTo>
                  <a:pt x="0" y="0"/>
                </a:moveTo>
                <a:lnTo>
                  <a:pt x="5234755" y="0"/>
                </a:lnTo>
                <a:lnTo>
                  <a:pt x="5234755" y="3140854"/>
                </a:lnTo>
                <a:lnTo>
                  <a:pt x="0" y="3140854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69077" y="2690343"/>
            <a:ext cx="412115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信道的极限容量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信道带宽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奈奎斯特定理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信噪⽐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⾹农定理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两个定理⽐较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608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813175"/>
          </a:xfrm>
          <a:custGeom>
            <a:avLst/>
            <a:gdLst/>
            <a:ahLst/>
            <a:cxnLst/>
            <a:rect l="l" t="t" r="r" b="b"/>
            <a:pathLst>
              <a:path w="12963525" h="38131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554497"/>
                </a:lnTo>
                <a:lnTo>
                  <a:pt x="197" y="3605866"/>
                </a:lnTo>
                <a:lnTo>
                  <a:pt x="1581" y="3647294"/>
                </a:lnTo>
                <a:lnTo>
                  <a:pt x="12649" y="3706002"/>
                </a:lnTo>
                <a:lnTo>
                  <a:pt x="49226" y="3763416"/>
                </a:lnTo>
                <a:lnTo>
                  <a:pt x="106640" y="3799993"/>
                </a:lnTo>
                <a:lnTo>
                  <a:pt x="165348" y="3811061"/>
                </a:lnTo>
                <a:lnTo>
                  <a:pt x="206776" y="3812445"/>
                </a:lnTo>
                <a:lnTo>
                  <a:pt x="258146" y="3812643"/>
                </a:lnTo>
                <a:lnTo>
                  <a:pt x="12705299" y="3812643"/>
                </a:lnTo>
                <a:lnTo>
                  <a:pt x="12756671" y="3812445"/>
                </a:lnTo>
                <a:lnTo>
                  <a:pt x="12798099" y="3811061"/>
                </a:lnTo>
                <a:lnTo>
                  <a:pt x="12856802" y="3799993"/>
                </a:lnTo>
                <a:lnTo>
                  <a:pt x="12914218" y="3763416"/>
                </a:lnTo>
                <a:lnTo>
                  <a:pt x="12950799" y="3706002"/>
                </a:lnTo>
                <a:lnTo>
                  <a:pt x="12961867" y="3647294"/>
                </a:lnTo>
                <a:lnTo>
                  <a:pt x="12963250" y="3605866"/>
                </a:lnTo>
                <a:lnTo>
                  <a:pt x="12963448" y="355449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813175"/>
          </a:xfrm>
          <a:custGeom>
            <a:avLst/>
            <a:gdLst/>
            <a:ahLst/>
            <a:cxnLst/>
            <a:rect l="l" t="t" r="r" b="b"/>
            <a:pathLst>
              <a:path w="12963525" h="38131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554497"/>
                </a:lnTo>
                <a:lnTo>
                  <a:pt x="12963250" y="3605866"/>
                </a:lnTo>
                <a:lnTo>
                  <a:pt x="12961867" y="3647294"/>
                </a:lnTo>
                <a:lnTo>
                  <a:pt x="12950799" y="3706002"/>
                </a:lnTo>
                <a:lnTo>
                  <a:pt x="12914218" y="3763416"/>
                </a:lnTo>
                <a:lnTo>
                  <a:pt x="12856802" y="3799993"/>
                </a:lnTo>
                <a:lnTo>
                  <a:pt x="12798099" y="3811061"/>
                </a:lnTo>
                <a:lnTo>
                  <a:pt x="12756671" y="3812445"/>
                </a:lnTo>
                <a:lnTo>
                  <a:pt x="12705299" y="3812643"/>
                </a:lnTo>
                <a:lnTo>
                  <a:pt x="258145" y="3812643"/>
                </a:lnTo>
                <a:lnTo>
                  <a:pt x="206775" y="3812445"/>
                </a:lnTo>
                <a:lnTo>
                  <a:pt x="165348" y="3811061"/>
                </a:lnTo>
                <a:lnTo>
                  <a:pt x="106640" y="3799993"/>
                </a:lnTo>
                <a:lnTo>
                  <a:pt x="49226" y="3763416"/>
                </a:lnTo>
                <a:lnTo>
                  <a:pt x="12650" y="3706002"/>
                </a:lnTo>
                <a:lnTo>
                  <a:pt x="1581" y="3647294"/>
                </a:lnTo>
                <a:lnTo>
                  <a:pt x="197" y="3605866"/>
                </a:lnTo>
                <a:lnTo>
                  <a:pt x="0" y="355449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631302"/>
            <a:ext cx="163195" cy="975994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772" y="2407827"/>
            <a:ext cx="11095990" cy="312674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信道</a:t>
            </a:r>
            <a:r>
              <a:rPr dirty="0" sz="2850" spc="80" b="0">
                <a:latin typeface="Microsoft JhengHei UI Light"/>
                <a:cs typeface="Microsoft JhengHei UI Light"/>
              </a:rPr>
              <a:t>是传输系统的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逻辑通路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90805" marR="13335">
              <a:lnSpc>
                <a:spcPts val="4940"/>
              </a:lnSpc>
              <a:spcBef>
                <a:spcPts val="3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传输介质</a:t>
            </a:r>
            <a:r>
              <a:rPr dirty="0" sz="2850" spc="80" b="0">
                <a:latin typeface="Microsoft JhengHei UI Light"/>
                <a:cs typeface="Microsoft JhengHei UI Light"/>
              </a:rPr>
              <a:t>也称传输媒体</a:t>
            </a:r>
            <a:r>
              <a:rPr dirty="0" sz="2850" spc="325">
                <a:latin typeface="Arial"/>
                <a:cs typeface="Arial"/>
              </a:rPr>
              <a:t>/</a:t>
            </a:r>
            <a:r>
              <a:rPr dirty="0" sz="2850" spc="80" b="0">
                <a:latin typeface="Microsoft JhengHei UI Light"/>
                <a:cs typeface="Microsoft JhengHei UI Light"/>
              </a:rPr>
              <a:t>传输媒介，是数据传输系统中在发送设备和 接收设备之间的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物理通路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indent="-392430">
              <a:lnSpc>
                <a:spcPct val="100000"/>
              </a:lnSpc>
              <a:spcBef>
                <a:spcPts val="101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传输介质可认为是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第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层</a:t>
            </a:r>
            <a:r>
              <a:rPr dirty="0" sz="2850" spc="80" b="0">
                <a:latin typeface="Microsoft JhengHei UI Light"/>
                <a:cs typeface="Microsoft JhengHei UI Light"/>
              </a:rPr>
              <a:t>，它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传输的是信号</a:t>
            </a:r>
            <a:r>
              <a:rPr dirty="0" sz="2850" spc="80" b="0">
                <a:latin typeface="Microsoft JhengHei UI Light"/>
                <a:cs typeface="Microsoft JhengHei UI Light"/>
              </a:rPr>
              <a:t>，但不知道信号是什么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>
              <a:lnSpc>
                <a:spcPct val="100000"/>
              </a:lnSpc>
              <a:spcBef>
                <a:spcPts val="151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意思，根据规定的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电⽓特性来识别⽐特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62340" y="715916"/>
            <a:ext cx="107911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传输媒体（导引型和⾮导引型传输媒体）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87209" y="8429074"/>
            <a:ext cx="2188210" cy="616585"/>
          </a:xfrm>
          <a:custGeom>
            <a:avLst/>
            <a:gdLst/>
            <a:ahLst/>
            <a:cxnLst/>
            <a:rect l="l" t="t" r="r" b="b"/>
            <a:pathLst>
              <a:path w="2188209" h="616584">
                <a:moveTo>
                  <a:pt x="0" y="616499"/>
                </a:moveTo>
                <a:lnTo>
                  <a:pt x="2188093" y="616499"/>
                </a:lnTo>
                <a:lnTo>
                  <a:pt x="2188093" y="0"/>
                </a:lnTo>
                <a:lnTo>
                  <a:pt x="0" y="0"/>
                </a:lnTo>
                <a:lnTo>
                  <a:pt x="0" y="616499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52073" y="8393937"/>
            <a:ext cx="2185035" cy="613410"/>
          </a:xfrm>
          <a:custGeom>
            <a:avLst/>
            <a:gdLst/>
            <a:ahLst/>
            <a:cxnLst/>
            <a:rect l="l" t="t" r="r" b="b"/>
            <a:pathLst>
              <a:path w="2185034" h="613409">
                <a:moveTo>
                  <a:pt x="0" y="613305"/>
                </a:moveTo>
                <a:lnTo>
                  <a:pt x="2184898" y="613305"/>
                </a:lnTo>
                <a:lnTo>
                  <a:pt x="2184898" y="0"/>
                </a:lnTo>
                <a:lnTo>
                  <a:pt x="0" y="0"/>
                </a:lnTo>
                <a:lnTo>
                  <a:pt x="0" y="6133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52072" y="8393943"/>
            <a:ext cx="2185035" cy="613410"/>
          </a:xfrm>
          <a:custGeom>
            <a:avLst/>
            <a:gdLst/>
            <a:ahLst/>
            <a:cxnLst/>
            <a:rect l="l" t="t" r="r" b="b"/>
            <a:pathLst>
              <a:path w="2185034" h="613409">
                <a:moveTo>
                  <a:pt x="0" y="0"/>
                </a:moveTo>
                <a:lnTo>
                  <a:pt x="2184899" y="0"/>
                </a:lnTo>
                <a:lnTo>
                  <a:pt x="2184899" y="613305"/>
                </a:lnTo>
                <a:lnTo>
                  <a:pt x="0" y="613305"/>
                </a:lnTo>
                <a:lnTo>
                  <a:pt x="0" y="0"/>
                </a:lnTo>
                <a:close/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94575" y="8336445"/>
            <a:ext cx="2299970" cy="728345"/>
          </a:xfrm>
          <a:custGeom>
            <a:avLst/>
            <a:gdLst/>
            <a:ahLst/>
            <a:cxnLst/>
            <a:rect l="l" t="t" r="r" b="b"/>
            <a:pathLst>
              <a:path w="2299970" h="728345">
                <a:moveTo>
                  <a:pt x="0" y="0"/>
                </a:moveTo>
                <a:lnTo>
                  <a:pt x="2299893" y="0"/>
                </a:lnTo>
                <a:lnTo>
                  <a:pt x="2299893" y="728299"/>
                </a:lnTo>
                <a:lnTo>
                  <a:pt x="0" y="728299"/>
                </a:lnTo>
                <a:lnTo>
                  <a:pt x="0" y="0"/>
                </a:lnTo>
                <a:close/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732906" y="8505122"/>
            <a:ext cx="2223770" cy="3479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74675">
              <a:lnSpc>
                <a:spcPct val="100000"/>
              </a:lnSpc>
              <a:spcBef>
                <a:spcPts val="110"/>
              </a:spcBef>
            </a:pPr>
            <a:r>
              <a:rPr dirty="0" sz="2100" spc="5">
                <a:latin typeface="宋体"/>
                <a:cs typeface="宋体"/>
              </a:rPr>
              <a:t>传输媒体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1078" y="7196081"/>
            <a:ext cx="2299970" cy="728345"/>
          </a:xfrm>
          <a:prstGeom prst="rect">
            <a:avLst/>
          </a:prstGeom>
          <a:ln w="19165">
            <a:solidFill>
              <a:srgbClr val="6D6D6D"/>
            </a:solidFill>
          </a:ln>
        </p:spPr>
        <p:txBody>
          <a:bodyPr wrap="square" lIns="0" tIns="208915" rIns="0" bIns="0" rtlCol="0" vert="horz">
            <a:spAutoFit/>
          </a:bodyPr>
          <a:lstStyle/>
          <a:p>
            <a:pPr marL="344805">
              <a:lnSpc>
                <a:spcPct val="100000"/>
              </a:lnSpc>
              <a:spcBef>
                <a:spcPts val="1645"/>
              </a:spcBef>
            </a:pPr>
            <a:r>
              <a:rPr dirty="0" sz="1800" spc="5">
                <a:solidFill>
                  <a:srgbClr val="303030"/>
                </a:solidFill>
                <a:latin typeface="宋体"/>
                <a:cs typeface="宋体"/>
              </a:rPr>
              <a:t>导引型传输媒体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21078" y="9438478"/>
            <a:ext cx="2299970" cy="728345"/>
          </a:xfrm>
          <a:prstGeom prst="rect">
            <a:avLst/>
          </a:prstGeom>
          <a:ln w="19165">
            <a:solidFill>
              <a:srgbClr val="6D6D6D"/>
            </a:solidFill>
          </a:ln>
        </p:spPr>
        <p:txBody>
          <a:bodyPr wrap="square" lIns="0" tIns="208915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1645"/>
              </a:spcBef>
            </a:pPr>
            <a:r>
              <a:rPr dirty="0" sz="1800" spc="5">
                <a:solidFill>
                  <a:srgbClr val="303030"/>
                </a:solidFill>
                <a:latin typeface="宋体"/>
                <a:cs typeface="宋体"/>
              </a:rPr>
              <a:t>非导引型传输媒体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465078" y="6482143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172492" y="919957"/>
                </a:lnTo>
                <a:lnTo>
                  <a:pt x="126440" y="913835"/>
                </a:lnTo>
                <a:lnTo>
                  <a:pt x="85181" y="896532"/>
                </a:lnTo>
                <a:lnTo>
                  <a:pt x="50310" y="869647"/>
                </a:lnTo>
                <a:lnTo>
                  <a:pt x="23424" y="834776"/>
                </a:lnTo>
                <a:lnTo>
                  <a:pt x="6122" y="793516"/>
                </a:lnTo>
                <a:lnTo>
                  <a:pt x="0" y="747465"/>
                </a:lnTo>
                <a:lnTo>
                  <a:pt x="0" y="172492"/>
                </a:lnTo>
                <a:lnTo>
                  <a:pt x="6122" y="126440"/>
                </a:lnTo>
                <a:lnTo>
                  <a:pt x="23424" y="85181"/>
                </a:lnTo>
                <a:lnTo>
                  <a:pt x="50310" y="50310"/>
                </a:lnTo>
                <a:lnTo>
                  <a:pt x="85181" y="23424"/>
                </a:lnTo>
                <a:lnTo>
                  <a:pt x="126440" y="6122"/>
                </a:lnTo>
                <a:lnTo>
                  <a:pt x="172492" y="0"/>
                </a:lnTo>
                <a:lnTo>
                  <a:pt x="2357391" y="0"/>
                </a:lnTo>
                <a:lnTo>
                  <a:pt x="2403442" y="6122"/>
                </a:lnTo>
                <a:lnTo>
                  <a:pt x="2444701" y="23424"/>
                </a:lnTo>
                <a:lnTo>
                  <a:pt x="2479572" y="50310"/>
                </a:lnTo>
                <a:lnTo>
                  <a:pt x="2506458" y="85181"/>
                </a:lnTo>
                <a:lnTo>
                  <a:pt x="2523760" y="126440"/>
                </a:lnTo>
                <a:lnTo>
                  <a:pt x="2529883" y="172492"/>
                </a:lnTo>
                <a:lnTo>
                  <a:pt x="2529883" y="747465"/>
                </a:lnTo>
                <a:lnTo>
                  <a:pt x="2523760" y="793516"/>
                </a:lnTo>
                <a:lnTo>
                  <a:pt x="2506458" y="834776"/>
                </a:lnTo>
                <a:lnTo>
                  <a:pt x="2479572" y="869647"/>
                </a:lnTo>
                <a:lnTo>
                  <a:pt x="2444701" y="896532"/>
                </a:lnTo>
                <a:lnTo>
                  <a:pt x="2403442" y="913835"/>
                </a:lnTo>
                <a:lnTo>
                  <a:pt x="2357391" y="91995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5078" y="6482143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2403442" y="913835"/>
                </a:lnTo>
                <a:lnTo>
                  <a:pt x="2444701" y="896532"/>
                </a:lnTo>
                <a:lnTo>
                  <a:pt x="2479572" y="869647"/>
                </a:lnTo>
                <a:lnTo>
                  <a:pt x="2506458" y="834776"/>
                </a:lnTo>
                <a:lnTo>
                  <a:pt x="2523760" y="793516"/>
                </a:lnTo>
                <a:lnTo>
                  <a:pt x="2529883" y="747465"/>
                </a:lnTo>
                <a:lnTo>
                  <a:pt x="2529883" y="172492"/>
                </a:lnTo>
                <a:lnTo>
                  <a:pt x="2523760" y="126440"/>
                </a:lnTo>
                <a:lnTo>
                  <a:pt x="2506458" y="85181"/>
                </a:lnTo>
                <a:lnTo>
                  <a:pt x="2479572" y="50310"/>
                </a:lnTo>
                <a:lnTo>
                  <a:pt x="2444701" y="23424"/>
                </a:lnTo>
                <a:lnTo>
                  <a:pt x="2403442" y="6122"/>
                </a:lnTo>
                <a:lnTo>
                  <a:pt x="2357391" y="0"/>
                </a:lnTo>
                <a:lnTo>
                  <a:pt x="172492" y="0"/>
                </a:lnTo>
                <a:lnTo>
                  <a:pt x="126440" y="6122"/>
                </a:lnTo>
                <a:lnTo>
                  <a:pt x="85181" y="23424"/>
                </a:lnTo>
                <a:lnTo>
                  <a:pt x="50310" y="50310"/>
                </a:lnTo>
                <a:lnTo>
                  <a:pt x="23424" y="85181"/>
                </a:lnTo>
                <a:lnTo>
                  <a:pt x="6122" y="126440"/>
                </a:lnTo>
                <a:lnTo>
                  <a:pt x="0" y="172492"/>
                </a:lnTo>
                <a:lnTo>
                  <a:pt x="0" y="747465"/>
                </a:lnTo>
                <a:lnTo>
                  <a:pt x="6122" y="793516"/>
                </a:lnTo>
                <a:lnTo>
                  <a:pt x="23424" y="834776"/>
                </a:lnTo>
                <a:lnTo>
                  <a:pt x="50310" y="869647"/>
                </a:lnTo>
                <a:lnTo>
                  <a:pt x="85181" y="896532"/>
                </a:lnTo>
                <a:lnTo>
                  <a:pt x="126440" y="913835"/>
                </a:lnTo>
                <a:lnTo>
                  <a:pt x="172492" y="919957"/>
                </a:lnTo>
                <a:lnTo>
                  <a:pt x="2357391" y="919957"/>
                </a:lnTo>
                <a:close/>
              </a:path>
            </a:pathLst>
          </a:custGeom>
          <a:ln w="19165">
            <a:solidFill>
              <a:srgbClr val="C2C2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560907" y="6577972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153326" y="728299"/>
                </a:lnTo>
                <a:lnTo>
                  <a:pt x="100582" y="719713"/>
                </a:lnTo>
                <a:lnTo>
                  <a:pt x="57957" y="696407"/>
                </a:lnTo>
                <a:lnTo>
                  <a:pt x="26372" y="662062"/>
                </a:lnTo>
                <a:lnTo>
                  <a:pt x="6746" y="620358"/>
                </a:lnTo>
                <a:lnTo>
                  <a:pt x="0" y="574973"/>
                </a:lnTo>
                <a:lnTo>
                  <a:pt x="0" y="153326"/>
                </a:lnTo>
                <a:lnTo>
                  <a:pt x="6746" y="100582"/>
                </a:lnTo>
                <a:lnTo>
                  <a:pt x="26372" y="57957"/>
                </a:lnTo>
                <a:lnTo>
                  <a:pt x="57957" y="26372"/>
                </a:lnTo>
                <a:lnTo>
                  <a:pt x="100582" y="6746"/>
                </a:lnTo>
                <a:lnTo>
                  <a:pt x="153326" y="0"/>
                </a:lnTo>
                <a:lnTo>
                  <a:pt x="2184899" y="0"/>
                </a:lnTo>
                <a:lnTo>
                  <a:pt x="2230283" y="6746"/>
                </a:lnTo>
                <a:lnTo>
                  <a:pt x="2271988" y="26372"/>
                </a:lnTo>
                <a:lnTo>
                  <a:pt x="2306333" y="57957"/>
                </a:lnTo>
                <a:lnTo>
                  <a:pt x="2329639" y="100582"/>
                </a:lnTo>
                <a:lnTo>
                  <a:pt x="2338225" y="153326"/>
                </a:lnTo>
                <a:lnTo>
                  <a:pt x="2338225" y="574973"/>
                </a:lnTo>
                <a:lnTo>
                  <a:pt x="2329639" y="620358"/>
                </a:lnTo>
                <a:lnTo>
                  <a:pt x="2306333" y="662062"/>
                </a:lnTo>
                <a:lnTo>
                  <a:pt x="2271988" y="696407"/>
                </a:lnTo>
                <a:lnTo>
                  <a:pt x="2230283" y="719713"/>
                </a:lnTo>
                <a:lnTo>
                  <a:pt x="2184899" y="728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560907" y="6577972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2230283" y="719713"/>
                </a:lnTo>
                <a:lnTo>
                  <a:pt x="2271988" y="696407"/>
                </a:lnTo>
                <a:lnTo>
                  <a:pt x="2306333" y="662062"/>
                </a:lnTo>
                <a:lnTo>
                  <a:pt x="2329639" y="620358"/>
                </a:lnTo>
                <a:lnTo>
                  <a:pt x="2338225" y="574973"/>
                </a:lnTo>
                <a:lnTo>
                  <a:pt x="2338225" y="153326"/>
                </a:lnTo>
                <a:lnTo>
                  <a:pt x="2329639" y="100582"/>
                </a:lnTo>
                <a:lnTo>
                  <a:pt x="2306333" y="57957"/>
                </a:lnTo>
                <a:lnTo>
                  <a:pt x="2271988" y="26372"/>
                </a:lnTo>
                <a:lnTo>
                  <a:pt x="2230283" y="6746"/>
                </a:lnTo>
                <a:lnTo>
                  <a:pt x="2184899" y="0"/>
                </a:lnTo>
                <a:lnTo>
                  <a:pt x="153326" y="0"/>
                </a:lnTo>
                <a:lnTo>
                  <a:pt x="100582" y="6746"/>
                </a:lnTo>
                <a:lnTo>
                  <a:pt x="57957" y="26372"/>
                </a:lnTo>
                <a:lnTo>
                  <a:pt x="26372" y="57957"/>
                </a:lnTo>
                <a:lnTo>
                  <a:pt x="6746" y="100582"/>
                </a:lnTo>
                <a:lnTo>
                  <a:pt x="0" y="153326"/>
                </a:lnTo>
                <a:lnTo>
                  <a:pt x="0" y="574973"/>
                </a:lnTo>
                <a:lnTo>
                  <a:pt x="6746" y="620358"/>
                </a:lnTo>
                <a:lnTo>
                  <a:pt x="26372" y="662062"/>
                </a:lnTo>
                <a:lnTo>
                  <a:pt x="57957" y="696407"/>
                </a:lnTo>
                <a:lnTo>
                  <a:pt x="100582" y="719713"/>
                </a:lnTo>
                <a:lnTo>
                  <a:pt x="153326" y="728299"/>
                </a:lnTo>
                <a:lnTo>
                  <a:pt x="2184899" y="728299"/>
                </a:lnTo>
                <a:close/>
              </a:path>
            </a:pathLst>
          </a:custGeom>
          <a:ln w="1916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797370" y="6531326"/>
            <a:ext cx="1865630" cy="71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9870">
              <a:lnSpc>
                <a:spcPct val="125800"/>
              </a:lnSpc>
              <a:spcBef>
                <a:spcPts val="95"/>
              </a:spcBef>
            </a:pPr>
            <a:r>
              <a:rPr dirty="0" sz="1800" spc="5">
                <a:latin typeface="宋体"/>
                <a:cs typeface="宋体"/>
              </a:rPr>
              <a:t>电磁波被导引 </a:t>
            </a:r>
            <a:r>
              <a:rPr dirty="0" sz="1800" spc="5">
                <a:latin typeface="宋体"/>
                <a:cs typeface="宋体"/>
              </a:rPr>
              <a:t>沿着固定媒体传输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465078" y="7636895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172492" y="919957"/>
                </a:lnTo>
                <a:lnTo>
                  <a:pt x="126440" y="913835"/>
                </a:lnTo>
                <a:lnTo>
                  <a:pt x="85181" y="896532"/>
                </a:lnTo>
                <a:lnTo>
                  <a:pt x="50310" y="869647"/>
                </a:lnTo>
                <a:lnTo>
                  <a:pt x="23424" y="834776"/>
                </a:lnTo>
                <a:lnTo>
                  <a:pt x="6122" y="793516"/>
                </a:lnTo>
                <a:lnTo>
                  <a:pt x="0" y="747465"/>
                </a:lnTo>
                <a:lnTo>
                  <a:pt x="0" y="172492"/>
                </a:lnTo>
                <a:lnTo>
                  <a:pt x="6122" y="126440"/>
                </a:lnTo>
                <a:lnTo>
                  <a:pt x="23424" y="85181"/>
                </a:lnTo>
                <a:lnTo>
                  <a:pt x="50310" y="50310"/>
                </a:lnTo>
                <a:lnTo>
                  <a:pt x="85181" y="23424"/>
                </a:lnTo>
                <a:lnTo>
                  <a:pt x="126440" y="6122"/>
                </a:lnTo>
                <a:lnTo>
                  <a:pt x="172492" y="0"/>
                </a:lnTo>
                <a:lnTo>
                  <a:pt x="2357391" y="0"/>
                </a:lnTo>
                <a:lnTo>
                  <a:pt x="2403442" y="6122"/>
                </a:lnTo>
                <a:lnTo>
                  <a:pt x="2444701" y="23424"/>
                </a:lnTo>
                <a:lnTo>
                  <a:pt x="2479572" y="50310"/>
                </a:lnTo>
                <a:lnTo>
                  <a:pt x="2506458" y="85181"/>
                </a:lnTo>
                <a:lnTo>
                  <a:pt x="2523760" y="126440"/>
                </a:lnTo>
                <a:lnTo>
                  <a:pt x="2529883" y="172492"/>
                </a:lnTo>
                <a:lnTo>
                  <a:pt x="2529883" y="747465"/>
                </a:lnTo>
                <a:lnTo>
                  <a:pt x="2523760" y="793516"/>
                </a:lnTo>
                <a:lnTo>
                  <a:pt x="2506458" y="834776"/>
                </a:lnTo>
                <a:lnTo>
                  <a:pt x="2479572" y="869647"/>
                </a:lnTo>
                <a:lnTo>
                  <a:pt x="2444701" y="896532"/>
                </a:lnTo>
                <a:lnTo>
                  <a:pt x="2403442" y="913835"/>
                </a:lnTo>
                <a:lnTo>
                  <a:pt x="2357391" y="91995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65078" y="7636895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2403442" y="913835"/>
                </a:lnTo>
                <a:lnTo>
                  <a:pt x="2444701" y="896532"/>
                </a:lnTo>
                <a:lnTo>
                  <a:pt x="2479572" y="869647"/>
                </a:lnTo>
                <a:lnTo>
                  <a:pt x="2506458" y="834776"/>
                </a:lnTo>
                <a:lnTo>
                  <a:pt x="2523760" y="793516"/>
                </a:lnTo>
                <a:lnTo>
                  <a:pt x="2529883" y="747465"/>
                </a:lnTo>
                <a:lnTo>
                  <a:pt x="2529883" y="172492"/>
                </a:lnTo>
                <a:lnTo>
                  <a:pt x="2523760" y="126440"/>
                </a:lnTo>
                <a:lnTo>
                  <a:pt x="2506458" y="85181"/>
                </a:lnTo>
                <a:lnTo>
                  <a:pt x="2479572" y="50310"/>
                </a:lnTo>
                <a:lnTo>
                  <a:pt x="2444701" y="23424"/>
                </a:lnTo>
                <a:lnTo>
                  <a:pt x="2403442" y="6122"/>
                </a:lnTo>
                <a:lnTo>
                  <a:pt x="2357391" y="0"/>
                </a:lnTo>
                <a:lnTo>
                  <a:pt x="172492" y="0"/>
                </a:lnTo>
                <a:lnTo>
                  <a:pt x="126440" y="6122"/>
                </a:lnTo>
                <a:lnTo>
                  <a:pt x="85181" y="23424"/>
                </a:lnTo>
                <a:lnTo>
                  <a:pt x="50310" y="50310"/>
                </a:lnTo>
                <a:lnTo>
                  <a:pt x="23424" y="85181"/>
                </a:lnTo>
                <a:lnTo>
                  <a:pt x="6122" y="126440"/>
                </a:lnTo>
                <a:lnTo>
                  <a:pt x="0" y="172492"/>
                </a:lnTo>
                <a:lnTo>
                  <a:pt x="0" y="747465"/>
                </a:lnTo>
                <a:lnTo>
                  <a:pt x="6122" y="793516"/>
                </a:lnTo>
                <a:lnTo>
                  <a:pt x="23424" y="834776"/>
                </a:lnTo>
                <a:lnTo>
                  <a:pt x="50310" y="869647"/>
                </a:lnTo>
                <a:lnTo>
                  <a:pt x="85181" y="896532"/>
                </a:lnTo>
                <a:lnTo>
                  <a:pt x="126440" y="913835"/>
                </a:lnTo>
                <a:lnTo>
                  <a:pt x="172492" y="919957"/>
                </a:lnTo>
                <a:lnTo>
                  <a:pt x="2357391" y="919957"/>
                </a:lnTo>
                <a:close/>
              </a:path>
            </a:pathLst>
          </a:custGeom>
          <a:ln w="19165">
            <a:solidFill>
              <a:srgbClr val="C2C2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560907" y="7732723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153326" y="728299"/>
                </a:lnTo>
                <a:lnTo>
                  <a:pt x="100582" y="719713"/>
                </a:lnTo>
                <a:lnTo>
                  <a:pt x="57957" y="696407"/>
                </a:lnTo>
                <a:lnTo>
                  <a:pt x="26372" y="662062"/>
                </a:lnTo>
                <a:lnTo>
                  <a:pt x="6746" y="620358"/>
                </a:lnTo>
                <a:lnTo>
                  <a:pt x="0" y="574973"/>
                </a:lnTo>
                <a:lnTo>
                  <a:pt x="0" y="153326"/>
                </a:lnTo>
                <a:lnTo>
                  <a:pt x="6746" y="100582"/>
                </a:lnTo>
                <a:lnTo>
                  <a:pt x="26372" y="57957"/>
                </a:lnTo>
                <a:lnTo>
                  <a:pt x="57957" y="26372"/>
                </a:lnTo>
                <a:lnTo>
                  <a:pt x="100582" y="6746"/>
                </a:lnTo>
                <a:lnTo>
                  <a:pt x="153326" y="0"/>
                </a:lnTo>
                <a:lnTo>
                  <a:pt x="2184899" y="0"/>
                </a:lnTo>
                <a:lnTo>
                  <a:pt x="2230283" y="6746"/>
                </a:lnTo>
                <a:lnTo>
                  <a:pt x="2271988" y="26372"/>
                </a:lnTo>
                <a:lnTo>
                  <a:pt x="2306333" y="57957"/>
                </a:lnTo>
                <a:lnTo>
                  <a:pt x="2329639" y="100582"/>
                </a:lnTo>
                <a:lnTo>
                  <a:pt x="2338225" y="153326"/>
                </a:lnTo>
                <a:lnTo>
                  <a:pt x="2338225" y="574973"/>
                </a:lnTo>
                <a:lnTo>
                  <a:pt x="2329639" y="620358"/>
                </a:lnTo>
                <a:lnTo>
                  <a:pt x="2306333" y="662062"/>
                </a:lnTo>
                <a:lnTo>
                  <a:pt x="2271988" y="696407"/>
                </a:lnTo>
                <a:lnTo>
                  <a:pt x="2230283" y="719713"/>
                </a:lnTo>
                <a:lnTo>
                  <a:pt x="2184899" y="728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560907" y="7732723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2230283" y="719713"/>
                </a:lnTo>
                <a:lnTo>
                  <a:pt x="2271988" y="696407"/>
                </a:lnTo>
                <a:lnTo>
                  <a:pt x="2306333" y="662062"/>
                </a:lnTo>
                <a:lnTo>
                  <a:pt x="2329639" y="620358"/>
                </a:lnTo>
                <a:lnTo>
                  <a:pt x="2338225" y="574973"/>
                </a:lnTo>
                <a:lnTo>
                  <a:pt x="2338225" y="153326"/>
                </a:lnTo>
                <a:lnTo>
                  <a:pt x="2329639" y="100582"/>
                </a:lnTo>
                <a:lnTo>
                  <a:pt x="2306333" y="57957"/>
                </a:lnTo>
                <a:lnTo>
                  <a:pt x="2271988" y="26372"/>
                </a:lnTo>
                <a:lnTo>
                  <a:pt x="2230283" y="6746"/>
                </a:lnTo>
                <a:lnTo>
                  <a:pt x="2184899" y="0"/>
                </a:lnTo>
                <a:lnTo>
                  <a:pt x="153326" y="0"/>
                </a:lnTo>
                <a:lnTo>
                  <a:pt x="100582" y="6746"/>
                </a:lnTo>
                <a:lnTo>
                  <a:pt x="57957" y="26372"/>
                </a:lnTo>
                <a:lnTo>
                  <a:pt x="26372" y="57957"/>
                </a:lnTo>
                <a:lnTo>
                  <a:pt x="6746" y="100582"/>
                </a:lnTo>
                <a:lnTo>
                  <a:pt x="0" y="153326"/>
                </a:lnTo>
                <a:lnTo>
                  <a:pt x="0" y="574973"/>
                </a:lnTo>
                <a:lnTo>
                  <a:pt x="6746" y="620358"/>
                </a:lnTo>
                <a:lnTo>
                  <a:pt x="26372" y="662062"/>
                </a:lnTo>
                <a:lnTo>
                  <a:pt x="57957" y="696407"/>
                </a:lnTo>
                <a:lnTo>
                  <a:pt x="100582" y="719713"/>
                </a:lnTo>
                <a:lnTo>
                  <a:pt x="153326" y="728299"/>
                </a:lnTo>
                <a:lnTo>
                  <a:pt x="2184899" y="728299"/>
                </a:lnTo>
                <a:close/>
              </a:path>
            </a:pathLst>
          </a:custGeom>
          <a:ln w="1916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797370" y="7686064"/>
            <a:ext cx="1865630" cy="71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2440" marR="5080" indent="-460375">
              <a:lnSpc>
                <a:spcPct val="125800"/>
              </a:lnSpc>
              <a:spcBef>
                <a:spcPts val="95"/>
              </a:spcBef>
            </a:pPr>
            <a:r>
              <a:rPr dirty="0" sz="1800" spc="5">
                <a:solidFill>
                  <a:srgbClr val="C00000"/>
                </a:solidFill>
                <a:latin typeface="宋体"/>
                <a:cs typeface="宋体"/>
              </a:rPr>
              <a:t>例如：火车沿铁轨 </a:t>
            </a:r>
            <a:r>
              <a:rPr dirty="0" sz="1800" spc="5">
                <a:solidFill>
                  <a:srgbClr val="C00000"/>
                </a:solidFill>
                <a:latin typeface="宋体"/>
                <a:cs typeface="宋体"/>
              </a:rPr>
              <a:t>路线行驶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465078" y="8767675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172492" y="919957"/>
                </a:lnTo>
                <a:lnTo>
                  <a:pt x="126440" y="913835"/>
                </a:lnTo>
                <a:lnTo>
                  <a:pt x="85181" y="896532"/>
                </a:lnTo>
                <a:lnTo>
                  <a:pt x="50310" y="869647"/>
                </a:lnTo>
                <a:lnTo>
                  <a:pt x="23424" y="834776"/>
                </a:lnTo>
                <a:lnTo>
                  <a:pt x="6122" y="793516"/>
                </a:lnTo>
                <a:lnTo>
                  <a:pt x="0" y="747465"/>
                </a:lnTo>
                <a:lnTo>
                  <a:pt x="0" y="172492"/>
                </a:lnTo>
                <a:lnTo>
                  <a:pt x="6122" y="126440"/>
                </a:lnTo>
                <a:lnTo>
                  <a:pt x="23424" y="85181"/>
                </a:lnTo>
                <a:lnTo>
                  <a:pt x="50310" y="50310"/>
                </a:lnTo>
                <a:lnTo>
                  <a:pt x="85181" y="23424"/>
                </a:lnTo>
                <a:lnTo>
                  <a:pt x="126440" y="6122"/>
                </a:lnTo>
                <a:lnTo>
                  <a:pt x="172492" y="0"/>
                </a:lnTo>
                <a:lnTo>
                  <a:pt x="2357391" y="0"/>
                </a:lnTo>
                <a:lnTo>
                  <a:pt x="2403442" y="6122"/>
                </a:lnTo>
                <a:lnTo>
                  <a:pt x="2444701" y="23424"/>
                </a:lnTo>
                <a:lnTo>
                  <a:pt x="2479572" y="50310"/>
                </a:lnTo>
                <a:lnTo>
                  <a:pt x="2506458" y="85181"/>
                </a:lnTo>
                <a:lnTo>
                  <a:pt x="2523760" y="126440"/>
                </a:lnTo>
                <a:lnTo>
                  <a:pt x="2529883" y="172492"/>
                </a:lnTo>
                <a:lnTo>
                  <a:pt x="2529883" y="747465"/>
                </a:lnTo>
                <a:lnTo>
                  <a:pt x="2523760" y="793516"/>
                </a:lnTo>
                <a:lnTo>
                  <a:pt x="2506458" y="834776"/>
                </a:lnTo>
                <a:lnTo>
                  <a:pt x="2479572" y="869647"/>
                </a:lnTo>
                <a:lnTo>
                  <a:pt x="2444701" y="896532"/>
                </a:lnTo>
                <a:lnTo>
                  <a:pt x="2403442" y="913835"/>
                </a:lnTo>
                <a:lnTo>
                  <a:pt x="2357391" y="91995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465078" y="8767675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2403442" y="913835"/>
                </a:lnTo>
                <a:lnTo>
                  <a:pt x="2444701" y="896532"/>
                </a:lnTo>
                <a:lnTo>
                  <a:pt x="2479572" y="869647"/>
                </a:lnTo>
                <a:lnTo>
                  <a:pt x="2506458" y="834776"/>
                </a:lnTo>
                <a:lnTo>
                  <a:pt x="2523760" y="793516"/>
                </a:lnTo>
                <a:lnTo>
                  <a:pt x="2529883" y="747465"/>
                </a:lnTo>
                <a:lnTo>
                  <a:pt x="2529883" y="172492"/>
                </a:lnTo>
                <a:lnTo>
                  <a:pt x="2523760" y="126440"/>
                </a:lnTo>
                <a:lnTo>
                  <a:pt x="2506458" y="85181"/>
                </a:lnTo>
                <a:lnTo>
                  <a:pt x="2479572" y="50310"/>
                </a:lnTo>
                <a:lnTo>
                  <a:pt x="2444701" y="23424"/>
                </a:lnTo>
                <a:lnTo>
                  <a:pt x="2403442" y="6122"/>
                </a:lnTo>
                <a:lnTo>
                  <a:pt x="2357391" y="0"/>
                </a:lnTo>
                <a:lnTo>
                  <a:pt x="172492" y="0"/>
                </a:lnTo>
                <a:lnTo>
                  <a:pt x="126440" y="6122"/>
                </a:lnTo>
                <a:lnTo>
                  <a:pt x="85181" y="23424"/>
                </a:lnTo>
                <a:lnTo>
                  <a:pt x="50310" y="50310"/>
                </a:lnTo>
                <a:lnTo>
                  <a:pt x="23424" y="85181"/>
                </a:lnTo>
                <a:lnTo>
                  <a:pt x="6122" y="126440"/>
                </a:lnTo>
                <a:lnTo>
                  <a:pt x="0" y="172492"/>
                </a:lnTo>
                <a:lnTo>
                  <a:pt x="0" y="747465"/>
                </a:lnTo>
                <a:lnTo>
                  <a:pt x="6122" y="793516"/>
                </a:lnTo>
                <a:lnTo>
                  <a:pt x="23424" y="834776"/>
                </a:lnTo>
                <a:lnTo>
                  <a:pt x="50310" y="869647"/>
                </a:lnTo>
                <a:lnTo>
                  <a:pt x="85181" y="896532"/>
                </a:lnTo>
                <a:lnTo>
                  <a:pt x="126440" y="913835"/>
                </a:lnTo>
                <a:lnTo>
                  <a:pt x="172492" y="919957"/>
                </a:lnTo>
                <a:lnTo>
                  <a:pt x="2357391" y="919957"/>
                </a:lnTo>
                <a:close/>
              </a:path>
            </a:pathLst>
          </a:custGeom>
          <a:ln w="19165">
            <a:solidFill>
              <a:srgbClr val="C2C2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560907" y="8863504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153326" y="728299"/>
                </a:lnTo>
                <a:lnTo>
                  <a:pt x="100582" y="719713"/>
                </a:lnTo>
                <a:lnTo>
                  <a:pt x="57957" y="696407"/>
                </a:lnTo>
                <a:lnTo>
                  <a:pt x="26372" y="662062"/>
                </a:lnTo>
                <a:lnTo>
                  <a:pt x="6746" y="620358"/>
                </a:lnTo>
                <a:lnTo>
                  <a:pt x="0" y="574973"/>
                </a:lnTo>
                <a:lnTo>
                  <a:pt x="0" y="153326"/>
                </a:lnTo>
                <a:lnTo>
                  <a:pt x="6746" y="100582"/>
                </a:lnTo>
                <a:lnTo>
                  <a:pt x="26372" y="57957"/>
                </a:lnTo>
                <a:lnTo>
                  <a:pt x="57957" y="26372"/>
                </a:lnTo>
                <a:lnTo>
                  <a:pt x="100582" y="6746"/>
                </a:lnTo>
                <a:lnTo>
                  <a:pt x="153326" y="0"/>
                </a:lnTo>
                <a:lnTo>
                  <a:pt x="2184899" y="0"/>
                </a:lnTo>
                <a:lnTo>
                  <a:pt x="2230283" y="6746"/>
                </a:lnTo>
                <a:lnTo>
                  <a:pt x="2271988" y="26372"/>
                </a:lnTo>
                <a:lnTo>
                  <a:pt x="2306333" y="57957"/>
                </a:lnTo>
                <a:lnTo>
                  <a:pt x="2329639" y="100582"/>
                </a:lnTo>
                <a:lnTo>
                  <a:pt x="2338225" y="153326"/>
                </a:lnTo>
                <a:lnTo>
                  <a:pt x="2338225" y="574973"/>
                </a:lnTo>
                <a:lnTo>
                  <a:pt x="2329639" y="620358"/>
                </a:lnTo>
                <a:lnTo>
                  <a:pt x="2306333" y="662062"/>
                </a:lnTo>
                <a:lnTo>
                  <a:pt x="2271988" y="696407"/>
                </a:lnTo>
                <a:lnTo>
                  <a:pt x="2230283" y="719713"/>
                </a:lnTo>
                <a:lnTo>
                  <a:pt x="2184899" y="728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560907" y="8863504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2230283" y="719713"/>
                </a:lnTo>
                <a:lnTo>
                  <a:pt x="2271988" y="696407"/>
                </a:lnTo>
                <a:lnTo>
                  <a:pt x="2306333" y="662062"/>
                </a:lnTo>
                <a:lnTo>
                  <a:pt x="2329639" y="620358"/>
                </a:lnTo>
                <a:lnTo>
                  <a:pt x="2338225" y="574973"/>
                </a:lnTo>
                <a:lnTo>
                  <a:pt x="2338225" y="153326"/>
                </a:lnTo>
                <a:lnTo>
                  <a:pt x="2329639" y="100582"/>
                </a:lnTo>
                <a:lnTo>
                  <a:pt x="2306333" y="57957"/>
                </a:lnTo>
                <a:lnTo>
                  <a:pt x="2271988" y="26372"/>
                </a:lnTo>
                <a:lnTo>
                  <a:pt x="2230283" y="6746"/>
                </a:lnTo>
                <a:lnTo>
                  <a:pt x="2184899" y="0"/>
                </a:lnTo>
                <a:lnTo>
                  <a:pt x="153326" y="0"/>
                </a:lnTo>
                <a:lnTo>
                  <a:pt x="100582" y="6746"/>
                </a:lnTo>
                <a:lnTo>
                  <a:pt x="57957" y="26372"/>
                </a:lnTo>
                <a:lnTo>
                  <a:pt x="26372" y="57957"/>
                </a:lnTo>
                <a:lnTo>
                  <a:pt x="6746" y="100582"/>
                </a:lnTo>
                <a:lnTo>
                  <a:pt x="0" y="153326"/>
                </a:lnTo>
                <a:lnTo>
                  <a:pt x="0" y="574973"/>
                </a:lnTo>
                <a:lnTo>
                  <a:pt x="6746" y="620358"/>
                </a:lnTo>
                <a:lnTo>
                  <a:pt x="26372" y="662062"/>
                </a:lnTo>
                <a:lnTo>
                  <a:pt x="57957" y="696407"/>
                </a:lnTo>
                <a:lnTo>
                  <a:pt x="100582" y="719713"/>
                </a:lnTo>
                <a:lnTo>
                  <a:pt x="153326" y="728299"/>
                </a:lnTo>
                <a:lnTo>
                  <a:pt x="2184899" y="728299"/>
                </a:lnTo>
                <a:close/>
              </a:path>
            </a:pathLst>
          </a:custGeom>
          <a:ln w="1916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4257348" y="9058333"/>
            <a:ext cx="94551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宋体"/>
                <a:cs typeface="宋体"/>
              </a:rPr>
              <a:t>自由空间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465078" y="9898457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172492" y="919957"/>
                </a:lnTo>
                <a:lnTo>
                  <a:pt x="126440" y="913835"/>
                </a:lnTo>
                <a:lnTo>
                  <a:pt x="85181" y="896532"/>
                </a:lnTo>
                <a:lnTo>
                  <a:pt x="50310" y="869647"/>
                </a:lnTo>
                <a:lnTo>
                  <a:pt x="23424" y="834776"/>
                </a:lnTo>
                <a:lnTo>
                  <a:pt x="6122" y="793516"/>
                </a:lnTo>
                <a:lnTo>
                  <a:pt x="0" y="747465"/>
                </a:lnTo>
                <a:lnTo>
                  <a:pt x="0" y="172492"/>
                </a:lnTo>
                <a:lnTo>
                  <a:pt x="6122" y="126440"/>
                </a:lnTo>
                <a:lnTo>
                  <a:pt x="23424" y="85181"/>
                </a:lnTo>
                <a:lnTo>
                  <a:pt x="50310" y="50310"/>
                </a:lnTo>
                <a:lnTo>
                  <a:pt x="85181" y="23424"/>
                </a:lnTo>
                <a:lnTo>
                  <a:pt x="126440" y="6122"/>
                </a:lnTo>
                <a:lnTo>
                  <a:pt x="172492" y="0"/>
                </a:lnTo>
                <a:lnTo>
                  <a:pt x="2357391" y="0"/>
                </a:lnTo>
                <a:lnTo>
                  <a:pt x="2403442" y="6122"/>
                </a:lnTo>
                <a:lnTo>
                  <a:pt x="2444701" y="23424"/>
                </a:lnTo>
                <a:lnTo>
                  <a:pt x="2479572" y="50310"/>
                </a:lnTo>
                <a:lnTo>
                  <a:pt x="2506458" y="85181"/>
                </a:lnTo>
                <a:lnTo>
                  <a:pt x="2523760" y="126440"/>
                </a:lnTo>
                <a:lnTo>
                  <a:pt x="2529883" y="172492"/>
                </a:lnTo>
                <a:lnTo>
                  <a:pt x="2529883" y="747465"/>
                </a:lnTo>
                <a:lnTo>
                  <a:pt x="2523760" y="793516"/>
                </a:lnTo>
                <a:lnTo>
                  <a:pt x="2506458" y="834776"/>
                </a:lnTo>
                <a:lnTo>
                  <a:pt x="2479572" y="869647"/>
                </a:lnTo>
                <a:lnTo>
                  <a:pt x="2444701" y="896532"/>
                </a:lnTo>
                <a:lnTo>
                  <a:pt x="2403442" y="913835"/>
                </a:lnTo>
                <a:lnTo>
                  <a:pt x="2357391" y="91995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465078" y="9898457"/>
            <a:ext cx="2530475" cy="920115"/>
          </a:xfrm>
          <a:custGeom>
            <a:avLst/>
            <a:gdLst/>
            <a:ahLst/>
            <a:cxnLst/>
            <a:rect l="l" t="t" r="r" b="b"/>
            <a:pathLst>
              <a:path w="2530475" h="920115">
                <a:moveTo>
                  <a:pt x="2357391" y="919957"/>
                </a:moveTo>
                <a:lnTo>
                  <a:pt x="2403442" y="913835"/>
                </a:lnTo>
                <a:lnTo>
                  <a:pt x="2444701" y="896532"/>
                </a:lnTo>
                <a:lnTo>
                  <a:pt x="2479572" y="869647"/>
                </a:lnTo>
                <a:lnTo>
                  <a:pt x="2506458" y="834776"/>
                </a:lnTo>
                <a:lnTo>
                  <a:pt x="2523760" y="793516"/>
                </a:lnTo>
                <a:lnTo>
                  <a:pt x="2529883" y="747465"/>
                </a:lnTo>
                <a:lnTo>
                  <a:pt x="2529883" y="172492"/>
                </a:lnTo>
                <a:lnTo>
                  <a:pt x="2523760" y="126440"/>
                </a:lnTo>
                <a:lnTo>
                  <a:pt x="2506458" y="85181"/>
                </a:lnTo>
                <a:lnTo>
                  <a:pt x="2479572" y="50310"/>
                </a:lnTo>
                <a:lnTo>
                  <a:pt x="2444701" y="23424"/>
                </a:lnTo>
                <a:lnTo>
                  <a:pt x="2403442" y="6122"/>
                </a:lnTo>
                <a:lnTo>
                  <a:pt x="2357391" y="0"/>
                </a:lnTo>
                <a:lnTo>
                  <a:pt x="172492" y="0"/>
                </a:lnTo>
                <a:lnTo>
                  <a:pt x="126440" y="6122"/>
                </a:lnTo>
                <a:lnTo>
                  <a:pt x="85181" y="23424"/>
                </a:lnTo>
                <a:lnTo>
                  <a:pt x="50310" y="50310"/>
                </a:lnTo>
                <a:lnTo>
                  <a:pt x="23424" y="85181"/>
                </a:lnTo>
                <a:lnTo>
                  <a:pt x="6122" y="126440"/>
                </a:lnTo>
                <a:lnTo>
                  <a:pt x="0" y="172492"/>
                </a:lnTo>
                <a:lnTo>
                  <a:pt x="0" y="747465"/>
                </a:lnTo>
                <a:lnTo>
                  <a:pt x="6122" y="793516"/>
                </a:lnTo>
                <a:lnTo>
                  <a:pt x="23424" y="834776"/>
                </a:lnTo>
                <a:lnTo>
                  <a:pt x="50310" y="869647"/>
                </a:lnTo>
                <a:lnTo>
                  <a:pt x="85181" y="896532"/>
                </a:lnTo>
                <a:lnTo>
                  <a:pt x="126440" y="913835"/>
                </a:lnTo>
                <a:lnTo>
                  <a:pt x="172492" y="919957"/>
                </a:lnTo>
                <a:lnTo>
                  <a:pt x="2357391" y="919957"/>
                </a:lnTo>
                <a:close/>
              </a:path>
            </a:pathLst>
          </a:custGeom>
          <a:ln w="19165">
            <a:solidFill>
              <a:srgbClr val="C2C2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560907" y="9994286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153326" y="728299"/>
                </a:lnTo>
                <a:lnTo>
                  <a:pt x="100582" y="719713"/>
                </a:lnTo>
                <a:lnTo>
                  <a:pt x="57957" y="696407"/>
                </a:lnTo>
                <a:lnTo>
                  <a:pt x="26372" y="662062"/>
                </a:lnTo>
                <a:lnTo>
                  <a:pt x="6746" y="620358"/>
                </a:lnTo>
                <a:lnTo>
                  <a:pt x="0" y="574973"/>
                </a:lnTo>
                <a:lnTo>
                  <a:pt x="0" y="153326"/>
                </a:lnTo>
                <a:lnTo>
                  <a:pt x="6746" y="100582"/>
                </a:lnTo>
                <a:lnTo>
                  <a:pt x="26372" y="57957"/>
                </a:lnTo>
                <a:lnTo>
                  <a:pt x="57957" y="26372"/>
                </a:lnTo>
                <a:lnTo>
                  <a:pt x="100582" y="6746"/>
                </a:lnTo>
                <a:lnTo>
                  <a:pt x="153326" y="0"/>
                </a:lnTo>
                <a:lnTo>
                  <a:pt x="2184899" y="0"/>
                </a:lnTo>
                <a:lnTo>
                  <a:pt x="2230283" y="6746"/>
                </a:lnTo>
                <a:lnTo>
                  <a:pt x="2271988" y="26372"/>
                </a:lnTo>
                <a:lnTo>
                  <a:pt x="2306333" y="57957"/>
                </a:lnTo>
                <a:lnTo>
                  <a:pt x="2329639" y="100582"/>
                </a:lnTo>
                <a:lnTo>
                  <a:pt x="2338225" y="153326"/>
                </a:lnTo>
                <a:lnTo>
                  <a:pt x="2338225" y="574973"/>
                </a:lnTo>
                <a:lnTo>
                  <a:pt x="2329639" y="620358"/>
                </a:lnTo>
                <a:lnTo>
                  <a:pt x="2306333" y="662062"/>
                </a:lnTo>
                <a:lnTo>
                  <a:pt x="2271988" y="696407"/>
                </a:lnTo>
                <a:lnTo>
                  <a:pt x="2230283" y="719713"/>
                </a:lnTo>
                <a:lnTo>
                  <a:pt x="2184899" y="728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560907" y="9994286"/>
            <a:ext cx="2338705" cy="728345"/>
          </a:xfrm>
          <a:custGeom>
            <a:avLst/>
            <a:gdLst/>
            <a:ahLst/>
            <a:cxnLst/>
            <a:rect l="l" t="t" r="r" b="b"/>
            <a:pathLst>
              <a:path w="2338705" h="728345">
                <a:moveTo>
                  <a:pt x="2184899" y="728299"/>
                </a:moveTo>
                <a:lnTo>
                  <a:pt x="2230283" y="719713"/>
                </a:lnTo>
                <a:lnTo>
                  <a:pt x="2271988" y="696407"/>
                </a:lnTo>
                <a:lnTo>
                  <a:pt x="2306333" y="662062"/>
                </a:lnTo>
                <a:lnTo>
                  <a:pt x="2329639" y="620358"/>
                </a:lnTo>
                <a:lnTo>
                  <a:pt x="2338225" y="574973"/>
                </a:lnTo>
                <a:lnTo>
                  <a:pt x="2338225" y="153326"/>
                </a:lnTo>
                <a:lnTo>
                  <a:pt x="2329639" y="100582"/>
                </a:lnTo>
                <a:lnTo>
                  <a:pt x="2306333" y="57957"/>
                </a:lnTo>
                <a:lnTo>
                  <a:pt x="2271988" y="26372"/>
                </a:lnTo>
                <a:lnTo>
                  <a:pt x="2230283" y="6746"/>
                </a:lnTo>
                <a:lnTo>
                  <a:pt x="2184899" y="0"/>
                </a:lnTo>
                <a:lnTo>
                  <a:pt x="153326" y="0"/>
                </a:lnTo>
                <a:lnTo>
                  <a:pt x="100582" y="6746"/>
                </a:lnTo>
                <a:lnTo>
                  <a:pt x="57957" y="26372"/>
                </a:lnTo>
                <a:lnTo>
                  <a:pt x="26372" y="57957"/>
                </a:lnTo>
                <a:lnTo>
                  <a:pt x="6746" y="100582"/>
                </a:lnTo>
                <a:lnTo>
                  <a:pt x="0" y="153326"/>
                </a:lnTo>
                <a:lnTo>
                  <a:pt x="0" y="574973"/>
                </a:lnTo>
                <a:lnTo>
                  <a:pt x="6746" y="620358"/>
                </a:lnTo>
                <a:lnTo>
                  <a:pt x="26372" y="662062"/>
                </a:lnTo>
                <a:lnTo>
                  <a:pt x="57957" y="696407"/>
                </a:lnTo>
                <a:lnTo>
                  <a:pt x="100582" y="719713"/>
                </a:lnTo>
                <a:lnTo>
                  <a:pt x="153326" y="728299"/>
                </a:lnTo>
                <a:lnTo>
                  <a:pt x="2184899" y="728299"/>
                </a:lnTo>
                <a:close/>
              </a:path>
            </a:pathLst>
          </a:custGeom>
          <a:ln w="1916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3797370" y="9947626"/>
            <a:ext cx="1865630" cy="71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2570" marR="5080" indent="-230504">
              <a:lnSpc>
                <a:spcPct val="125800"/>
              </a:lnSpc>
              <a:spcBef>
                <a:spcPts val="95"/>
              </a:spcBef>
            </a:pPr>
            <a:r>
              <a:rPr dirty="0" sz="1800" spc="5">
                <a:solidFill>
                  <a:srgbClr val="C00000"/>
                </a:solidFill>
                <a:latin typeface="宋体"/>
                <a:cs typeface="宋体"/>
              </a:rPr>
              <a:t>例如：低空无人机 </a:t>
            </a:r>
            <a:r>
              <a:rPr dirty="0" sz="1800" spc="5">
                <a:solidFill>
                  <a:srgbClr val="C00000"/>
                </a:solidFill>
                <a:latin typeface="宋体"/>
                <a:cs typeface="宋体"/>
              </a:rPr>
              <a:t>空中自由飞行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871604" y="8336445"/>
            <a:ext cx="1399540" cy="441325"/>
          </a:xfrm>
          <a:prstGeom prst="rect">
            <a:avLst/>
          </a:prstGeom>
          <a:ln w="19165">
            <a:solidFill>
              <a:srgbClr val="6D6D6D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marL="363855">
              <a:lnSpc>
                <a:spcPct val="100000"/>
              </a:lnSpc>
              <a:spcBef>
                <a:spcPts val="509"/>
              </a:spcBef>
            </a:pPr>
            <a:r>
              <a:rPr dirty="0" sz="1800" spc="5">
                <a:solidFill>
                  <a:srgbClr val="303030"/>
                </a:solidFill>
                <a:latin typeface="宋体"/>
                <a:cs typeface="宋体"/>
              </a:rPr>
              <a:t>电磁波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871604" y="8988082"/>
            <a:ext cx="1399540" cy="460375"/>
          </a:xfrm>
          <a:prstGeom prst="rect">
            <a:avLst/>
          </a:prstGeom>
          <a:ln w="19165">
            <a:solidFill>
              <a:srgbClr val="6D6D6D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478790">
              <a:lnSpc>
                <a:spcPct val="100000"/>
              </a:lnSpc>
              <a:spcBef>
                <a:spcPts val="585"/>
              </a:spcBef>
            </a:pPr>
            <a:r>
              <a:rPr dirty="0" sz="1800" spc="5">
                <a:solidFill>
                  <a:srgbClr val="303030"/>
                </a:solidFill>
                <a:latin typeface="宋体"/>
                <a:cs typeface="宋体"/>
              </a:rPr>
              <a:t>空飞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871604" y="9658884"/>
            <a:ext cx="1399540" cy="460375"/>
          </a:xfrm>
          <a:prstGeom prst="rect">
            <a:avLst/>
          </a:prstGeom>
          <a:ln w="19165">
            <a:solidFill>
              <a:srgbClr val="6D6D6D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478790">
              <a:lnSpc>
                <a:spcPct val="100000"/>
              </a:lnSpc>
              <a:spcBef>
                <a:spcPts val="585"/>
              </a:spcBef>
            </a:pPr>
            <a:r>
              <a:rPr dirty="0" sz="1800" spc="5">
                <a:solidFill>
                  <a:srgbClr val="303030"/>
                </a:solidFill>
                <a:latin typeface="宋体"/>
                <a:cs typeface="宋体"/>
              </a:rPr>
              <a:t>海水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994468" y="7569814"/>
            <a:ext cx="1226820" cy="1130935"/>
          </a:xfrm>
          <a:custGeom>
            <a:avLst/>
            <a:gdLst/>
            <a:ahLst/>
            <a:cxnLst/>
            <a:rect l="l" t="t" r="r" b="b"/>
            <a:pathLst>
              <a:path w="1226820" h="1130934">
                <a:moveTo>
                  <a:pt x="0" y="1130781"/>
                </a:moveTo>
                <a:lnTo>
                  <a:pt x="613305" y="1130781"/>
                </a:lnTo>
                <a:lnTo>
                  <a:pt x="613305" y="0"/>
                </a:lnTo>
                <a:lnTo>
                  <a:pt x="1226610" y="0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994468" y="8700595"/>
            <a:ext cx="1226820" cy="1111885"/>
          </a:xfrm>
          <a:custGeom>
            <a:avLst/>
            <a:gdLst/>
            <a:ahLst/>
            <a:cxnLst/>
            <a:rect l="l" t="t" r="r" b="b"/>
            <a:pathLst>
              <a:path w="1226820" h="1111884">
                <a:moveTo>
                  <a:pt x="0" y="0"/>
                </a:moveTo>
                <a:lnTo>
                  <a:pt x="613305" y="0"/>
                </a:lnTo>
                <a:lnTo>
                  <a:pt x="613305" y="1111615"/>
                </a:lnTo>
                <a:lnTo>
                  <a:pt x="1226610" y="1111615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520972" y="9227654"/>
            <a:ext cx="939165" cy="575310"/>
          </a:xfrm>
          <a:custGeom>
            <a:avLst/>
            <a:gdLst/>
            <a:ahLst/>
            <a:cxnLst/>
            <a:rect l="l" t="t" r="r" b="b"/>
            <a:pathLst>
              <a:path w="939165" h="575309">
                <a:moveTo>
                  <a:pt x="0" y="574973"/>
                </a:moveTo>
                <a:lnTo>
                  <a:pt x="325818" y="574973"/>
                </a:lnTo>
                <a:lnTo>
                  <a:pt x="325818" y="0"/>
                </a:lnTo>
                <a:lnTo>
                  <a:pt x="939123" y="0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520972" y="9802628"/>
            <a:ext cx="939165" cy="556260"/>
          </a:xfrm>
          <a:custGeom>
            <a:avLst/>
            <a:gdLst/>
            <a:ahLst/>
            <a:cxnLst/>
            <a:rect l="l" t="t" r="r" b="b"/>
            <a:pathLst>
              <a:path w="939165" h="556259">
                <a:moveTo>
                  <a:pt x="0" y="0"/>
                </a:moveTo>
                <a:lnTo>
                  <a:pt x="325818" y="0"/>
                </a:lnTo>
                <a:lnTo>
                  <a:pt x="325818" y="555807"/>
                </a:lnTo>
                <a:lnTo>
                  <a:pt x="939123" y="555807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520972" y="6946926"/>
            <a:ext cx="939165" cy="613410"/>
          </a:xfrm>
          <a:custGeom>
            <a:avLst/>
            <a:gdLst/>
            <a:ahLst/>
            <a:cxnLst/>
            <a:rect l="l" t="t" r="r" b="b"/>
            <a:pathLst>
              <a:path w="939165" h="613409">
                <a:moveTo>
                  <a:pt x="0" y="613305"/>
                </a:moveTo>
                <a:lnTo>
                  <a:pt x="325818" y="613305"/>
                </a:lnTo>
                <a:lnTo>
                  <a:pt x="325818" y="0"/>
                </a:lnTo>
                <a:lnTo>
                  <a:pt x="939123" y="0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520972" y="7560231"/>
            <a:ext cx="939165" cy="537210"/>
          </a:xfrm>
          <a:custGeom>
            <a:avLst/>
            <a:gdLst/>
            <a:ahLst/>
            <a:cxnLst/>
            <a:rect l="l" t="t" r="r" b="b"/>
            <a:pathLst>
              <a:path w="939165" h="537209">
                <a:moveTo>
                  <a:pt x="0" y="0"/>
                </a:moveTo>
                <a:lnTo>
                  <a:pt x="325818" y="0"/>
                </a:lnTo>
                <a:lnTo>
                  <a:pt x="325818" y="536641"/>
                </a:lnTo>
                <a:lnTo>
                  <a:pt x="939123" y="536641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5985379" y="6367174"/>
          <a:ext cx="2305050" cy="1149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605"/>
                <a:gridCol w="608330"/>
                <a:gridCol w="1398905"/>
              </a:tblGrid>
              <a:tr h="2203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800" spc="5">
                          <a:solidFill>
                            <a:srgbClr val="303030"/>
                          </a:solidFill>
                          <a:latin typeface="宋体"/>
                          <a:cs typeface="宋体"/>
                        </a:rPr>
                        <a:t>铜线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</a:tr>
              <a:tr h="2203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</a:tr>
              <a:tr h="124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D6D6D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54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6D6D6D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9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800" spc="5">
                          <a:solidFill>
                            <a:srgbClr val="303030"/>
                          </a:solidFill>
                          <a:latin typeface="宋体"/>
                          <a:cs typeface="宋体"/>
                        </a:rPr>
                        <a:t>光纤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</a:tr>
              <a:tr h="2203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6D6D6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4295">
                    <a:lnL w="28575">
                      <a:solidFill>
                        <a:srgbClr val="6D6D6D"/>
                      </a:solidFill>
                      <a:prstDash val="solid"/>
                    </a:lnL>
                    <a:lnR w="28575">
                      <a:solidFill>
                        <a:srgbClr val="6D6D6D"/>
                      </a:solidFill>
                      <a:prstDash val="solid"/>
                    </a:lnR>
                    <a:lnT w="28575">
                      <a:solidFill>
                        <a:srgbClr val="6D6D6D"/>
                      </a:solidFill>
                      <a:prstDash val="solid"/>
                    </a:lnT>
                    <a:lnB w="28575">
                      <a:solidFill>
                        <a:srgbClr val="6D6D6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15994961" y="8556852"/>
            <a:ext cx="882015" cy="671195"/>
          </a:xfrm>
          <a:custGeom>
            <a:avLst/>
            <a:gdLst/>
            <a:ahLst/>
            <a:cxnLst/>
            <a:rect l="l" t="t" r="r" b="b"/>
            <a:pathLst>
              <a:path w="882015" h="671195">
                <a:moveTo>
                  <a:pt x="0" y="670802"/>
                </a:moveTo>
                <a:lnTo>
                  <a:pt x="268320" y="670802"/>
                </a:lnTo>
                <a:lnTo>
                  <a:pt x="268320" y="0"/>
                </a:lnTo>
                <a:lnTo>
                  <a:pt x="881625" y="0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994961" y="9227654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 h="0">
                <a:moveTo>
                  <a:pt x="0" y="0"/>
                </a:moveTo>
                <a:lnTo>
                  <a:pt x="881625" y="0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994961" y="9227654"/>
            <a:ext cx="882015" cy="671195"/>
          </a:xfrm>
          <a:custGeom>
            <a:avLst/>
            <a:gdLst/>
            <a:ahLst/>
            <a:cxnLst/>
            <a:rect l="l" t="t" r="r" b="b"/>
            <a:pathLst>
              <a:path w="882015" h="671195">
                <a:moveTo>
                  <a:pt x="0" y="0"/>
                </a:moveTo>
                <a:lnTo>
                  <a:pt x="268320" y="0"/>
                </a:lnTo>
                <a:lnTo>
                  <a:pt x="268320" y="670802"/>
                </a:lnTo>
                <a:lnTo>
                  <a:pt x="881625" y="670802"/>
                </a:lnTo>
              </a:path>
            </a:pathLst>
          </a:custGeom>
          <a:ln w="19165">
            <a:solidFill>
              <a:srgbClr val="6D6D6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7583" y="705445"/>
            <a:ext cx="78009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电信领域使⽤的电磁波的频谱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71503" y="8135877"/>
          <a:ext cx="11377295" cy="1443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8105"/>
                <a:gridCol w="1348105"/>
                <a:gridCol w="1348105"/>
                <a:gridCol w="1348104"/>
                <a:gridCol w="1348104"/>
                <a:gridCol w="1348104"/>
                <a:gridCol w="1348104"/>
                <a:gridCol w="1938654"/>
              </a:tblGrid>
              <a:tr h="72136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LF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MF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VHF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UHF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SHF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EHF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THF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28575">
                      <a:solidFill>
                        <a:srgbClr val="5B5854"/>
                      </a:solidFill>
                      <a:prstDash val="solid"/>
                    </a:lnL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72136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低频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中频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⾼频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甚⾼频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特⾼频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超⾼频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极⾼频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太赫兹辐射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5B5854"/>
                      </a:solidFill>
                      <a:prstDash val="solid"/>
                    </a:lnL>
                    <a:lnT w="12700">
                      <a:solidFill>
                        <a:srgbClr val="5B5854"/>
                      </a:solidFill>
                      <a:prstDash val="solid"/>
                    </a:lnT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4077937" y="3297218"/>
            <a:ext cx="113664" cy="494030"/>
          </a:xfrm>
          <a:custGeom>
            <a:avLst/>
            <a:gdLst/>
            <a:ahLst/>
            <a:cxnLst/>
            <a:rect l="l" t="t" r="r" b="b"/>
            <a:pathLst>
              <a:path w="113665" h="494029">
                <a:moveTo>
                  <a:pt x="0" y="0"/>
                </a:moveTo>
                <a:lnTo>
                  <a:pt x="0" y="493709"/>
                </a:lnTo>
                <a:lnTo>
                  <a:pt x="113661" y="493709"/>
                </a:lnTo>
                <a:lnTo>
                  <a:pt x="113661" y="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62367" y="3787749"/>
            <a:ext cx="3002165" cy="1084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53067" y="3796193"/>
            <a:ext cx="1524102" cy="202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64974" y="6536319"/>
            <a:ext cx="0" cy="563245"/>
          </a:xfrm>
          <a:custGeom>
            <a:avLst/>
            <a:gdLst/>
            <a:ahLst/>
            <a:cxnLst/>
            <a:rect l="l" t="t" r="r" b="b"/>
            <a:pathLst>
              <a:path w="0" h="563245">
                <a:moveTo>
                  <a:pt x="0" y="0"/>
                </a:moveTo>
                <a:lnTo>
                  <a:pt x="0" y="562980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152777" y="4847376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12524" y="5816437"/>
            <a:ext cx="410845" cy="720090"/>
          </a:xfrm>
          <a:custGeom>
            <a:avLst/>
            <a:gdLst/>
            <a:ahLst/>
            <a:cxnLst/>
            <a:rect l="l" t="t" r="r" b="b"/>
            <a:pathLst>
              <a:path w="410845" h="720090">
                <a:moveTo>
                  <a:pt x="0" y="0"/>
                </a:moveTo>
                <a:lnTo>
                  <a:pt x="0" y="719881"/>
                </a:lnTo>
                <a:lnTo>
                  <a:pt x="410516" y="719881"/>
                </a:lnTo>
                <a:lnTo>
                  <a:pt x="4105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422969" y="4851536"/>
            <a:ext cx="0" cy="51435"/>
          </a:xfrm>
          <a:custGeom>
            <a:avLst/>
            <a:gdLst/>
            <a:ahLst/>
            <a:cxnLst/>
            <a:rect l="l" t="t" r="r" b="b"/>
            <a:pathLst>
              <a:path w="0" h="51435">
                <a:moveTo>
                  <a:pt x="0" y="0"/>
                </a:moveTo>
                <a:lnTo>
                  <a:pt x="0" y="50912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22969" y="5302411"/>
            <a:ext cx="0" cy="539115"/>
          </a:xfrm>
          <a:custGeom>
            <a:avLst/>
            <a:gdLst/>
            <a:ahLst/>
            <a:cxnLst/>
            <a:rect l="l" t="t" r="r" b="b"/>
            <a:pathLst>
              <a:path w="0" h="539114">
                <a:moveTo>
                  <a:pt x="0" y="0"/>
                </a:moveTo>
                <a:lnTo>
                  <a:pt x="0" y="538504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22969" y="6571077"/>
            <a:ext cx="0" cy="532765"/>
          </a:xfrm>
          <a:custGeom>
            <a:avLst/>
            <a:gdLst/>
            <a:ahLst/>
            <a:cxnLst/>
            <a:rect l="l" t="t" r="r" b="b"/>
            <a:pathLst>
              <a:path w="0" h="532765">
                <a:moveTo>
                  <a:pt x="0" y="0"/>
                </a:moveTo>
                <a:lnTo>
                  <a:pt x="0" y="532383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410773" y="4851537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13205" y="5840915"/>
            <a:ext cx="254635" cy="730250"/>
          </a:xfrm>
          <a:custGeom>
            <a:avLst/>
            <a:gdLst/>
            <a:ahLst/>
            <a:cxnLst/>
            <a:rect l="l" t="t" r="r" b="b"/>
            <a:pathLst>
              <a:path w="254634" h="730250">
                <a:moveTo>
                  <a:pt x="0" y="0"/>
                </a:moveTo>
                <a:lnTo>
                  <a:pt x="0" y="730162"/>
                </a:lnTo>
                <a:lnTo>
                  <a:pt x="254165" y="730162"/>
                </a:lnTo>
                <a:lnTo>
                  <a:pt x="2541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94911" y="4902448"/>
            <a:ext cx="287020" cy="400050"/>
          </a:xfrm>
          <a:custGeom>
            <a:avLst/>
            <a:gdLst/>
            <a:ahLst/>
            <a:cxnLst/>
            <a:rect l="l" t="t" r="r" b="b"/>
            <a:pathLst>
              <a:path w="287020" h="400050">
                <a:moveTo>
                  <a:pt x="0" y="0"/>
                </a:moveTo>
                <a:lnTo>
                  <a:pt x="0" y="399962"/>
                </a:lnTo>
                <a:lnTo>
                  <a:pt x="286605" y="399962"/>
                </a:lnTo>
                <a:lnTo>
                  <a:pt x="2866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919173" y="4855697"/>
            <a:ext cx="0" cy="499745"/>
          </a:xfrm>
          <a:custGeom>
            <a:avLst/>
            <a:gdLst/>
            <a:ahLst/>
            <a:cxnLst/>
            <a:rect l="l" t="t" r="r" b="b"/>
            <a:pathLst>
              <a:path w="0" h="499745">
                <a:moveTo>
                  <a:pt x="0" y="0"/>
                </a:moveTo>
                <a:lnTo>
                  <a:pt x="0" y="499584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19173" y="5718527"/>
            <a:ext cx="0" cy="1389380"/>
          </a:xfrm>
          <a:custGeom>
            <a:avLst/>
            <a:gdLst/>
            <a:ahLst/>
            <a:cxnLst/>
            <a:rect l="l" t="t" r="r" b="b"/>
            <a:pathLst>
              <a:path w="0" h="1389379">
                <a:moveTo>
                  <a:pt x="0" y="0"/>
                </a:moveTo>
                <a:lnTo>
                  <a:pt x="0" y="1389094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06977" y="4855698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92550" y="5355282"/>
            <a:ext cx="1067435" cy="363855"/>
          </a:xfrm>
          <a:custGeom>
            <a:avLst/>
            <a:gdLst/>
            <a:ahLst/>
            <a:cxnLst/>
            <a:rect l="l" t="t" r="r" b="b"/>
            <a:pathLst>
              <a:path w="1067434" h="363854">
                <a:moveTo>
                  <a:pt x="0" y="0"/>
                </a:moveTo>
                <a:lnTo>
                  <a:pt x="0" y="363245"/>
                </a:lnTo>
                <a:lnTo>
                  <a:pt x="1067152" y="363245"/>
                </a:lnTo>
                <a:lnTo>
                  <a:pt x="10671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667035" y="4863774"/>
            <a:ext cx="0" cy="987425"/>
          </a:xfrm>
          <a:custGeom>
            <a:avLst/>
            <a:gdLst/>
            <a:ahLst/>
            <a:cxnLst/>
            <a:rect l="l" t="t" r="r" b="b"/>
            <a:pathLst>
              <a:path w="0" h="987425">
                <a:moveTo>
                  <a:pt x="0" y="0"/>
                </a:moveTo>
                <a:lnTo>
                  <a:pt x="0" y="987176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667035" y="6489566"/>
            <a:ext cx="0" cy="626745"/>
          </a:xfrm>
          <a:custGeom>
            <a:avLst/>
            <a:gdLst/>
            <a:ahLst/>
            <a:cxnLst/>
            <a:rect l="l" t="t" r="r" b="b"/>
            <a:pathLst>
              <a:path w="0" h="626745">
                <a:moveTo>
                  <a:pt x="0" y="0"/>
                </a:moveTo>
                <a:lnTo>
                  <a:pt x="0" y="626132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654835" y="4863775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92383" y="5850950"/>
            <a:ext cx="341630" cy="638810"/>
          </a:xfrm>
          <a:custGeom>
            <a:avLst/>
            <a:gdLst/>
            <a:ahLst/>
            <a:cxnLst/>
            <a:rect l="l" t="t" r="r" b="b"/>
            <a:pathLst>
              <a:path w="341629" h="638810">
                <a:moveTo>
                  <a:pt x="0" y="0"/>
                </a:moveTo>
                <a:lnTo>
                  <a:pt x="0" y="638616"/>
                </a:lnTo>
                <a:lnTo>
                  <a:pt x="341486" y="638616"/>
                </a:lnTo>
                <a:lnTo>
                  <a:pt x="34148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69334" y="4855697"/>
            <a:ext cx="0" cy="593725"/>
          </a:xfrm>
          <a:custGeom>
            <a:avLst/>
            <a:gdLst/>
            <a:ahLst/>
            <a:cxnLst/>
            <a:rect l="l" t="t" r="r" b="b"/>
            <a:pathLst>
              <a:path w="0" h="593725">
                <a:moveTo>
                  <a:pt x="0" y="0"/>
                </a:moveTo>
                <a:lnTo>
                  <a:pt x="0" y="593577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69334" y="5806157"/>
            <a:ext cx="0" cy="1301750"/>
          </a:xfrm>
          <a:custGeom>
            <a:avLst/>
            <a:gdLst/>
            <a:ahLst/>
            <a:cxnLst/>
            <a:rect l="l" t="t" r="r" b="b"/>
            <a:pathLst>
              <a:path w="0" h="1301750">
                <a:moveTo>
                  <a:pt x="0" y="0"/>
                </a:moveTo>
                <a:lnTo>
                  <a:pt x="0" y="130146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157137" y="4855698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067622" y="5449275"/>
            <a:ext cx="295275" cy="357505"/>
          </a:xfrm>
          <a:custGeom>
            <a:avLst/>
            <a:gdLst/>
            <a:ahLst/>
            <a:cxnLst/>
            <a:rect l="l" t="t" r="r" b="b"/>
            <a:pathLst>
              <a:path w="295275" h="357504">
                <a:moveTo>
                  <a:pt x="0" y="0"/>
                </a:moveTo>
                <a:lnTo>
                  <a:pt x="0" y="356882"/>
                </a:lnTo>
                <a:lnTo>
                  <a:pt x="294650" y="356882"/>
                </a:lnTo>
                <a:lnTo>
                  <a:pt x="2946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56817" y="3305297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19" h="0">
                <a:moveTo>
                  <a:pt x="0" y="0"/>
                </a:moveTo>
                <a:lnTo>
                  <a:pt x="9659225" y="0"/>
                </a:lnTo>
              </a:path>
            </a:pathLst>
          </a:custGeom>
          <a:ln w="244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56817" y="3293059"/>
            <a:ext cx="9659620" cy="24765"/>
          </a:xfrm>
          <a:custGeom>
            <a:avLst/>
            <a:gdLst/>
            <a:ahLst/>
            <a:cxnLst/>
            <a:rect l="l" t="t" r="r" b="b"/>
            <a:pathLst>
              <a:path w="9659619" h="24764">
                <a:moveTo>
                  <a:pt x="0" y="0"/>
                </a:moveTo>
                <a:lnTo>
                  <a:pt x="9659224" y="0"/>
                </a:lnTo>
                <a:lnTo>
                  <a:pt x="9659224" y="24477"/>
                </a:lnTo>
                <a:lnTo>
                  <a:pt x="0" y="2447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50964" y="3792885"/>
            <a:ext cx="9690100" cy="0"/>
          </a:xfrm>
          <a:custGeom>
            <a:avLst/>
            <a:gdLst/>
            <a:ahLst/>
            <a:cxnLst/>
            <a:rect l="l" t="t" r="r" b="b"/>
            <a:pathLst>
              <a:path w="9690100" h="0">
                <a:moveTo>
                  <a:pt x="0" y="0"/>
                </a:moveTo>
                <a:lnTo>
                  <a:pt x="9689472" y="0"/>
                </a:lnTo>
              </a:path>
            </a:pathLst>
          </a:custGeom>
          <a:ln w="283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50963" y="3778692"/>
            <a:ext cx="9690100" cy="28575"/>
          </a:xfrm>
          <a:custGeom>
            <a:avLst/>
            <a:gdLst/>
            <a:ahLst/>
            <a:cxnLst/>
            <a:rect l="l" t="t" r="r" b="b"/>
            <a:pathLst>
              <a:path w="9690100" h="28575">
                <a:moveTo>
                  <a:pt x="0" y="0"/>
                </a:moveTo>
                <a:lnTo>
                  <a:pt x="9689470" y="3916"/>
                </a:lnTo>
                <a:lnTo>
                  <a:pt x="9689470" y="28393"/>
                </a:lnTo>
                <a:lnTo>
                  <a:pt x="0" y="2447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651695" y="3305297"/>
            <a:ext cx="0" cy="490220"/>
          </a:xfrm>
          <a:custGeom>
            <a:avLst/>
            <a:gdLst/>
            <a:ahLst/>
            <a:cxnLst/>
            <a:rect l="l" t="t" r="r" b="b"/>
            <a:pathLst>
              <a:path w="0" h="490220">
                <a:moveTo>
                  <a:pt x="0" y="0"/>
                </a:moveTo>
                <a:lnTo>
                  <a:pt x="0" y="489794"/>
                </a:lnTo>
              </a:path>
            </a:pathLst>
          </a:custGeom>
          <a:ln w="141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44621" y="3305297"/>
            <a:ext cx="14604" cy="490220"/>
          </a:xfrm>
          <a:custGeom>
            <a:avLst/>
            <a:gdLst/>
            <a:ahLst/>
            <a:cxnLst/>
            <a:rect l="l" t="t" r="r" b="b"/>
            <a:pathLst>
              <a:path w="14604" h="490220">
                <a:moveTo>
                  <a:pt x="14147" y="244"/>
                </a:moveTo>
                <a:lnTo>
                  <a:pt x="12195" y="489793"/>
                </a:lnTo>
                <a:lnTo>
                  <a:pt x="0" y="489548"/>
                </a:lnTo>
                <a:lnTo>
                  <a:pt x="1951" y="0"/>
                </a:lnTo>
                <a:lnTo>
                  <a:pt x="14147" y="24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76038" y="3311417"/>
            <a:ext cx="12700" cy="483870"/>
          </a:xfrm>
          <a:custGeom>
            <a:avLst/>
            <a:gdLst/>
            <a:ahLst/>
            <a:cxnLst/>
            <a:rect l="l" t="t" r="r" b="b"/>
            <a:pathLst>
              <a:path w="12700" h="483870">
                <a:moveTo>
                  <a:pt x="0" y="483429"/>
                </a:moveTo>
                <a:lnTo>
                  <a:pt x="12195" y="483429"/>
                </a:lnTo>
                <a:lnTo>
                  <a:pt x="12195" y="0"/>
                </a:lnTo>
                <a:lnTo>
                  <a:pt x="0" y="0"/>
                </a:lnTo>
                <a:lnTo>
                  <a:pt x="0" y="483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475920" y="3311294"/>
            <a:ext cx="12700" cy="483870"/>
          </a:xfrm>
          <a:custGeom>
            <a:avLst/>
            <a:gdLst/>
            <a:ahLst/>
            <a:cxnLst/>
            <a:rect l="l" t="t" r="r" b="b"/>
            <a:pathLst>
              <a:path w="12700" h="483870">
                <a:moveTo>
                  <a:pt x="0" y="483674"/>
                </a:moveTo>
                <a:lnTo>
                  <a:pt x="12439" y="483674"/>
                </a:lnTo>
                <a:lnTo>
                  <a:pt x="12439" y="0"/>
                </a:lnTo>
                <a:lnTo>
                  <a:pt x="0" y="0"/>
                </a:lnTo>
                <a:lnTo>
                  <a:pt x="0" y="483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171071" y="3325856"/>
            <a:ext cx="12700" cy="494030"/>
          </a:xfrm>
          <a:custGeom>
            <a:avLst/>
            <a:gdLst/>
            <a:ahLst/>
            <a:cxnLst/>
            <a:rect l="l" t="t" r="r" b="b"/>
            <a:pathLst>
              <a:path w="12700" h="494029">
                <a:moveTo>
                  <a:pt x="0" y="493465"/>
                </a:moveTo>
                <a:lnTo>
                  <a:pt x="12195" y="493465"/>
                </a:lnTo>
                <a:lnTo>
                  <a:pt x="12195" y="0"/>
                </a:lnTo>
                <a:lnTo>
                  <a:pt x="0" y="0"/>
                </a:lnTo>
                <a:lnTo>
                  <a:pt x="0" y="493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170949" y="3325736"/>
            <a:ext cx="12700" cy="494030"/>
          </a:xfrm>
          <a:custGeom>
            <a:avLst/>
            <a:gdLst/>
            <a:ahLst/>
            <a:cxnLst/>
            <a:rect l="l" t="t" r="r" b="b"/>
            <a:pathLst>
              <a:path w="12700" h="494029">
                <a:moveTo>
                  <a:pt x="0" y="493709"/>
                </a:moveTo>
                <a:lnTo>
                  <a:pt x="12439" y="493709"/>
                </a:lnTo>
                <a:lnTo>
                  <a:pt x="12439" y="0"/>
                </a:lnTo>
                <a:lnTo>
                  <a:pt x="0" y="0"/>
                </a:lnTo>
                <a:lnTo>
                  <a:pt x="0" y="49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195745" y="3305297"/>
            <a:ext cx="12700" cy="489584"/>
          </a:xfrm>
          <a:custGeom>
            <a:avLst/>
            <a:gdLst/>
            <a:ahLst/>
            <a:cxnLst/>
            <a:rect l="l" t="t" r="r" b="b"/>
            <a:pathLst>
              <a:path w="12700" h="489585">
                <a:moveTo>
                  <a:pt x="0" y="489548"/>
                </a:moveTo>
                <a:lnTo>
                  <a:pt x="12195" y="489548"/>
                </a:lnTo>
                <a:lnTo>
                  <a:pt x="12195" y="0"/>
                </a:lnTo>
                <a:lnTo>
                  <a:pt x="0" y="0"/>
                </a:lnTo>
                <a:lnTo>
                  <a:pt x="0" y="489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195626" y="3305175"/>
            <a:ext cx="12700" cy="490220"/>
          </a:xfrm>
          <a:custGeom>
            <a:avLst/>
            <a:gdLst/>
            <a:ahLst/>
            <a:cxnLst/>
            <a:rect l="l" t="t" r="r" b="b"/>
            <a:pathLst>
              <a:path w="12700" h="490220">
                <a:moveTo>
                  <a:pt x="0" y="489793"/>
                </a:moveTo>
                <a:lnTo>
                  <a:pt x="12439" y="489793"/>
                </a:lnTo>
                <a:lnTo>
                  <a:pt x="12439" y="0"/>
                </a:lnTo>
                <a:lnTo>
                  <a:pt x="0" y="0"/>
                </a:lnTo>
                <a:lnTo>
                  <a:pt x="0" y="489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025219" y="3317533"/>
            <a:ext cx="12700" cy="471805"/>
          </a:xfrm>
          <a:custGeom>
            <a:avLst/>
            <a:gdLst/>
            <a:ahLst/>
            <a:cxnLst/>
            <a:rect l="l" t="t" r="r" b="b"/>
            <a:pathLst>
              <a:path w="12700" h="471804">
                <a:moveTo>
                  <a:pt x="0" y="471435"/>
                </a:moveTo>
                <a:lnTo>
                  <a:pt x="12195" y="471435"/>
                </a:lnTo>
                <a:lnTo>
                  <a:pt x="12195" y="0"/>
                </a:lnTo>
                <a:lnTo>
                  <a:pt x="0" y="0"/>
                </a:lnTo>
                <a:lnTo>
                  <a:pt x="0" y="471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024973" y="3317292"/>
            <a:ext cx="12700" cy="472440"/>
          </a:xfrm>
          <a:custGeom>
            <a:avLst/>
            <a:gdLst/>
            <a:ahLst/>
            <a:cxnLst/>
            <a:rect l="l" t="t" r="r" b="b"/>
            <a:pathLst>
              <a:path w="12700" h="472439">
                <a:moveTo>
                  <a:pt x="0" y="471925"/>
                </a:moveTo>
                <a:lnTo>
                  <a:pt x="12683" y="471925"/>
                </a:lnTo>
                <a:lnTo>
                  <a:pt x="12683" y="0"/>
                </a:lnTo>
                <a:lnTo>
                  <a:pt x="0" y="0"/>
                </a:lnTo>
                <a:lnTo>
                  <a:pt x="0" y="471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60720" y="4858879"/>
            <a:ext cx="9027795" cy="0"/>
          </a:xfrm>
          <a:custGeom>
            <a:avLst/>
            <a:gdLst/>
            <a:ahLst/>
            <a:cxnLst/>
            <a:rect l="l" t="t" r="r" b="b"/>
            <a:pathLst>
              <a:path w="9027794" h="0">
                <a:moveTo>
                  <a:pt x="0" y="0"/>
                </a:moveTo>
                <a:lnTo>
                  <a:pt x="9027473" y="0"/>
                </a:lnTo>
              </a:path>
            </a:pathLst>
          </a:custGeom>
          <a:ln w="30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60720" y="4843460"/>
            <a:ext cx="9027795" cy="31115"/>
          </a:xfrm>
          <a:custGeom>
            <a:avLst/>
            <a:gdLst/>
            <a:ahLst/>
            <a:cxnLst/>
            <a:rect l="l" t="t" r="r" b="b"/>
            <a:pathLst>
              <a:path w="9027794" h="31114">
                <a:moveTo>
                  <a:pt x="0" y="6364"/>
                </a:moveTo>
                <a:lnTo>
                  <a:pt x="9027471" y="0"/>
                </a:lnTo>
                <a:lnTo>
                  <a:pt x="9027471" y="24477"/>
                </a:lnTo>
                <a:lnTo>
                  <a:pt x="0" y="30841"/>
                </a:lnTo>
                <a:lnTo>
                  <a:pt x="0" y="63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0183389" y="3369944"/>
            <a:ext cx="2642235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114"/>
              </a:spcBef>
              <a:tabLst>
                <a:tab pos="1596390" algn="l"/>
              </a:tabLst>
            </a:pPr>
            <a:r>
              <a:rPr dirty="0" sz="2050" spc="0">
                <a:latin typeface="宋体"/>
                <a:cs typeface="宋体"/>
              </a:rPr>
              <a:t>无线电	微波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825651" y="3305297"/>
            <a:ext cx="12700" cy="489584"/>
          </a:xfrm>
          <a:custGeom>
            <a:avLst/>
            <a:gdLst/>
            <a:ahLst/>
            <a:cxnLst/>
            <a:rect l="l" t="t" r="r" b="b"/>
            <a:pathLst>
              <a:path w="12700" h="489585">
                <a:moveTo>
                  <a:pt x="0" y="489548"/>
                </a:moveTo>
                <a:lnTo>
                  <a:pt x="12195" y="489548"/>
                </a:lnTo>
                <a:lnTo>
                  <a:pt x="12195" y="0"/>
                </a:lnTo>
                <a:lnTo>
                  <a:pt x="0" y="0"/>
                </a:lnTo>
                <a:lnTo>
                  <a:pt x="0" y="489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825528" y="3305175"/>
            <a:ext cx="12700" cy="490220"/>
          </a:xfrm>
          <a:custGeom>
            <a:avLst/>
            <a:gdLst/>
            <a:ahLst/>
            <a:cxnLst/>
            <a:rect l="l" t="t" r="r" b="b"/>
            <a:pathLst>
              <a:path w="12700" h="490220">
                <a:moveTo>
                  <a:pt x="0" y="489793"/>
                </a:moveTo>
                <a:lnTo>
                  <a:pt x="12439" y="489793"/>
                </a:lnTo>
                <a:lnTo>
                  <a:pt x="12439" y="0"/>
                </a:lnTo>
                <a:lnTo>
                  <a:pt x="0" y="0"/>
                </a:lnTo>
                <a:lnTo>
                  <a:pt x="0" y="489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069645" y="3305297"/>
            <a:ext cx="12700" cy="489584"/>
          </a:xfrm>
          <a:custGeom>
            <a:avLst/>
            <a:gdLst/>
            <a:ahLst/>
            <a:cxnLst/>
            <a:rect l="l" t="t" r="r" b="b"/>
            <a:pathLst>
              <a:path w="12700" h="489585">
                <a:moveTo>
                  <a:pt x="0" y="489548"/>
                </a:moveTo>
                <a:lnTo>
                  <a:pt x="12195" y="489548"/>
                </a:lnTo>
                <a:lnTo>
                  <a:pt x="12195" y="0"/>
                </a:lnTo>
                <a:lnTo>
                  <a:pt x="0" y="0"/>
                </a:lnTo>
                <a:lnTo>
                  <a:pt x="0" y="489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069519" y="3305175"/>
            <a:ext cx="12700" cy="490220"/>
          </a:xfrm>
          <a:custGeom>
            <a:avLst/>
            <a:gdLst/>
            <a:ahLst/>
            <a:cxnLst/>
            <a:rect l="l" t="t" r="r" b="b"/>
            <a:pathLst>
              <a:path w="12700" h="490220">
                <a:moveTo>
                  <a:pt x="0" y="489793"/>
                </a:moveTo>
                <a:lnTo>
                  <a:pt x="12439" y="489793"/>
                </a:lnTo>
                <a:lnTo>
                  <a:pt x="12439" y="0"/>
                </a:lnTo>
                <a:lnTo>
                  <a:pt x="0" y="0"/>
                </a:lnTo>
                <a:lnTo>
                  <a:pt x="0" y="489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79437" y="3305294"/>
            <a:ext cx="12700" cy="495934"/>
          </a:xfrm>
          <a:custGeom>
            <a:avLst/>
            <a:gdLst/>
            <a:ahLst/>
            <a:cxnLst/>
            <a:rect l="l" t="t" r="r" b="b"/>
            <a:pathLst>
              <a:path w="12700" h="495935">
                <a:moveTo>
                  <a:pt x="0" y="495668"/>
                </a:moveTo>
                <a:lnTo>
                  <a:pt x="12195" y="495668"/>
                </a:lnTo>
                <a:lnTo>
                  <a:pt x="12195" y="0"/>
                </a:lnTo>
                <a:lnTo>
                  <a:pt x="0" y="0"/>
                </a:lnTo>
                <a:lnTo>
                  <a:pt x="0" y="495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679319" y="3305175"/>
            <a:ext cx="12700" cy="495934"/>
          </a:xfrm>
          <a:custGeom>
            <a:avLst/>
            <a:gdLst/>
            <a:ahLst/>
            <a:cxnLst/>
            <a:rect l="l" t="t" r="r" b="b"/>
            <a:pathLst>
              <a:path w="12700" h="495935">
                <a:moveTo>
                  <a:pt x="0" y="495912"/>
                </a:moveTo>
                <a:lnTo>
                  <a:pt x="12439" y="495912"/>
                </a:lnTo>
                <a:lnTo>
                  <a:pt x="12439" y="0"/>
                </a:lnTo>
                <a:lnTo>
                  <a:pt x="0" y="0"/>
                </a:lnTo>
                <a:lnTo>
                  <a:pt x="0" y="495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7328635" y="3369944"/>
            <a:ext cx="739775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8130" sz="3075">
                <a:latin typeface="Symbol"/>
                <a:cs typeface="Symbol"/>
              </a:rPr>
              <a:t></a:t>
            </a:r>
            <a:r>
              <a:rPr dirty="0" baseline="8130" sz="3075" spc="89">
                <a:latin typeface="Times New Roman"/>
                <a:cs typeface="Times New Roman"/>
              </a:rPr>
              <a:t> </a:t>
            </a:r>
            <a:r>
              <a:rPr dirty="0" sz="2050" spc="0">
                <a:latin typeface="宋体"/>
                <a:cs typeface="宋体"/>
              </a:rPr>
              <a:t>射线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049593" y="4895705"/>
            <a:ext cx="81026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双绞线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60720" y="5214537"/>
            <a:ext cx="1732280" cy="98425"/>
          </a:xfrm>
          <a:custGeom>
            <a:avLst/>
            <a:gdLst/>
            <a:ahLst/>
            <a:cxnLst/>
            <a:rect l="l" t="t" r="r" b="b"/>
            <a:pathLst>
              <a:path w="1732279" h="98425">
                <a:moveTo>
                  <a:pt x="1569379" y="0"/>
                </a:moveTo>
                <a:lnTo>
                  <a:pt x="1569379" y="97909"/>
                </a:lnTo>
                <a:lnTo>
                  <a:pt x="1704216" y="57275"/>
                </a:lnTo>
                <a:lnTo>
                  <a:pt x="1585478" y="57275"/>
                </a:lnTo>
                <a:lnTo>
                  <a:pt x="1585478" y="40877"/>
                </a:lnTo>
                <a:lnTo>
                  <a:pt x="1705026" y="40877"/>
                </a:lnTo>
                <a:lnTo>
                  <a:pt x="1569379" y="0"/>
                </a:lnTo>
                <a:close/>
              </a:path>
              <a:path w="1732279" h="98425">
                <a:moveTo>
                  <a:pt x="1569379" y="40877"/>
                </a:moveTo>
                <a:lnTo>
                  <a:pt x="0" y="40877"/>
                </a:lnTo>
                <a:lnTo>
                  <a:pt x="0" y="57275"/>
                </a:lnTo>
                <a:lnTo>
                  <a:pt x="1569379" y="57275"/>
                </a:lnTo>
                <a:lnTo>
                  <a:pt x="1569379" y="40877"/>
                </a:lnTo>
                <a:close/>
              </a:path>
              <a:path w="1732279" h="98425">
                <a:moveTo>
                  <a:pt x="1705026" y="40877"/>
                </a:moveTo>
                <a:lnTo>
                  <a:pt x="1585478" y="40877"/>
                </a:lnTo>
                <a:lnTo>
                  <a:pt x="1585478" y="57275"/>
                </a:lnTo>
                <a:lnTo>
                  <a:pt x="1704216" y="57275"/>
                </a:lnTo>
                <a:lnTo>
                  <a:pt x="1731829" y="48954"/>
                </a:lnTo>
                <a:lnTo>
                  <a:pt x="1705026" y="40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60720" y="5255414"/>
            <a:ext cx="1585595" cy="16510"/>
          </a:xfrm>
          <a:custGeom>
            <a:avLst/>
            <a:gdLst/>
            <a:ahLst/>
            <a:cxnLst/>
            <a:rect l="l" t="t" r="r" b="b"/>
            <a:pathLst>
              <a:path w="1585595" h="16510">
                <a:moveTo>
                  <a:pt x="0" y="0"/>
                </a:moveTo>
                <a:lnTo>
                  <a:pt x="1585478" y="0"/>
                </a:lnTo>
                <a:lnTo>
                  <a:pt x="1585478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230100" y="5214537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0380988" y="5334260"/>
            <a:ext cx="107188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同轴电缆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416871" y="5694049"/>
            <a:ext cx="2927350" cy="98425"/>
          </a:xfrm>
          <a:custGeom>
            <a:avLst/>
            <a:gdLst/>
            <a:ahLst/>
            <a:cxnLst/>
            <a:rect l="l" t="t" r="r" b="b"/>
            <a:pathLst>
              <a:path w="2927350" h="98425">
                <a:moveTo>
                  <a:pt x="162694" y="0"/>
                </a:moveTo>
                <a:lnTo>
                  <a:pt x="0" y="48954"/>
                </a:lnTo>
                <a:lnTo>
                  <a:pt x="162694" y="97909"/>
                </a:lnTo>
                <a:lnTo>
                  <a:pt x="162694" y="57031"/>
                </a:lnTo>
                <a:lnTo>
                  <a:pt x="146351" y="57031"/>
                </a:lnTo>
                <a:lnTo>
                  <a:pt x="146351" y="40633"/>
                </a:lnTo>
                <a:lnTo>
                  <a:pt x="162694" y="40633"/>
                </a:lnTo>
                <a:lnTo>
                  <a:pt x="162694" y="0"/>
                </a:lnTo>
                <a:close/>
              </a:path>
              <a:path w="2927350" h="98425">
                <a:moveTo>
                  <a:pt x="2764590" y="0"/>
                </a:moveTo>
                <a:lnTo>
                  <a:pt x="2764590" y="97909"/>
                </a:lnTo>
                <a:lnTo>
                  <a:pt x="2900232" y="57031"/>
                </a:lnTo>
                <a:lnTo>
                  <a:pt x="2780683" y="57031"/>
                </a:lnTo>
                <a:lnTo>
                  <a:pt x="2780683" y="40633"/>
                </a:lnTo>
                <a:lnTo>
                  <a:pt x="2899423" y="40633"/>
                </a:lnTo>
                <a:lnTo>
                  <a:pt x="2764590" y="0"/>
                </a:lnTo>
                <a:close/>
              </a:path>
              <a:path w="2927350" h="98425">
                <a:moveTo>
                  <a:pt x="162694" y="40633"/>
                </a:moveTo>
                <a:lnTo>
                  <a:pt x="146351" y="40633"/>
                </a:lnTo>
                <a:lnTo>
                  <a:pt x="146351" y="57031"/>
                </a:lnTo>
                <a:lnTo>
                  <a:pt x="162694" y="57031"/>
                </a:lnTo>
                <a:lnTo>
                  <a:pt x="162694" y="40633"/>
                </a:lnTo>
                <a:close/>
              </a:path>
              <a:path w="2927350" h="98425">
                <a:moveTo>
                  <a:pt x="2764590" y="40633"/>
                </a:moveTo>
                <a:lnTo>
                  <a:pt x="162694" y="40633"/>
                </a:lnTo>
                <a:lnTo>
                  <a:pt x="162694" y="57031"/>
                </a:lnTo>
                <a:lnTo>
                  <a:pt x="2764590" y="57031"/>
                </a:lnTo>
                <a:lnTo>
                  <a:pt x="2764590" y="40633"/>
                </a:lnTo>
                <a:close/>
              </a:path>
              <a:path w="2927350" h="98425">
                <a:moveTo>
                  <a:pt x="2899423" y="40633"/>
                </a:moveTo>
                <a:lnTo>
                  <a:pt x="2780683" y="40633"/>
                </a:lnTo>
                <a:lnTo>
                  <a:pt x="2780683" y="57031"/>
                </a:lnTo>
                <a:lnTo>
                  <a:pt x="2900232" y="57031"/>
                </a:lnTo>
                <a:lnTo>
                  <a:pt x="2927035" y="48954"/>
                </a:lnTo>
                <a:lnTo>
                  <a:pt x="2899423" y="40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563223" y="5734683"/>
            <a:ext cx="2634615" cy="16510"/>
          </a:xfrm>
          <a:custGeom>
            <a:avLst/>
            <a:gdLst/>
            <a:ahLst/>
            <a:cxnLst/>
            <a:rect l="l" t="t" r="r" b="b"/>
            <a:pathLst>
              <a:path w="2634615" h="16510">
                <a:moveTo>
                  <a:pt x="0" y="0"/>
                </a:moveTo>
                <a:lnTo>
                  <a:pt x="2634333" y="0"/>
                </a:lnTo>
                <a:lnTo>
                  <a:pt x="2634333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416871" y="5694050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181458" y="5694050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2547807" y="4901825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卫星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148771" y="5253455"/>
            <a:ext cx="1463675" cy="98425"/>
          </a:xfrm>
          <a:custGeom>
            <a:avLst/>
            <a:gdLst/>
            <a:ahLst/>
            <a:cxnLst/>
            <a:rect l="l" t="t" r="r" b="b"/>
            <a:pathLst>
              <a:path w="1463675" h="98425">
                <a:moveTo>
                  <a:pt x="162696" y="0"/>
                </a:moveTo>
                <a:lnTo>
                  <a:pt x="0" y="48955"/>
                </a:lnTo>
                <a:lnTo>
                  <a:pt x="162696" y="97910"/>
                </a:lnTo>
                <a:lnTo>
                  <a:pt x="162696" y="57032"/>
                </a:lnTo>
                <a:lnTo>
                  <a:pt x="146351" y="57032"/>
                </a:lnTo>
                <a:lnTo>
                  <a:pt x="146351" y="40633"/>
                </a:lnTo>
                <a:lnTo>
                  <a:pt x="162696" y="40633"/>
                </a:lnTo>
                <a:lnTo>
                  <a:pt x="162696" y="0"/>
                </a:lnTo>
                <a:close/>
              </a:path>
              <a:path w="1463675" h="98425">
                <a:moveTo>
                  <a:pt x="1301070" y="0"/>
                </a:moveTo>
                <a:lnTo>
                  <a:pt x="1301070" y="97910"/>
                </a:lnTo>
                <a:lnTo>
                  <a:pt x="1436713" y="57032"/>
                </a:lnTo>
                <a:lnTo>
                  <a:pt x="1317174" y="57032"/>
                </a:lnTo>
                <a:lnTo>
                  <a:pt x="1317174" y="40633"/>
                </a:lnTo>
                <a:lnTo>
                  <a:pt x="1435900" y="40633"/>
                </a:lnTo>
                <a:lnTo>
                  <a:pt x="1301070" y="0"/>
                </a:lnTo>
                <a:close/>
              </a:path>
              <a:path w="1463675" h="98425">
                <a:moveTo>
                  <a:pt x="162696" y="40633"/>
                </a:moveTo>
                <a:lnTo>
                  <a:pt x="146351" y="40633"/>
                </a:lnTo>
                <a:lnTo>
                  <a:pt x="146351" y="57032"/>
                </a:lnTo>
                <a:lnTo>
                  <a:pt x="162696" y="57032"/>
                </a:lnTo>
                <a:lnTo>
                  <a:pt x="162696" y="40633"/>
                </a:lnTo>
                <a:close/>
              </a:path>
              <a:path w="1463675" h="98425">
                <a:moveTo>
                  <a:pt x="1301070" y="40633"/>
                </a:moveTo>
                <a:lnTo>
                  <a:pt x="162696" y="40633"/>
                </a:lnTo>
                <a:lnTo>
                  <a:pt x="162696" y="57032"/>
                </a:lnTo>
                <a:lnTo>
                  <a:pt x="1301070" y="57032"/>
                </a:lnTo>
                <a:lnTo>
                  <a:pt x="1301070" y="40633"/>
                </a:lnTo>
                <a:close/>
              </a:path>
              <a:path w="1463675" h="98425">
                <a:moveTo>
                  <a:pt x="1435900" y="40633"/>
                </a:moveTo>
                <a:lnTo>
                  <a:pt x="1317174" y="40633"/>
                </a:lnTo>
                <a:lnTo>
                  <a:pt x="1317174" y="57032"/>
                </a:lnTo>
                <a:lnTo>
                  <a:pt x="1436713" y="57032"/>
                </a:lnTo>
                <a:lnTo>
                  <a:pt x="1463515" y="48955"/>
                </a:lnTo>
                <a:lnTo>
                  <a:pt x="1435900" y="40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295125" y="5294089"/>
            <a:ext cx="1170940" cy="16510"/>
          </a:xfrm>
          <a:custGeom>
            <a:avLst/>
            <a:gdLst/>
            <a:ahLst/>
            <a:cxnLst/>
            <a:rect l="l" t="t" r="r" b="b"/>
            <a:pathLst>
              <a:path w="1170940" h="16510">
                <a:moveTo>
                  <a:pt x="0" y="0"/>
                </a:moveTo>
                <a:lnTo>
                  <a:pt x="1170815" y="0"/>
                </a:lnTo>
                <a:lnTo>
                  <a:pt x="1170815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148773" y="5253456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449841" y="5253456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2738880" y="5440329"/>
            <a:ext cx="107188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地面微波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620516" y="5801995"/>
            <a:ext cx="1203325" cy="98425"/>
          </a:xfrm>
          <a:custGeom>
            <a:avLst/>
            <a:gdLst/>
            <a:ahLst/>
            <a:cxnLst/>
            <a:rect l="l" t="t" r="r" b="b"/>
            <a:pathLst>
              <a:path w="1203325" h="98425">
                <a:moveTo>
                  <a:pt x="162445" y="0"/>
                </a:moveTo>
                <a:lnTo>
                  <a:pt x="0" y="48955"/>
                </a:lnTo>
                <a:lnTo>
                  <a:pt x="162445" y="97910"/>
                </a:lnTo>
                <a:lnTo>
                  <a:pt x="162445" y="57277"/>
                </a:lnTo>
                <a:lnTo>
                  <a:pt x="146351" y="57277"/>
                </a:lnTo>
                <a:lnTo>
                  <a:pt x="146351" y="40878"/>
                </a:lnTo>
                <a:lnTo>
                  <a:pt x="162445" y="40878"/>
                </a:lnTo>
                <a:lnTo>
                  <a:pt x="162445" y="0"/>
                </a:lnTo>
                <a:close/>
              </a:path>
              <a:path w="1203325" h="98425">
                <a:moveTo>
                  <a:pt x="1040565" y="0"/>
                </a:moveTo>
                <a:lnTo>
                  <a:pt x="1040565" y="97910"/>
                </a:lnTo>
                <a:lnTo>
                  <a:pt x="1175594" y="57277"/>
                </a:lnTo>
                <a:lnTo>
                  <a:pt x="1056899" y="57277"/>
                </a:lnTo>
                <a:lnTo>
                  <a:pt x="1056899" y="40878"/>
                </a:lnTo>
                <a:lnTo>
                  <a:pt x="1176409" y="40878"/>
                </a:lnTo>
                <a:lnTo>
                  <a:pt x="1040565" y="0"/>
                </a:lnTo>
                <a:close/>
              </a:path>
              <a:path w="1203325" h="98425">
                <a:moveTo>
                  <a:pt x="162445" y="40878"/>
                </a:moveTo>
                <a:lnTo>
                  <a:pt x="146351" y="40878"/>
                </a:lnTo>
                <a:lnTo>
                  <a:pt x="146351" y="57277"/>
                </a:lnTo>
                <a:lnTo>
                  <a:pt x="162445" y="57277"/>
                </a:lnTo>
                <a:lnTo>
                  <a:pt x="162445" y="40878"/>
                </a:lnTo>
                <a:close/>
              </a:path>
              <a:path w="1203325" h="98425">
                <a:moveTo>
                  <a:pt x="1040565" y="40878"/>
                </a:moveTo>
                <a:lnTo>
                  <a:pt x="162445" y="40878"/>
                </a:lnTo>
                <a:lnTo>
                  <a:pt x="162445" y="57277"/>
                </a:lnTo>
                <a:lnTo>
                  <a:pt x="1040565" y="57277"/>
                </a:lnTo>
                <a:lnTo>
                  <a:pt x="1040565" y="40878"/>
                </a:lnTo>
                <a:close/>
              </a:path>
              <a:path w="1203325" h="98425">
                <a:moveTo>
                  <a:pt x="1176409" y="40878"/>
                </a:moveTo>
                <a:lnTo>
                  <a:pt x="1056899" y="40878"/>
                </a:lnTo>
                <a:lnTo>
                  <a:pt x="1056899" y="57277"/>
                </a:lnTo>
                <a:lnTo>
                  <a:pt x="1175594" y="57277"/>
                </a:lnTo>
                <a:lnTo>
                  <a:pt x="1203251" y="48955"/>
                </a:lnTo>
                <a:lnTo>
                  <a:pt x="1176409" y="40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766865" y="5842873"/>
            <a:ext cx="910590" cy="16510"/>
          </a:xfrm>
          <a:custGeom>
            <a:avLst/>
            <a:gdLst/>
            <a:ahLst/>
            <a:cxnLst/>
            <a:rect l="l" t="t" r="r" b="b"/>
            <a:pathLst>
              <a:path w="910590" h="16510">
                <a:moveTo>
                  <a:pt x="0" y="0"/>
                </a:moveTo>
                <a:lnTo>
                  <a:pt x="910552" y="0"/>
                </a:lnTo>
                <a:lnTo>
                  <a:pt x="910552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620514" y="5801996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162450" y="97909"/>
                </a:moveTo>
                <a:lnTo>
                  <a:pt x="0" y="48954"/>
                </a:lnTo>
                <a:lnTo>
                  <a:pt x="162450" y="0"/>
                </a:lnTo>
                <a:lnTo>
                  <a:pt x="162450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661076" y="5801996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4" h="98425">
                <a:moveTo>
                  <a:pt x="0" y="0"/>
                </a:moveTo>
                <a:lnTo>
                  <a:pt x="162694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11310651" y="5835312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调频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884947" y="5906704"/>
            <a:ext cx="1741170" cy="62230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 indent="128270">
              <a:lnSpc>
                <a:spcPts val="2220"/>
              </a:lnSpc>
              <a:spcBef>
                <a:spcPts val="390"/>
              </a:spcBef>
              <a:tabLst>
                <a:tab pos="1071880" algn="l"/>
              </a:tabLst>
            </a:pPr>
            <a:r>
              <a:rPr dirty="0" sz="2050" spc="0">
                <a:latin typeface="宋体"/>
                <a:cs typeface="宋体"/>
              </a:rPr>
              <a:t>海事	</a:t>
            </a:r>
            <a:r>
              <a:rPr dirty="0" baseline="1355" sz="3075" spc="0">
                <a:latin typeface="宋体"/>
                <a:cs typeface="宋体"/>
              </a:rPr>
              <a:t>调幅 </a:t>
            </a:r>
            <a:r>
              <a:rPr dirty="0" sz="2050" spc="0">
                <a:latin typeface="宋体"/>
                <a:cs typeface="宋体"/>
              </a:rPr>
              <a:t>无线电</a:t>
            </a:r>
            <a:r>
              <a:rPr dirty="0" sz="2050" spc="40">
                <a:latin typeface="宋体"/>
                <a:cs typeface="宋体"/>
              </a:rPr>
              <a:t> </a:t>
            </a:r>
            <a:r>
              <a:rPr dirty="0" baseline="1355" sz="3075" spc="0">
                <a:latin typeface="宋体"/>
                <a:cs typeface="宋体"/>
              </a:rPr>
              <a:t>无线电</a:t>
            </a:r>
            <a:endParaRPr baseline="1355" sz="3075">
              <a:latin typeface="宋体"/>
              <a:cs typeface="宋体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417013" y="6487364"/>
            <a:ext cx="553085" cy="98425"/>
          </a:xfrm>
          <a:custGeom>
            <a:avLst/>
            <a:gdLst/>
            <a:ahLst/>
            <a:cxnLst/>
            <a:rect l="l" t="t" r="r" b="b"/>
            <a:pathLst>
              <a:path w="553084" h="98425">
                <a:moveTo>
                  <a:pt x="162696" y="0"/>
                </a:moveTo>
                <a:lnTo>
                  <a:pt x="0" y="48954"/>
                </a:lnTo>
                <a:lnTo>
                  <a:pt x="162696" y="97909"/>
                </a:lnTo>
                <a:lnTo>
                  <a:pt x="162696" y="57275"/>
                </a:lnTo>
                <a:lnTo>
                  <a:pt x="146351" y="57275"/>
                </a:lnTo>
                <a:lnTo>
                  <a:pt x="146351" y="40875"/>
                </a:lnTo>
                <a:lnTo>
                  <a:pt x="162696" y="40875"/>
                </a:lnTo>
                <a:lnTo>
                  <a:pt x="162696" y="0"/>
                </a:lnTo>
                <a:close/>
              </a:path>
              <a:path w="553084" h="98425">
                <a:moveTo>
                  <a:pt x="390270" y="0"/>
                </a:moveTo>
                <a:lnTo>
                  <a:pt x="390270" y="97909"/>
                </a:lnTo>
                <a:lnTo>
                  <a:pt x="525312" y="57275"/>
                </a:lnTo>
                <a:lnTo>
                  <a:pt x="406615" y="57275"/>
                </a:lnTo>
                <a:lnTo>
                  <a:pt x="406615" y="40875"/>
                </a:lnTo>
                <a:lnTo>
                  <a:pt x="526116" y="40875"/>
                </a:lnTo>
                <a:lnTo>
                  <a:pt x="390270" y="0"/>
                </a:lnTo>
                <a:close/>
              </a:path>
              <a:path w="553084" h="98425">
                <a:moveTo>
                  <a:pt x="162696" y="40875"/>
                </a:moveTo>
                <a:lnTo>
                  <a:pt x="146351" y="40875"/>
                </a:lnTo>
                <a:lnTo>
                  <a:pt x="146351" y="57275"/>
                </a:lnTo>
                <a:lnTo>
                  <a:pt x="162696" y="57275"/>
                </a:lnTo>
                <a:lnTo>
                  <a:pt x="162696" y="40875"/>
                </a:lnTo>
                <a:close/>
              </a:path>
              <a:path w="553084" h="98425">
                <a:moveTo>
                  <a:pt x="390270" y="40875"/>
                </a:moveTo>
                <a:lnTo>
                  <a:pt x="162696" y="40875"/>
                </a:lnTo>
                <a:lnTo>
                  <a:pt x="162696" y="57275"/>
                </a:lnTo>
                <a:lnTo>
                  <a:pt x="390270" y="57275"/>
                </a:lnTo>
                <a:lnTo>
                  <a:pt x="390270" y="40875"/>
                </a:lnTo>
                <a:close/>
              </a:path>
              <a:path w="553084" h="98425">
                <a:moveTo>
                  <a:pt x="526116" y="40875"/>
                </a:moveTo>
                <a:lnTo>
                  <a:pt x="406615" y="40875"/>
                </a:lnTo>
                <a:lnTo>
                  <a:pt x="406615" y="57275"/>
                </a:lnTo>
                <a:lnTo>
                  <a:pt x="525312" y="57275"/>
                </a:lnTo>
                <a:lnTo>
                  <a:pt x="552967" y="48954"/>
                </a:lnTo>
                <a:lnTo>
                  <a:pt x="526116" y="40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563365" y="6528241"/>
            <a:ext cx="260350" cy="16510"/>
          </a:xfrm>
          <a:custGeom>
            <a:avLst/>
            <a:gdLst/>
            <a:ahLst/>
            <a:cxnLst/>
            <a:rect l="l" t="t" r="r" b="b"/>
            <a:pathLst>
              <a:path w="260350" h="16509">
                <a:moveTo>
                  <a:pt x="0" y="0"/>
                </a:moveTo>
                <a:lnTo>
                  <a:pt x="260262" y="0"/>
                </a:lnTo>
                <a:lnTo>
                  <a:pt x="260262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417013" y="6487364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807285" y="6487364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0" y="0"/>
                </a:moveTo>
                <a:lnTo>
                  <a:pt x="162694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6287914" y="4932421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光纤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6149057" y="5269855"/>
            <a:ext cx="764540" cy="98425"/>
          </a:xfrm>
          <a:custGeom>
            <a:avLst/>
            <a:gdLst/>
            <a:ahLst/>
            <a:cxnLst/>
            <a:rect l="l" t="t" r="r" b="b"/>
            <a:pathLst>
              <a:path w="764540" h="98425">
                <a:moveTo>
                  <a:pt x="162937" y="0"/>
                </a:moveTo>
                <a:lnTo>
                  <a:pt x="0" y="48955"/>
                </a:lnTo>
                <a:lnTo>
                  <a:pt x="162937" y="97911"/>
                </a:lnTo>
                <a:lnTo>
                  <a:pt x="162937" y="57277"/>
                </a:lnTo>
                <a:lnTo>
                  <a:pt x="146351" y="57277"/>
                </a:lnTo>
                <a:lnTo>
                  <a:pt x="146351" y="40633"/>
                </a:lnTo>
                <a:lnTo>
                  <a:pt x="162937" y="40633"/>
                </a:lnTo>
                <a:lnTo>
                  <a:pt x="162937" y="0"/>
                </a:lnTo>
                <a:close/>
              </a:path>
              <a:path w="764540" h="98425">
                <a:moveTo>
                  <a:pt x="601992" y="0"/>
                </a:moveTo>
                <a:lnTo>
                  <a:pt x="601992" y="97911"/>
                </a:lnTo>
                <a:lnTo>
                  <a:pt x="736831" y="57277"/>
                </a:lnTo>
                <a:lnTo>
                  <a:pt x="618096" y="57277"/>
                </a:lnTo>
                <a:lnTo>
                  <a:pt x="618096" y="40633"/>
                </a:lnTo>
                <a:lnTo>
                  <a:pt x="736831" y="40633"/>
                </a:lnTo>
                <a:lnTo>
                  <a:pt x="601992" y="0"/>
                </a:lnTo>
                <a:close/>
              </a:path>
              <a:path w="764540" h="98425">
                <a:moveTo>
                  <a:pt x="162937" y="40633"/>
                </a:moveTo>
                <a:lnTo>
                  <a:pt x="146351" y="40633"/>
                </a:lnTo>
                <a:lnTo>
                  <a:pt x="146351" y="57277"/>
                </a:lnTo>
                <a:lnTo>
                  <a:pt x="162937" y="57277"/>
                </a:lnTo>
                <a:lnTo>
                  <a:pt x="162937" y="40633"/>
                </a:lnTo>
                <a:close/>
              </a:path>
              <a:path w="764540" h="98425">
                <a:moveTo>
                  <a:pt x="601992" y="40633"/>
                </a:moveTo>
                <a:lnTo>
                  <a:pt x="162937" y="40633"/>
                </a:lnTo>
                <a:lnTo>
                  <a:pt x="162937" y="57277"/>
                </a:lnTo>
                <a:lnTo>
                  <a:pt x="601992" y="57277"/>
                </a:lnTo>
                <a:lnTo>
                  <a:pt x="601992" y="40633"/>
                </a:lnTo>
                <a:close/>
              </a:path>
              <a:path w="764540" h="98425">
                <a:moveTo>
                  <a:pt x="736831" y="40633"/>
                </a:moveTo>
                <a:lnTo>
                  <a:pt x="618096" y="40633"/>
                </a:lnTo>
                <a:lnTo>
                  <a:pt x="618096" y="57277"/>
                </a:lnTo>
                <a:lnTo>
                  <a:pt x="736831" y="57277"/>
                </a:lnTo>
                <a:lnTo>
                  <a:pt x="764447" y="48955"/>
                </a:lnTo>
                <a:lnTo>
                  <a:pt x="736831" y="40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295409" y="5310490"/>
            <a:ext cx="471805" cy="17145"/>
          </a:xfrm>
          <a:custGeom>
            <a:avLst/>
            <a:gdLst/>
            <a:ahLst/>
            <a:cxnLst/>
            <a:rect l="l" t="t" r="r" b="b"/>
            <a:pathLst>
              <a:path w="471805" h="17145">
                <a:moveTo>
                  <a:pt x="0" y="0"/>
                </a:moveTo>
                <a:lnTo>
                  <a:pt x="471740" y="0"/>
                </a:lnTo>
                <a:lnTo>
                  <a:pt x="471740" y="16644"/>
                </a:lnTo>
                <a:lnTo>
                  <a:pt x="0" y="1664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149057" y="5269857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4" h="98425">
                <a:moveTo>
                  <a:pt x="162938" y="97909"/>
                </a:moveTo>
                <a:lnTo>
                  <a:pt x="0" y="48954"/>
                </a:lnTo>
                <a:lnTo>
                  <a:pt x="162938" y="0"/>
                </a:lnTo>
                <a:lnTo>
                  <a:pt x="162938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751051" y="5269857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1767266" y="6633604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电视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3897681" y="3501116"/>
            <a:ext cx="251460" cy="591185"/>
          </a:xfrm>
          <a:custGeom>
            <a:avLst/>
            <a:gdLst/>
            <a:ahLst/>
            <a:cxnLst/>
            <a:rect l="l" t="t" r="r" b="b"/>
            <a:pathLst>
              <a:path w="251459" h="591185">
                <a:moveTo>
                  <a:pt x="181263" y="147636"/>
                </a:moveTo>
                <a:lnTo>
                  <a:pt x="0" y="584520"/>
                </a:lnTo>
                <a:lnTo>
                  <a:pt x="14879" y="590639"/>
                </a:lnTo>
                <a:lnTo>
                  <a:pt x="196191" y="153871"/>
                </a:lnTo>
                <a:lnTo>
                  <a:pt x="181263" y="147636"/>
                </a:lnTo>
                <a:close/>
              </a:path>
              <a:path w="251459" h="591185">
                <a:moveTo>
                  <a:pt x="237718" y="132423"/>
                </a:moveTo>
                <a:lnTo>
                  <a:pt x="187575" y="132423"/>
                </a:lnTo>
                <a:lnTo>
                  <a:pt x="202454" y="138785"/>
                </a:lnTo>
                <a:lnTo>
                  <a:pt x="196191" y="153871"/>
                </a:lnTo>
                <a:lnTo>
                  <a:pt x="233919" y="169627"/>
                </a:lnTo>
                <a:lnTo>
                  <a:pt x="237718" y="132423"/>
                </a:lnTo>
                <a:close/>
              </a:path>
              <a:path w="251459" h="591185">
                <a:moveTo>
                  <a:pt x="187575" y="132423"/>
                </a:moveTo>
                <a:lnTo>
                  <a:pt x="181263" y="147636"/>
                </a:lnTo>
                <a:lnTo>
                  <a:pt x="196191" y="153871"/>
                </a:lnTo>
                <a:lnTo>
                  <a:pt x="202454" y="138785"/>
                </a:lnTo>
                <a:lnTo>
                  <a:pt x="187575" y="132423"/>
                </a:lnTo>
                <a:close/>
              </a:path>
              <a:path w="251459" h="591185">
                <a:moveTo>
                  <a:pt x="251238" y="0"/>
                </a:moveTo>
                <a:lnTo>
                  <a:pt x="143660" y="131933"/>
                </a:lnTo>
                <a:lnTo>
                  <a:pt x="181263" y="147636"/>
                </a:lnTo>
                <a:lnTo>
                  <a:pt x="187575" y="132423"/>
                </a:lnTo>
                <a:lnTo>
                  <a:pt x="237718" y="132423"/>
                </a:lnTo>
                <a:lnTo>
                  <a:pt x="251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897678" y="3633540"/>
            <a:ext cx="202565" cy="458470"/>
          </a:xfrm>
          <a:custGeom>
            <a:avLst/>
            <a:gdLst/>
            <a:ahLst/>
            <a:cxnLst/>
            <a:rect l="l" t="t" r="r" b="b"/>
            <a:pathLst>
              <a:path w="202565" h="458470">
                <a:moveTo>
                  <a:pt x="0" y="452098"/>
                </a:moveTo>
                <a:lnTo>
                  <a:pt x="187574" y="0"/>
                </a:lnTo>
                <a:lnTo>
                  <a:pt x="202453" y="6364"/>
                </a:lnTo>
                <a:lnTo>
                  <a:pt x="14879" y="458217"/>
                </a:lnTo>
                <a:lnTo>
                  <a:pt x="0" y="45209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041347" y="3501117"/>
            <a:ext cx="107950" cy="170180"/>
          </a:xfrm>
          <a:custGeom>
            <a:avLst/>
            <a:gdLst/>
            <a:ahLst/>
            <a:cxnLst/>
            <a:rect l="l" t="t" r="r" b="b"/>
            <a:pathLst>
              <a:path w="107950" h="170179">
                <a:moveTo>
                  <a:pt x="0" y="131933"/>
                </a:moveTo>
                <a:lnTo>
                  <a:pt x="107568" y="0"/>
                </a:lnTo>
                <a:lnTo>
                  <a:pt x="90250" y="169628"/>
                </a:lnTo>
                <a:lnTo>
                  <a:pt x="0" y="1319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4439183" y="3501116"/>
            <a:ext cx="132715" cy="585470"/>
          </a:xfrm>
          <a:custGeom>
            <a:avLst/>
            <a:gdLst/>
            <a:ahLst/>
            <a:cxnLst/>
            <a:rect l="l" t="t" r="r" b="b"/>
            <a:pathLst>
              <a:path w="132715" h="585470">
                <a:moveTo>
                  <a:pt x="55841" y="159259"/>
                </a:moveTo>
                <a:lnTo>
                  <a:pt x="39967" y="162137"/>
                </a:lnTo>
                <a:lnTo>
                  <a:pt x="116593" y="585010"/>
                </a:lnTo>
                <a:lnTo>
                  <a:pt x="132446" y="582073"/>
                </a:lnTo>
                <a:lnTo>
                  <a:pt x="55841" y="159259"/>
                </a:lnTo>
                <a:close/>
              </a:path>
              <a:path w="132715" h="585470">
                <a:moveTo>
                  <a:pt x="18774" y="0"/>
                </a:moveTo>
                <a:lnTo>
                  <a:pt x="0" y="169382"/>
                </a:lnTo>
                <a:lnTo>
                  <a:pt x="39967" y="162137"/>
                </a:lnTo>
                <a:lnTo>
                  <a:pt x="37066" y="146130"/>
                </a:lnTo>
                <a:lnTo>
                  <a:pt x="52930" y="143193"/>
                </a:lnTo>
                <a:lnTo>
                  <a:pt x="91392" y="143193"/>
                </a:lnTo>
                <a:lnTo>
                  <a:pt x="18774" y="0"/>
                </a:lnTo>
                <a:close/>
              </a:path>
              <a:path w="132715" h="585470">
                <a:moveTo>
                  <a:pt x="52930" y="143193"/>
                </a:moveTo>
                <a:lnTo>
                  <a:pt x="37066" y="146130"/>
                </a:lnTo>
                <a:lnTo>
                  <a:pt x="39967" y="162137"/>
                </a:lnTo>
                <a:lnTo>
                  <a:pt x="55841" y="159259"/>
                </a:lnTo>
                <a:lnTo>
                  <a:pt x="52930" y="143193"/>
                </a:lnTo>
                <a:close/>
              </a:path>
              <a:path w="132715" h="585470">
                <a:moveTo>
                  <a:pt x="91392" y="143193"/>
                </a:moveTo>
                <a:lnTo>
                  <a:pt x="52930" y="143193"/>
                </a:lnTo>
                <a:lnTo>
                  <a:pt x="55841" y="159259"/>
                </a:lnTo>
                <a:lnTo>
                  <a:pt x="95860" y="152004"/>
                </a:lnTo>
                <a:lnTo>
                  <a:pt x="91392" y="143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476255" y="3644310"/>
            <a:ext cx="95885" cy="441959"/>
          </a:xfrm>
          <a:custGeom>
            <a:avLst/>
            <a:gdLst/>
            <a:ahLst/>
            <a:cxnLst/>
            <a:rect l="l" t="t" r="r" b="b"/>
            <a:pathLst>
              <a:path w="95884" h="441960">
                <a:moveTo>
                  <a:pt x="79517" y="441817"/>
                </a:moveTo>
                <a:lnTo>
                  <a:pt x="0" y="2937"/>
                </a:lnTo>
                <a:lnTo>
                  <a:pt x="15854" y="0"/>
                </a:lnTo>
                <a:lnTo>
                  <a:pt x="95372" y="438880"/>
                </a:lnTo>
                <a:lnTo>
                  <a:pt x="79517" y="4418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439180" y="3501117"/>
            <a:ext cx="95885" cy="169545"/>
          </a:xfrm>
          <a:custGeom>
            <a:avLst/>
            <a:gdLst/>
            <a:ahLst/>
            <a:cxnLst/>
            <a:rect l="l" t="t" r="r" b="b"/>
            <a:pathLst>
              <a:path w="95884" h="169545">
                <a:moveTo>
                  <a:pt x="0" y="169383"/>
                </a:moveTo>
                <a:lnTo>
                  <a:pt x="18781" y="0"/>
                </a:lnTo>
                <a:lnTo>
                  <a:pt x="95860" y="152004"/>
                </a:lnTo>
                <a:lnTo>
                  <a:pt x="0" y="16938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831464" y="6585274"/>
            <a:ext cx="878205" cy="98425"/>
          </a:xfrm>
          <a:custGeom>
            <a:avLst/>
            <a:gdLst/>
            <a:ahLst/>
            <a:cxnLst/>
            <a:rect l="l" t="t" r="r" b="b"/>
            <a:pathLst>
              <a:path w="878204" h="98425">
                <a:moveTo>
                  <a:pt x="162694" y="0"/>
                </a:moveTo>
                <a:lnTo>
                  <a:pt x="0" y="48954"/>
                </a:lnTo>
                <a:lnTo>
                  <a:pt x="162694" y="97909"/>
                </a:lnTo>
                <a:lnTo>
                  <a:pt x="162694" y="57277"/>
                </a:lnTo>
                <a:lnTo>
                  <a:pt x="146352" y="57277"/>
                </a:lnTo>
                <a:lnTo>
                  <a:pt x="146352" y="40877"/>
                </a:lnTo>
                <a:lnTo>
                  <a:pt x="162694" y="40877"/>
                </a:lnTo>
                <a:lnTo>
                  <a:pt x="162694" y="0"/>
                </a:lnTo>
                <a:close/>
              </a:path>
              <a:path w="878204" h="98425">
                <a:moveTo>
                  <a:pt x="715660" y="0"/>
                </a:moveTo>
                <a:lnTo>
                  <a:pt x="715660" y="97909"/>
                </a:lnTo>
                <a:lnTo>
                  <a:pt x="850491" y="57277"/>
                </a:lnTo>
                <a:lnTo>
                  <a:pt x="731758" y="57277"/>
                </a:lnTo>
                <a:lnTo>
                  <a:pt x="731758" y="40877"/>
                </a:lnTo>
                <a:lnTo>
                  <a:pt x="851307" y="40877"/>
                </a:lnTo>
                <a:lnTo>
                  <a:pt x="715660" y="0"/>
                </a:lnTo>
                <a:close/>
              </a:path>
              <a:path w="878204" h="98425">
                <a:moveTo>
                  <a:pt x="162694" y="40877"/>
                </a:moveTo>
                <a:lnTo>
                  <a:pt x="146352" y="40877"/>
                </a:lnTo>
                <a:lnTo>
                  <a:pt x="146352" y="57277"/>
                </a:lnTo>
                <a:lnTo>
                  <a:pt x="162694" y="57277"/>
                </a:lnTo>
                <a:lnTo>
                  <a:pt x="162694" y="40877"/>
                </a:lnTo>
                <a:close/>
              </a:path>
              <a:path w="878204" h="98425">
                <a:moveTo>
                  <a:pt x="715660" y="40877"/>
                </a:moveTo>
                <a:lnTo>
                  <a:pt x="162694" y="40877"/>
                </a:lnTo>
                <a:lnTo>
                  <a:pt x="162694" y="57277"/>
                </a:lnTo>
                <a:lnTo>
                  <a:pt x="715660" y="57277"/>
                </a:lnTo>
                <a:lnTo>
                  <a:pt x="715660" y="40877"/>
                </a:lnTo>
                <a:close/>
              </a:path>
              <a:path w="878204" h="98425">
                <a:moveTo>
                  <a:pt x="851307" y="40877"/>
                </a:moveTo>
                <a:lnTo>
                  <a:pt x="731758" y="40877"/>
                </a:lnTo>
                <a:lnTo>
                  <a:pt x="731758" y="57277"/>
                </a:lnTo>
                <a:lnTo>
                  <a:pt x="850491" y="57277"/>
                </a:lnTo>
                <a:lnTo>
                  <a:pt x="878111" y="48954"/>
                </a:lnTo>
                <a:lnTo>
                  <a:pt x="851307" y="40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977815" y="6626151"/>
            <a:ext cx="585470" cy="16510"/>
          </a:xfrm>
          <a:custGeom>
            <a:avLst/>
            <a:gdLst/>
            <a:ahLst/>
            <a:cxnLst/>
            <a:rect l="l" t="t" r="r" b="b"/>
            <a:pathLst>
              <a:path w="585470" h="16509">
                <a:moveTo>
                  <a:pt x="0" y="0"/>
                </a:moveTo>
                <a:lnTo>
                  <a:pt x="585407" y="0"/>
                </a:lnTo>
                <a:lnTo>
                  <a:pt x="585407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831464" y="6585274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547125" y="6585274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904710" y="6585274"/>
            <a:ext cx="585470" cy="98425"/>
          </a:xfrm>
          <a:custGeom>
            <a:avLst/>
            <a:gdLst/>
            <a:ahLst/>
            <a:cxnLst/>
            <a:rect l="l" t="t" r="r" b="b"/>
            <a:pathLst>
              <a:path w="585470" h="98425">
                <a:moveTo>
                  <a:pt x="162695" y="0"/>
                </a:moveTo>
                <a:lnTo>
                  <a:pt x="0" y="48954"/>
                </a:lnTo>
                <a:lnTo>
                  <a:pt x="162695" y="97909"/>
                </a:lnTo>
                <a:lnTo>
                  <a:pt x="162695" y="57277"/>
                </a:lnTo>
                <a:lnTo>
                  <a:pt x="146352" y="57277"/>
                </a:lnTo>
                <a:lnTo>
                  <a:pt x="146352" y="40877"/>
                </a:lnTo>
                <a:lnTo>
                  <a:pt x="162695" y="40877"/>
                </a:lnTo>
                <a:lnTo>
                  <a:pt x="162695" y="0"/>
                </a:lnTo>
                <a:close/>
              </a:path>
              <a:path w="585470" h="98425">
                <a:moveTo>
                  <a:pt x="422957" y="0"/>
                </a:moveTo>
                <a:lnTo>
                  <a:pt x="422957" y="97909"/>
                </a:lnTo>
                <a:lnTo>
                  <a:pt x="557789" y="57277"/>
                </a:lnTo>
                <a:lnTo>
                  <a:pt x="439055" y="57277"/>
                </a:lnTo>
                <a:lnTo>
                  <a:pt x="439055" y="40877"/>
                </a:lnTo>
                <a:lnTo>
                  <a:pt x="558605" y="40877"/>
                </a:lnTo>
                <a:lnTo>
                  <a:pt x="422957" y="0"/>
                </a:lnTo>
                <a:close/>
              </a:path>
              <a:path w="585470" h="98425">
                <a:moveTo>
                  <a:pt x="162695" y="40877"/>
                </a:moveTo>
                <a:lnTo>
                  <a:pt x="146352" y="40877"/>
                </a:lnTo>
                <a:lnTo>
                  <a:pt x="146352" y="57277"/>
                </a:lnTo>
                <a:lnTo>
                  <a:pt x="162695" y="57277"/>
                </a:lnTo>
                <a:lnTo>
                  <a:pt x="162695" y="40877"/>
                </a:lnTo>
                <a:close/>
              </a:path>
              <a:path w="585470" h="98425">
                <a:moveTo>
                  <a:pt x="422957" y="40877"/>
                </a:moveTo>
                <a:lnTo>
                  <a:pt x="162695" y="40877"/>
                </a:lnTo>
                <a:lnTo>
                  <a:pt x="162695" y="57277"/>
                </a:lnTo>
                <a:lnTo>
                  <a:pt x="422957" y="57277"/>
                </a:lnTo>
                <a:lnTo>
                  <a:pt x="422957" y="40877"/>
                </a:lnTo>
                <a:close/>
              </a:path>
              <a:path w="585470" h="98425">
                <a:moveTo>
                  <a:pt x="558605" y="40877"/>
                </a:moveTo>
                <a:lnTo>
                  <a:pt x="439055" y="40877"/>
                </a:lnTo>
                <a:lnTo>
                  <a:pt x="439055" y="57277"/>
                </a:lnTo>
                <a:lnTo>
                  <a:pt x="557789" y="57277"/>
                </a:lnTo>
                <a:lnTo>
                  <a:pt x="585409" y="48954"/>
                </a:lnTo>
                <a:lnTo>
                  <a:pt x="558605" y="40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051063" y="6626151"/>
            <a:ext cx="292735" cy="16510"/>
          </a:xfrm>
          <a:custGeom>
            <a:avLst/>
            <a:gdLst/>
            <a:ahLst/>
            <a:cxnLst/>
            <a:rect l="l" t="t" r="r" b="b"/>
            <a:pathLst>
              <a:path w="292734" h="16509">
                <a:moveTo>
                  <a:pt x="0" y="0"/>
                </a:moveTo>
                <a:lnTo>
                  <a:pt x="292703" y="0"/>
                </a:lnTo>
                <a:lnTo>
                  <a:pt x="292703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904710" y="6585274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327668" y="6585274"/>
            <a:ext cx="162560" cy="98425"/>
          </a:xfrm>
          <a:custGeom>
            <a:avLst/>
            <a:gdLst/>
            <a:ahLst/>
            <a:cxnLst/>
            <a:rect l="l" t="t" r="r" b="b"/>
            <a:pathLst>
              <a:path w="162559" h="98425">
                <a:moveTo>
                  <a:pt x="0" y="0"/>
                </a:moveTo>
                <a:lnTo>
                  <a:pt x="162450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465797" y="6976912"/>
            <a:ext cx="960119" cy="98425"/>
          </a:xfrm>
          <a:custGeom>
            <a:avLst/>
            <a:gdLst/>
            <a:ahLst/>
            <a:cxnLst/>
            <a:rect l="l" t="t" r="r" b="b"/>
            <a:pathLst>
              <a:path w="960120" h="98425">
                <a:moveTo>
                  <a:pt x="162696" y="0"/>
                </a:moveTo>
                <a:lnTo>
                  <a:pt x="0" y="48955"/>
                </a:lnTo>
                <a:lnTo>
                  <a:pt x="162696" y="97910"/>
                </a:lnTo>
                <a:lnTo>
                  <a:pt x="162696" y="57277"/>
                </a:lnTo>
                <a:lnTo>
                  <a:pt x="146351" y="57277"/>
                </a:lnTo>
                <a:lnTo>
                  <a:pt x="146351" y="40877"/>
                </a:lnTo>
                <a:lnTo>
                  <a:pt x="162696" y="40877"/>
                </a:lnTo>
                <a:lnTo>
                  <a:pt x="162696" y="0"/>
                </a:lnTo>
                <a:close/>
              </a:path>
              <a:path w="960120" h="98425">
                <a:moveTo>
                  <a:pt x="796886" y="0"/>
                </a:moveTo>
                <a:lnTo>
                  <a:pt x="796886" y="97910"/>
                </a:lnTo>
                <a:lnTo>
                  <a:pt x="931924" y="57277"/>
                </a:lnTo>
                <a:lnTo>
                  <a:pt x="813231" y="57277"/>
                </a:lnTo>
                <a:lnTo>
                  <a:pt x="813231" y="40877"/>
                </a:lnTo>
                <a:lnTo>
                  <a:pt x="932736" y="40877"/>
                </a:lnTo>
                <a:lnTo>
                  <a:pt x="796886" y="0"/>
                </a:lnTo>
                <a:close/>
              </a:path>
              <a:path w="960120" h="98425">
                <a:moveTo>
                  <a:pt x="162696" y="40877"/>
                </a:moveTo>
                <a:lnTo>
                  <a:pt x="146351" y="40877"/>
                </a:lnTo>
                <a:lnTo>
                  <a:pt x="146351" y="57277"/>
                </a:lnTo>
                <a:lnTo>
                  <a:pt x="162696" y="57277"/>
                </a:lnTo>
                <a:lnTo>
                  <a:pt x="162696" y="40877"/>
                </a:lnTo>
                <a:close/>
              </a:path>
              <a:path w="960120" h="98425">
                <a:moveTo>
                  <a:pt x="796886" y="40877"/>
                </a:moveTo>
                <a:lnTo>
                  <a:pt x="162696" y="40877"/>
                </a:lnTo>
                <a:lnTo>
                  <a:pt x="162696" y="57277"/>
                </a:lnTo>
                <a:lnTo>
                  <a:pt x="796886" y="57277"/>
                </a:lnTo>
                <a:lnTo>
                  <a:pt x="796886" y="40877"/>
                </a:lnTo>
                <a:close/>
              </a:path>
              <a:path w="960120" h="98425">
                <a:moveTo>
                  <a:pt x="932736" y="40877"/>
                </a:moveTo>
                <a:lnTo>
                  <a:pt x="813231" y="40877"/>
                </a:lnTo>
                <a:lnTo>
                  <a:pt x="813231" y="57277"/>
                </a:lnTo>
                <a:lnTo>
                  <a:pt x="931924" y="57277"/>
                </a:lnTo>
                <a:lnTo>
                  <a:pt x="959583" y="48955"/>
                </a:lnTo>
                <a:lnTo>
                  <a:pt x="932736" y="40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612149" y="7017790"/>
            <a:ext cx="667385" cy="16510"/>
          </a:xfrm>
          <a:custGeom>
            <a:avLst/>
            <a:gdLst/>
            <a:ahLst/>
            <a:cxnLst/>
            <a:rect l="l" t="t" r="r" b="b"/>
            <a:pathLst>
              <a:path w="667384" h="16509">
                <a:moveTo>
                  <a:pt x="0" y="0"/>
                </a:moveTo>
                <a:lnTo>
                  <a:pt x="666876" y="0"/>
                </a:lnTo>
                <a:lnTo>
                  <a:pt x="666876" y="16399"/>
                </a:lnTo>
                <a:lnTo>
                  <a:pt x="0" y="16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465797" y="6976912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162694" y="97909"/>
                </a:moveTo>
                <a:lnTo>
                  <a:pt x="0" y="48954"/>
                </a:lnTo>
                <a:lnTo>
                  <a:pt x="162694" y="0"/>
                </a:lnTo>
                <a:lnTo>
                  <a:pt x="162694" y="979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62684" y="6976912"/>
            <a:ext cx="163195" cy="98425"/>
          </a:xfrm>
          <a:custGeom>
            <a:avLst/>
            <a:gdLst/>
            <a:ahLst/>
            <a:cxnLst/>
            <a:rect l="l" t="t" r="r" b="b"/>
            <a:pathLst>
              <a:path w="163195" h="98425">
                <a:moveTo>
                  <a:pt x="0" y="0"/>
                </a:moveTo>
                <a:lnTo>
                  <a:pt x="162694" y="48954"/>
                </a:lnTo>
                <a:lnTo>
                  <a:pt x="0" y="97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654866" y="7113985"/>
            <a:ext cx="9039225" cy="0"/>
          </a:xfrm>
          <a:custGeom>
            <a:avLst/>
            <a:gdLst/>
            <a:ahLst/>
            <a:cxnLst/>
            <a:rect l="l" t="t" r="r" b="b"/>
            <a:pathLst>
              <a:path w="9039225" h="0">
                <a:moveTo>
                  <a:pt x="0" y="0"/>
                </a:moveTo>
                <a:lnTo>
                  <a:pt x="9039179" y="0"/>
                </a:lnTo>
              </a:path>
            </a:pathLst>
          </a:custGeom>
          <a:ln w="244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654866" y="7101749"/>
            <a:ext cx="9039225" cy="24765"/>
          </a:xfrm>
          <a:custGeom>
            <a:avLst/>
            <a:gdLst/>
            <a:ahLst/>
            <a:cxnLst/>
            <a:rect l="l" t="t" r="r" b="b"/>
            <a:pathLst>
              <a:path w="9039225" h="24765">
                <a:moveTo>
                  <a:pt x="0" y="0"/>
                </a:moveTo>
                <a:lnTo>
                  <a:pt x="9039180" y="0"/>
                </a:lnTo>
                <a:lnTo>
                  <a:pt x="9039180" y="24477"/>
                </a:lnTo>
                <a:lnTo>
                  <a:pt x="0" y="2447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669012" y="4861817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656817" y="4861817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421231" y="4853494"/>
            <a:ext cx="0" cy="997585"/>
          </a:xfrm>
          <a:custGeom>
            <a:avLst/>
            <a:gdLst/>
            <a:ahLst/>
            <a:cxnLst/>
            <a:rect l="l" t="t" r="r" b="b"/>
            <a:pathLst>
              <a:path w="0" h="997585">
                <a:moveTo>
                  <a:pt x="0" y="0"/>
                </a:moveTo>
                <a:lnTo>
                  <a:pt x="0" y="997456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421231" y="642005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368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409035" y="4853495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917186" y="4863774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904996" y="4863775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665289" y="4859613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653097" y="4859615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3"/>
                </a:lnTo>
                <a:lnTo>
                  <a:pt x="0" y="225192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419737" y="4862061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407541" y="4862063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4"/>
                </a:lnTo>
                <a:lnTo>
                  <a:pt x="0" y="225192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173453" y="4876257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161253" y="4876260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4"/>
                </a:lnTo>
                <a:lnTo>
                  <a:pt x="0" y="225192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921796" y="4865977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6909600" y="4865980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4"/>
                </a:lnTo>
                <a:lnTo>
                  <a:pt x="0" y="225192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675993" y="4862061"/>
            <a:ext cx="0" cy="2252345"/>
          </a:xfrm>
          <a:custGeom>
            <a:avLst/>
            <a:gdLst/>
            <a:ahLst/>
            <a:cxnLst/>
            <a:rect l="l" t="t" r="r" b="b"/>
            <a:pathLst>
              <a:path w="0" h="2252345">
                <a:moveTo>
                  <a:pt x="0" y="0"/>
                </a:moveTo>
                <a:lnTo>
                  <a:pt x="0" y="2251925"/>
                </a:lnTo>
              </a:path>
            </a:pathLst>
          </a:custGeom>
          <a:ln w="24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663799" y="4862063"/>
            <a:ext cx="24765" cy="2252345"/>
          </a:xfrm>
          <a:custGeom>
            <a:avLst/>
            <a:gdLst/>
            <a:ahLst/>
            <a:cxnLst/>
            <a:rect l="l" t="t" r="r" b="b"/>
            <a:pathLst>
              <a:path w="24765" h="2252345">
                <a:moveTo>
                  <a:pt x="0" y="0"/>
                </a:moveTo>
                <a:lnTo>
                  <a:pt x="24391" y="0"/>
                </a:lnTo>
                <a:lnTo>
                  <a:pt x="24391" y="2251924"/>
                </a:lnTo>
                <a:lnTo>
                  <a:pt x="0" y="225192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922934" y="7113741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922811" y="7113619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654693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654571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392550" y="7132099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392428" y="7131977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154802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154678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880465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880339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642714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2642588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398859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398740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4136721" y="712598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136597" y="712585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4905063" y="7132099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904944" y="7131977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154"/>
                </a:moveTo>
                <a:lnTo>
                  <a:pt x="12439" y="98154"/>
                </a:lnTo>
                <a:lnTo>
                  <a:pt x="12439" y="0"/>
                </a:lnTo>
                <a:lnTo>
                  <a:pt x="0" y="0"/>
                </a:lnTo>
                <a:lnTo>
                  <a:pt x="0" y="98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655366" y="711986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655120" y="711961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399"/>
                </a:moveTo>
                <a:lnTo>
                  <a:pt x="12683" y="98399"/>
                </a:lnTo>
                <a:lnTo>
                  <a:pt x="12683" y="0"/>
                </a:lnTo>
                <a:lnTo>
                  <a:pt x="0" y="0"/>
                </a:lnTo>
                <a:lnTo>
                  <a:pt x="0" y="9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417374" y="7132099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417126" y="7131856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399"/>
                </a:moveTo>
                <a:lnTo>
                  <a:pt x="12683" y="98399"/>
                </a:lnTo>
                <a:lnTo>
                  <a:pt x="12683" y="0"/>
                </a:lnTo>
                <a:lnTo>
                  <a:pt x="0" y="0"/>
                </a:lnTo>
                <a:lnTo>
                  <a:pt x="0" y="9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173519" y="7119860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7909"/>
                </a:moveTo>
                <a:lnTo>
                  <a:pt x="12195" y="97909"/>
                </a:lnTo>
                <a:lnTo>
                  <a:pt x="12195" y="0"/>
                </a:lnTo>
                <a:lnTo>
                  <a:pt x="0" y="0"/>
                </a:lnTo>
                <a:lnTo>
                  <a:pt x="0" y="97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7173277" y="7119618"/>
            <a:ext cx="12700" cy="98425"/>
          </a:xfrm>
          <a:custGeom>
            <a:avLst/>
            <a:gdLst/>
            <a:ahLst/>
            <a:cxnLst/>
            <a:rect l="l" t="t" r="r" b="b"/>
            <a:pathLst>
              <a:path w="12700" h="98425">
                <a:moveTo>
                  <a:pt x="0" y="98399"/>
                </a:moveTo>
                <a:lnTo>
                  <a:pt x="12683" y="98399"/>
                </a:lnTo>
                <a:lnTo>
                  <a:pt x="12683" y="0"/>
                </a:lnTo>
                <a:lnTo>
                  <a:pt x="0" y="0"/>
                </a:lnTo>
                <a:lnTo>
                  <a:pt x="0" y="9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9118704" y="7163947"/>
            <a:ext cx="34569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62635" algn="l"/>
                <a:tab pos="1512570" algn="l"/>
                <a:tab pos="2177415" algn="l"/>
                <a:tab pos="2908935" algn="l"/>
              </a:tabLst>
            </a:pPr>
            <a:r>
              <a:rPr dirty="0" sz="2050" spc="-10">
                <a:latin typeface="Arial"/>
                <a:cs typeface="Arial"/>
              </a:rPr>
              <a:t>L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-20">
                <a:latin typeface="Arial"/>
                <a:cs typeface="Arial"/>
              </a:rPr>
              <a:t>M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-10">
                <a:latin typeface="Arial"/>
                <a:cs typeface="Arial"/>
              </a:rPr>
              <a:t>H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5">
                <a:latin typeface="Arial"/>
                <a:cs typeface="Arial"/>
              </a:rPr>
              <a:t>V</a:t>
            </a:r>
            <a:r>
              <a:rPr dirty="0" sz="2050" spc="-10">
                <a:latin typeface="Arial"/>
                <a:cs typeface="Arial"/>
              </a:rPr>
              <a:t>H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-10">
                <a:latin typeface="Arial"/>
                <a:cs typeface="Arial"/>
              </a:rPr>
              <a:t>UH</a:t>
            </a:r>
            <a:r>
              <a:rPr dirty="0" sz="2050" spc="0">
                <a:latin typeface="Arial"/>
                <a:cs typeface="Arial"/>
              </a:rPr>
              <a:t>F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2740911" y="7163947"/>
            <a:ext cx="2045335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80415" algn="l"/>
                <a:tab pos="1524635" algn="l"/>
              </a:tabLst>
            </a:pPr>
            <a:r>
              <a:rPr dirty="0" sz="2050" spc="5">
                <a:latin typeface="Arial"/>
                <a:cs typeface="Arial"/>
              </a:rPr>
              <a:t>S</a:t>
            </a:r>
            <a:r>
              <a:rPr dirty="0" sz="2050" spc="-10">
                <a:latin typeface="Arial"/>
                <a:cs typeface="Arial"/>
              </a:rPr>
              <a:t>H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5">
                <a:latin typeface="Arial"/>
                <a:cs typeface="Arial"/>
              </a:rPr>
              <a:t>E</a:t>
            </a:r>
            <a:r>
              <a:rPr dirty="0" sz="2050" spc="-10">
                <a:latin typeface="Arial"/>
                <a:cs typeface="Arial"/>
              </a:rPr>
              <a:t>H</a:t>
            </a:r>
            <a:r>
              <a:rPr dirty="0" sz="2050" spc="0">
                <a:latin typeface="Arial"/>
                <a:cs typeface="Arial"/>
              </a:rPr>
              <a:t>F</a:t>
            </a:r>
            <a:r>
              <a:rPr dirty="0" sz="2050">
                <a:latin typeface="Arial"/>
                <a:cs typeface="Arial"/>
              </a:rPr>
              <a:t>	</a:t>
            </a:r>
            <a:r>
              <a:rPr dirty="0" sz="2050" spc="0">
                <a:latin typeface="Arial"/>
                <a:cs typeface="Arial"/>
              </a:rPr>
              <a:t>T</a:t>
            </a:r>
            <a:r>
              <a:rPr dirty="0" sz="2050" spc="-10">
                <a:latin typeface="Arial"/>
                <a:cs typeface="Arial"/>
              </a:rPr>
              <a:t>H</a:t>
            </a:r>
            <a:r>
              <a:rPr dirty="0" sz="2050" spc="0">
                <a:latin typeface="Arial"/>
                <a:cs typeface="Arial"/>
              </a:rPr>
              <a:t>F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864550" y="7066038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波段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677544" y="4522589"/>
            <a:ext cx="120650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41375" algn="l"/>
              </a:tabLst>
            </a:pPr>
            <a:r>
              <a:rPr dirty="0" sz="2300">
                <a:latin typeface="Times New Roman"/>
                <a:cs typeface="Times New Roman"/>
              </a:rPr>
              <a:t>f</a:t>
            </a:r>
            <a:r>
              <a:rPr dirty="0" sz="2300" spc="-55">
                <a:latin typeface="Times New Roman"/>
                <a:cs typeface="Times New Roman"/>
              </a:rPr>
              <a:t> </a:t>
            </a:r>
            <a:r>
              <a:rPr dirty="0" baseline="1207" sz="3450">
                <a:latin typeface="Times New Roman"/>
                <a:cs typeface="Times New Roman"/>
              </a:rPr>
              <a:t>(</a:t>
            </a:r>
            <a:r>
              <a:rPr dirty="0" baseline="1207" sz="3450" spc="-7">
                <a:latin typeface="Times New Roman"/>
                <a:cs typeface="Times New Roman"/>
              </a:rPr>
              <a:t>H</a:t>
            </a:r>
            <a:r>
              <a:rPr dirty="0" baseline="1207" sz="3450" spc="-15">
                <a:latin typeface="Times New Roman"/>
                <a:cs typeface="Times New Roman"/>
              </a:rPr>
              <a:t>z</a:t>
            </a:r>
            <a:r>
              <a:rPr dirty="0" baseline="1207" sz="3450">
                <a:latin typeface="Times New Roman"/>
                <a:cs typeface="Times New Roman"/>
              </a:rPr>
              <a:t>)</a:t>
            </a:r>
            <a:r>
              <a:rPr dirty="0" baseline="1207" sz="3450">
                <a:latin typeface="Times New Roman"/>
                <a:cs typeface="Times New Roman"/>
              </a:rPr>
              <a:t>	</a:t>
            </a:r>
            <a:r>
              <a:rPr dirty="0" baseline="16260" sz="3075" spc="15">
                <a:latin typeface="Times New Roman"/>
                <a:cs typeface="Times New Roman"/>
              </a:rPr>
              <a:t>10</a:t>
            </a:r>
            <a:r>
              <a:rPr dirty="0" baseline="49382" sz="2025">
                <a:latin typeface="Times New Roman"/>
                <a:cs typeface="Times New Roman"/>
              </a:rPr>
              <a:t>4</a:t>
            </a:r>
            <a:endParaRPr baseline="49382" sz="2025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9236680" y="4479752"/>
            <a:ext cx="3303904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42315" algn="l"/>
                <a:tab pos="1475740" algn="l"/>
                <a:tab pos="2205355" algn="l"/>
                <a:tab pos="2939415" algn="l"/>
              </a:tabLst>
            </a:pP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5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6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7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8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9</a:t>
            </a:r>
            <a:endParaRPr baseline="24691" sz="2025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2893524" y="3975125"/>
            <a:ext cx="4857115" cy="76708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561340">
              <a:lnSpc>
                <a:spcPct val="100000"/>
              </a:lnSpc>
              <a:spcBef>
                <a:spcPts val="555"/>
              </a:spcBef>
              <a:tabLst>
                <a:tab pos="1585595" algn="l"/>
              </a:tabLst>
            </a:pPr>
            <a:r>
              <a:rPr dirty="0" sz="2050" spc="0">
                <a:latin typeface="宋体"/>
                <a:cs typeface="宋体"/>
              </a:rPr>
              <a:t>可见光	紫外线</a:t>
            </a:r>
            <a:endParaRPr sz="20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  <a:tabLst>
                <a:tab pos="788670" algn="l"/>
                <a:tab pos="1471930" algn="l"/>
                <a:tab pos="2205355" algn="l"/>
                <a:tab pos="2939415" algn="l"/>
                <a:tab pos="3672840" algn="l"/>
                <a:tab pos="4406900" algn="l"/>
              </a:tabLst>
            </a:pP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 spc="-65">
                <a:latin typeface="Times New Roman"/>
                <a:cs typeface="Times New Roman"/>
              </a:rPr>
              <a:t>1</a:t>
            </a:r>
            <a:r>
              <a:rPr dirty="0" sz="1350">
                <a:latin typeface="Times New Roman"/>
                <a:cs typeface="Times New Roman"/>
              </a:rPr>
              <a:t>1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12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13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14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15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16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669414" y="2951953"/>
            <a:ext cx="1254760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90269" algn="l"/>
              </a:tabLst>
            </a:pPr>
            <a:r>
              <a:rPr dirty="0" sz="2300">
                <a:latin typeface="Times New Roman"/>
                <a:cs typeface="Times New Roman"/>
              </a:rPr>
              <a:t>f</a:t>
            </a:r>
            <a:r>
              <a:rPr dirty="0" sz="2300" spc="2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(</a:t>
            </a:r>
            <a:r>
              <a:rPr dirty="0" sz="2300" spc="-5">
                <a:latin typeface="Times New Roman"/>
                <a:cs typeface="Times New Roman"/>
              </a:rPr>
              <a:t>H</a:t>
            </a:r>
            <a:r>
              <a:rPr dirty="0" sz="2300" spc="-10">
                <a:latin typeface="Times New Roman"/>
                <a:cs typeface="Times New Roman"/>
              </a:rPr>
              <a:t>z</a:t>
            </a:r>
            <a:r>
              <a:rPr dirty="0" sz="2300">
                <a:latin typeface="Times New Roman"/>
                <a:cs typeface="Times New Roman"/>
              </a:rPr>
              <a:t>)</a:t>
            </a:r>
            <a:r>
              <a:rPr dirty="0" sz="2300">
                <a:latin typeface="Times New Roman"/>
                <a:cs typeface="Times New Roman"/>
              </a:rPr>
              <a:t>	</a:t>
            </a:r>
            <a:r>
              <a:rPr dirty="0" baseline="16260" sz="3075" spc="15">
                <a:latin typeface="Times New Roman"/>
                <a:cs typeface="Times New Roman"/>
              </a:rPr>
              <a:t>10</a:t>
            </a:r>
            <a:r>
              <a:rPr dirty="0" baseline="49382" sz="2025">
                <a:latin typeface="Times New Roman"/>
                <a:cs typeface="Times New Roman"/>
              </a:rPr>
              <a:t>0</a:t>
            </a:r>
            <a:endParaRPr baseline="49382" sz="2025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277333" y="2909116"/>
            <a:ext cx="257048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42315" algn="l"/>
                <a:tab pos="1475740" algn="l"/>
                <a:tab pos="2205355" algn="l"/>
              </a:tabLst>
            </a:pP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2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4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6</a:t>
            </a:r>
            <a:r>
              <a:rPr dirty="0" baseline="24691" sz="2025">
                <a:latin typeface="Times New Roman"/>
                <a:cs typeface="Times New Roman"/>
              </a:rPr>
              <a:t>	</a:t>
            </a:r>
            <a:r>
              <a:rPr dirty="0" sz="2050" spc="10">
                <a:latin typeface="Times New Roman"/>
                <a:cs typeface="Times New Roman"/>
              </a:rPr>
              <a:t>10</a:t>
            </a:r>
            <a:r>
              <a:rPr dirty="0" baseline="24691" sz="2025">
                <a:latin typeface="Times New Roman"/>
                <a:cs typeface="Times New Roman"/>
              </a:rPr>
              <a:t>8</a:t>
            </a:r>
            <a:endParaRPr baseline="24691" sz="2025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2204372" y="2830789"/>
            <a:ext cx="5684520" cy="8794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84860" algn="l"/>
                <a:tab pos="1561465" algn="l"/>
                <a:tab pos="2295525" algn="l"/>
                <a:tab pos="3028950" algn="l"/>
                <a:tab pos="3763010" algn="l"/>
                <a:tab pos="4500245" algn="l"/>
                <a:tab pos="5234305" algn="l"/>
              </a:tabLst>
            </a:pP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12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14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16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18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20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22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-16260" sz="3075" spc="15">
                <a:latin typeface="Times New Roman"/>
                <a:cs typeface="Times New Roman"/>
              </a:rPr>
              <a:t>10</a:t>
            </a:r>
            <a:r>
              <a:rPr dirty="0" sz="1350">
                <a:latin typeface="Times New Roman"/>
                <a:cs typeface="Times New Roman"/>
              </a:rPr>
              <a:t>24</a:t>
            </a:r>
            <a:endParaRPr sz="1350">
              <a:latin typeface="Times New Roman"/>
              <a:cs typeface="Times New Roman"/>
            </a:endParaRPr>
          </a:p>
          <a:p>
            <a:pPr marL="908685">
              <a:lnSpc>
                <a:spcPct val="100000"/>
              </a:lnSpc>
              <a:spcBef>
                <a:spcPts val="1785"/>
              </a:spcBef>
              <a:tabLst>
                <a:tab pos="3185160" algn="l"/>
              </a:tabLst>
            </a:pPr>
            <a:r>
              <a:rPr dirty="0" sz="2050" spc="0">
                <a:latin typeface="宋体"/>
                <a:cs typeface="宋体"/>
              </a:rPr>
              <a:t>红外线	</a:t>
            </a:r>
            <a:r>
              <a:rPr dirty="0" sz="2050" spc="-10">
                <a:latin typeface="Times New Roman"/>
                <a:cs typeface="Times New Roman"/>
              </a:rPr>
              <a:t>X</a:t>
            </a:r>
            <a:r>
              <a:rPr dirty="0" sz="2050" spc="0">
                <a:latin typeface="宋体"/>
                <a:cs typeface="宋体"/>
              </a:rPr>
              <a:t>射线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12181461" y="6484916"/>
            <a:ext cx="457834" cy="99695"/>
          </a:xfrm>
          <a:custGeom>
            <a:avLst/>
            <a:gdLst/>
            <a:ahLst/>
            <a:cxnLst/>
            <a:rect l="l" t="t" r="r" b="b"/>
            <a:pathLst>
              <a:path w="457834" h="99695">
                <a:moveTo>
                  <a:pt x="162204" y="1224"/>
                </a:moveTo>
                <a:lnTo>
                  <a:pt x="0" y="51402"/>
                </a:lnTo>
                <a:lnTo>
                  <a:pt x="162937" y="99133"/>
                </a:lnTo>
                <a:lnTo>
                  <a:pt x="162631" y="58255"/>
                </a:lnTo>
                <a:lnTo>
                  <a:pt x="146351" y="58255"/>
                </a:lnTo>
                <a:lnTo>
                  <a:pt x="146110" y="42100"/>
                </a:lnTo>
                <a:lnTo>
                  <a:pt x="162509" y="41954"/>
                </a:lnTo>
                <a:lnTo>
                  <a:pt x="162204" y="1224"/>
                </a:lnTo>
                <a:close/>
              </a:path>
              <a:path w="457834" h="99695">
                <a:moveTo>
                  <a:pt x="433792" y="40631"/>
                </a:moveTo>
                <a:lnTo>
                  <a:pt x="310995" y="40631"/>
                </a:lnTo>
                <a:lnTo>
                  <a:pt x="310995" y="56787"/>
                </a:lnTo>
                <a:lnTo>
                  <a:pt x="294730" y="56932"/>
                </a:lnTo>
                <a:lnTo>
                  <a:pt x="295142" y="97909"/>
                </a:lnTo>
                <a:lnTo>
                  <a:pt x="457347" y="47485"/>
                </a:lnTo>
                <a:lnTo>
                  <a:pt x="433792" y="40631"/>
                </a:lnTo>
                <a:close/>
              </a:path>
              <a:path w="457834" h="99695">
                <a:moveTo>
                  <a:pt x="162509" y="41954"/>
                </a:moveTo>
                <a:lnTo>
                  <a:pt x="146110" y="42100"/>
                </a:lnTo>
                <a:lnTo>
                  <a:pt x="146351" y="58255"/>
                </a:lnTo>
                <a:lnTo>
                  <a:pt x="162630" y="58110"/>
                </a:lnTo>
                <a:lnTo>
                  <a:pt x="162509" y="41954"/>
                </a:lnTo>
                <a:close/>
              </a:path>
              <a:path w="457834" h="99695">
                <a:moveTo>
                  <a:pt x="162630" y="58110"/>
                </a:moveTo>
                <a:lnTo>
                  <a:pt x="146351" y="58255"/>
                </a:lnTo>
                <a:lnTo>
                  <a:pt x="162631" y="58255"/>
                </a:lnTo>
                <a:lnTo>
                  <a:pt x="162630" y="58110"/>
                </a:lnTo>
                <a:close/>
              </a:path>
              <a:path w="457834" h="99695">
                <a:moveTo>
                  <a:pt x="294568" y="40777"/>
                </a:moveTo>
                <a:lnTo>
                  <a:pt x="162509" y="41954"/>
                </a:lnTo>
                <a:lnTo>
                  <a:pt x="162630" y="58110"/>
                </a:lnTo>
                <a:lnTo>
                  <a:pt x="294730" y="56932"/>
                </a:lnTo>
                <a:lnTo>
                  <a:pt x="294568" y="40777"/>
                </a:lnTo>
                <a:close/>
              </a:path>
              <a:path w="457834" h="99695">
                <a:moveTo>
                  <a:pt x="310995" y="40631"/>
                </a:moveTo>
                <a:lnTo>
                  <a:pt x="294568" y="40777"/>
                </a:lnTo>
                <a:lnTo>
                  <a:pt x="294730" y="56932"/>
                </a:lnTo>
                <a:lnTo>
                  <a:pt x="310995" y="56787"/>
                </a:lnTo>
                <a:lnTo>
                  <a:pt x="310995" y="40631"/>
                </a:lnTo>
                <a:close/>
              </a:path>
              <a:path w="457834" h="99695">
                <a:moveTo>
                  <a:pt x="294158" y="0"/>
                </a:moveTo>
                <a:lnTo>
                  <a:pt x="294568" y="40777"/>
                </a:lnTo>
                <a:lnTo>
                  <a:pt x="433792" y="40631"/>
                </a:lnTo>
                <a:lnTo>
                  <a:pt x="294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181336" y="6484794"/>
            <a:ext cx="457594" cy="99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343907" y="5850950"/>
            <a:ext cx="107950" cy="569595"/>
          </a:xfrm>
          <a:custGeom>
            <a:avLst/>
            <a:gdLst/>
            <a:ahLst/>
            <a:cxnLst/>
            <a:rect l="l" t="t" r="r" b="b"/>
            <a:pathLst>
              <a:path w="107950" h="569595">
                <a:moveTo>
                  <a:pt x="0" y="0"/>
                </a:moveTo>
                <a:lnTo>
                  <a:pt x="0" y="569099"/>
                </a:lnTo>
                <a:lnTo>
                  <a:pt x="107818" y="569099"/>
                </a:lnTo>
                <a:lnTo>
                  <a:pt x="1078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12182667" y="5853672"/>
            <a:ext cx="54864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移动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1181860" y="6117293"/>
            <a:ext cx="1682114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无线电</a:t>
            </a:r>
            <a:r>
              <a:rPr dirty="0" sz="2050" spc="-409">
                <a:latin typeface="宋体"/>
                <a:cs typeface="宋体"/>
              </a:rPr>
              <a:t> </a:t>
            </a:r>
            <a:r>
              <a:rPr dirty="0" baseline="-4065" sz="3075" spc="0">
                <a:latin typeface="宋体"/>
                <a:cs typeface="宋体"/>
              </a:rPr>
              <a:t>无线电</a:t>
            </a:r>
            <a:endParaRPr baseline="-4065" sz="3075">
              <a:latin typeface="宋体"/>
              <a:cs typeface="宋体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8658769" y="3369944"/>
            <a:ext cx="151257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98475">
              <a:lnSpc>
                <a:spcPct val="100000"/>
              </a:lnSpc>
              <a:spcBef>
                <a:spcPts val="114"/>
              </a:spcBef>
            </a:pPr>
            <a:r>
              <a:rPr dirty="0" sz="2050" spc="0">
                <a:latin typeface="宋体"/>
                <a:cs typeface="宋体"/>
              </a:rPr>
              <a:t>低频</a:t>
            </a:r>
            <a:endParaRPr sz="20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893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7097395"/>
          </a:xfrm>
          <a:custGeom>
            <a:avLst/>
            <a:gdLst/>
            <a:ahLst/>
            <a:cxnLst/>
            <a:rect l="l" t="t" r="r" b="b"/>
            <a:pathLst>
              <a:path w="12963525" h="709739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839203"/>
                </a:lnTo>
                <a:lnTo>
                  <a:pt x="197" y="6890572"/>
                </a:lnTo>
                <a:lnTo>
                  <a:pt x="1581" y="6932000"/>
                </a:lnTo>
                <a:lnTo>
                  <a:pt x="12649" y="6990708"/>
                </a:lnTo>
                <a:lnTo>
                  <a:pt x="49226" y="7048121"/>
                </a:lnTo>
                <a:lnTo>
                  <a:pt x="106640" y="7084698"/>
                </a:lnTo>
                <a:lnTo>
                  <a:pt x="165348" y="7095767"/>
                </a:lnTo>
                <a:lnTo>
                  <a:pt x="206776" y="7097150"/>
                </a:lnTo>
                <a:lnTo>
                  <a:pt x="258146" y="7097348"/>
                </a:lnTo>
                <a:lnTo>
                  <a:pt x="12705299" y="7097348"/>
                </a:lnTo>
                <a:lnTo>
                  <a:pt x="12756671" y="7097150"/>
                </a:lnTo>
                <a:lnTo>
                  <a:pt x="12798099" y="7095767"/>
                </a:lnTo>
                <a:lnTo>
                  <a:pt x="12856802" y="7084698"/>
                </a:lnTo>
                <a:lnTo>
                  <a:pt x="12914218" y="7048121"/>
                </a:lnTo>
                <a:lnTo>
                  <a:pt x="12950799" y="6990708"/>
                </a:lnTo>
                <a:lnTo>
                  <a:pt x="12961867" y="6932000"/>
                </a:lnTo>
                <a:lnTo>
                  <a:pt x="12963250" y="6890572"/>
                </a:lnTo>
                <a:lnTo>
                  <a:pt x="12963448" y="683920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7097395"/>
          </a:xfrm>
          <a:custGeom>
            <a:avLst/>
            <a:gdLst/>
            <a:ahLst/>
            <a:cxnLst/>
            <a:rect l="l" t="t" r="r" b="b"/>
            <a:pathLst>
              <a:path w="12963525" h="709739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839203"/>
                </a:lnTo>
                <a:lnTo>
                  <a:pt x="12963250" y="6890572"/>
                </a:lnTo>
                <a:lnTo>
                  <a:pt x="12961867" y="6932000"/>
                </a:lnTo>
                <a:lnTo>
                  <a:pt x="12950799" y="6990708"/>
                </a:lnTo>
                <a:lnTo>
                  <a:pt x="12914218" y="7048121"/>
                </a:lnTo>
                <a:lnTo>
                  <a:pt x="12856802" y="7084698"/>
                </a:lnTo>
                <a:lnTo>
                  <a:pt x="12798099" y="7095767"/>
                </a:lnTo>
                <a:lnTo>
                  <a:pt x="12756671" y="7097150"/>
                </a:lnTo>
                <a:lnTo>
                  <a:pt x="12705299" y="7097348"/>
                </a:lnTo>
                <a:lnTo>
                  <a:pt x="258145" y="7097348"/>
                </a:lnTo>
                <a:lnTo>
                  <a:pt x="206775" y="7097150"/>
                </a:lnTo>
                <a:lnTo>
                  <a:pt x="165348" y="7095767"/>
                </a:lnTo>
                <a:lnTo>
                  <a:pt x="106640" y="7084698"/>
                </a:lnTo>
                <a:lnTo>
                  <a:pt x="49226" y="7048121"/>
                </a:lnTo>
                <a:lnTo>
                  <a:pt x="12650" y="6990708"/>
                </a:lnTo>
                <a:lnTo>
                  <a:pt x="1581" y="6932000"/>
                </a:lnTo>
                <a:lnTo>
                  <a:pt x="197" y="6890572"/>
                </a:lnTo>
                <a:lnTo>
                  <a:pt x="0" y="683920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651999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772" y="3908505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5398" y="2417695"/>
            <a:ext cx="10791190" cy="19107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9700"/>
              </a:lnSpc>
              <a:spcBef>
                <a:spcPts val="95"/>
              </a:spcBef>
            </a:pPr>
            <a:r>
              <a:rPr dirty="0" sz="2950" spc="60" b="0">
                <a:latin typeface="Microsoft JhengHei UI Light"/>
                <a:cs typeface="Microsoft JhengHei UI Light"/>
              </a:rPr>
              <a:t>最常⽤的传输媒体，</a:t>
            </a: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模拟</a:t>
            </a:r>
            <a:r>
              <a:rPr dirty="0" sz="2950" spc="60" b="0">
                <a:latin typeface="Microsoft JhengHei UI Light"/>
                <a:cs typeface="Microsoft JhengHei UI Light"/>
              </a:rPr>
              <a:t>传输和</a:t>
            </a: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数字</a:t>
            </a:r>
            <a:r>
              <a:rPr dirty="0" sz="2950" spc="60" b="0">
                <a:latin typeface="Microsoft JhengHei UI Light"/>
                <a:cs typeface="Microsoft JhengHei UI Light"/>
              </a:rPr>
              <a:t>传输都可以</a:t>
            </a: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使⽤双绞线</a:t>
            </a:r>
            <a:r>
              <a:rPr dirty="0" sz="2950" spc="60" b="0">
                <a:latin typeface="Microsoft JhengHei UI Light"/>
                <a:cs typeface="Microsoft JhengHei UI Light"/>
              </a:rPr>
              <a:t>，其 通信距离⼀般为⼏到⼗⼏公⾥（电话）：</a:t>
            </a:r>
            <a:endParaRPr sz="2950">
              <a:latin typeface="Microsoft JhengHei UI Light"/>
              <a:cs typeface="Microsoft JhengHei UI Light"/>
            </a:endParaRPr>
          </a:p>
          <a:p>
            <a:pPr marL="326390">
              <a:lnSpc>
                <a:spcPct val="100000"/>
              </a:lnSpc>
              <a:spcBef>
                <a:spcPts val="1410"/>
              </a:spcBef>
            </a:pP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屏蔽双绞</a:t>
            </a:r>
            <a:r>
              <a:rPr dirty="0" sz="2950" spc="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线</a:t>
            </a: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950" spc="55">
                <a:solidFill>
                  <a:srgbClr val="FF2600"/>
                </a:solidFill>
                <a:latin typeface="Arial"/>
                <a:cs typeface="Arial"/>
              </a:rPr>
              <a:t>STP</a:t>
            </a:r>
            <a:r>
              <a:rPr dirty="0" sz="2950" spc="55" b="0">
                <a:latin typeface="Microsoft JhengHei UI Light"/>
                <a:cs typeface="Microsoft JhengHei UI Light"/>
              </a:rPr>
              <a:t>（</a:t>
            </a:r>
            <a:r>
              <a:rPr dirty="0" sz="2950" spc="60" b="0">
                <a:latin typeface="Microsoft JhengHei UI Light"/>
                <a:cs typeface="Microsoft JhengHei UI Light"/>
              </a:rPr>
              <a:t>带⾦属屏蔽层）；</a:t>
            </a:r>
            <a:endParaRPr sz="29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9025" y="5189675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94898" y="4302452"/>
            <a:ext cx="7122795" cy="1947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5335" marR="5080" indent="-762635">
              <a:lnSpc>
                <a:spcPct val="142500"/>
              </a:lnSpc>
              <a:spcBef>
                <a:spcPts val="95"/>
              </a:spcBef>
              <a:buSzPct val="74576"/>
              <a:buChar char="•"/>
              <a:tabLst>
                <a:tab pos="461009" algn="l"/>
                <a:tab pos="461645" algn="l"/>
              </a:tabLst>
            </a:pPr>
            <a:r>
              <a:rPr dirty="0" sz="2950" spc="55">
                <a:latin typeface="Arial"/>
                <a:cs typeface="Arial"/>
              </a:rPr>
              <a:t>F</a:t>
            </a:r>
            <a:r>
              <a:rPr dirty="0" sz="2950" spc="60" b="0">
                <a:latin typeface="Microsoft JhengHei UI Light"/>
                <a:cs typeface="Microsoft JhengHei UI Light"/>
              </a:rPr>
              <a:t>表示铝箔屏蔽层，</a:t>
            </a:r>
            <a:r>
              <a:rPr dirty="0" sz="2950" spc="60">
                <a:latin typeface="Arial"/>
                <a:cs typeface="Arial"/>
              </a:rPr>
              <a:t>S</a:t>
            </a:r>
            <a:r>
              <a:rPr dirty="0" sz="2950" spc="60" b="0">
                <a:latin typeface="Microsoft JhengHei UI Light"/>
                <a:cs typeface="Microsoft JhengHei UI Light"/>
              </a:rPr>
              <a:t>表示⾦属编织层：  </a:t>
            </a:r>
            <a:r>
              <a:rPr dirty="0" sz="2950" spc="55">
                <a:latin typeface="Arial"/>
                <a:cs typeface="Arial"/>
              </a:rPr>
              <a:t>F/UTP</a:t>
            </a:r>
            <a:r>
              <a:rPr dirty="0" sz="2950" spc="60" b="0">
                <a:latin typeface="Microsoft JhengHei UI Light"/>
                <a:cs typeface="Microsoft JhengHei UI Light"/>
              </a:rPr>
              <a:t>、</a:t>
            </a:r>
            <a:r>
              <a:rPr dirty="0" sz="2950" spc="55">
                <a:latin typeface="Arial"/>
                <a:cs typeface="Arial"/>
              </a:rPr>
              <a:t>U/FTP</a:t>
            </a:r>
            <a:r>
              <a:rPr dirty="0" sz="2950" spc="60" b="0">
                <a:latin typeface="Microsoft JhengHei UI Light"/>
                <a:cs typeface="Microsoft JhengHei UI Light"/>
              </a:rPr>
              <a:t>、</a:t>
            </a:r>
            <a:r>
              <a:rPr dirty="0" sz="2950" spc="55">
                <a:latin typeface="Arial"/>
                <a:cs typeface="Arial"/>
              </a:rPr>
              <a:t>F/FTP</a:t>
            </a:r>
            <a:endParaRPr sz="2950">
              <a:latin typeface="Arial"/>
              <a:cs typeface="Arial"/>
            </a:endParaRPr>
          </a:p>
          <a:p>
            <a:pPr lvl="1" marL="775335" indent="-448945">
              <a:lnSpc>
                <a:spcPct val="100000"/>
              </a:lnSpc>
              <a:spcBef>
                <a:spcPts val="1505"/>
              </a:spcBef>
              <a:buSzPct val="74576"/>
              <a:buChar char="•"/>
              <a:tabLst>
                <a:tab pos="775335" algn="l"/>
                <a:tab pos="775970" algn="l"/>
              </a:tabLst>
            </a:pPr>
            <a:r>
              <a:rPr dirty="0" sz="2950" spc="55">
                <a:latin typeface="Arial"/>
                <a:cs typeface="Arial"/>
              </a:rPr>
              <a:t>S/UTP</a:t>
            </a:r>
            <a:r>
              <a:rPr dirty="0" sz="2950" spc="60" b="0">
                <a:latin typeface="Microsoft JhengHei UI Light"/>
                <a:cs typeface="Microsoft JhengHei UI Light"/>
              </a:rPr>
              <a:t>、</a:t>
            </a:r>
            <a:r>
              <a:rPr dirty="0" sz="2950" spc="55">
                <a:latin typeface="Arial"/>
                <a:cs typeface="Arial"/>
              </a:rPr>
              <a:t>S/FTP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772" y="6470845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80772" y="7111431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4898" y="7739684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4898" y="8367937"/>
            <a:ext cx="1244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9525" y="6224208"/>
            <a:ext cx="6107430" cy="2563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407920">
              <a:lnSpc>
                <a:spcPct val="142500"/>
              </a:lnSpc>
              <a:spcBef>
                <a:spcPts val="95"/>
              </a:spcBef>
            </a:pP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⽆屏蔽双绞</a:t>
            </a:r>
            <a:r>
              <a:rPr dirty="0" sz="2950" spc="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线</a:t>
            </a:r>
            <a:r>
              <a:rPr dirty="0" sz="295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950" spc="40">
                <a:solidFill>
                  <a:srgbClr val="FF2600"/>
                </a:solidFill>
                <a:latin typeface="Arial"/>
                <a:cs typeface="Arial"/>
              </a:rPr>
              <a:t>UTP</a:t>
            </a:r>
            <a:r>
              <a:rPr dirty="0" sz="2950" spc="5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950" spc="10" b="0">
                <a:latin typeface="Microsoft JhengHei UI Light"/>
                <a:cs typeface="Microsoft JhengHei UI Light"/>
              </a:rPr>
              <a:t>；  </a:t>
            </a:r>
            <a:r>
              <a:rPr dirty="0" sz="29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绞合度</a:t>
            </a:r>
            <a:r>
              <a:rPr dirty="0" sz="2950" spc="10" b="0">
                <a:latin typeface="Microsoft JhengHei UI Light"/>
                <a:cs typeface="Microsoft JhengHei UI Light"/>
              </a:rPr>
              <a:t>：</a:t>
            </a:r>
            <a:endParaRPr sz="2950">
              <a:latin typeface="Microsoft JhengHei UI Light"/>
              <a:cs typeface="Microsoft JhengHei UI Light"/>
            </a:endParaRPr>
          </a:p>
          <a:p>
            <a:pPr marL="326390" marR="5080">
              <a:lnSpc>
                <a:spcPct val="139700"/>
              </a:lnSpc>
            </a:pPr>
            <a:r>
              <a:rPr dirty="0" sz="2950" spc="60" b="0">
                <a:latin typeface="Microsoft JhengHei UI Light"/>
                <a:cs typeface="Microsoft JhengHei UI Light"/>
              </a:rPr>
              <a:t>不同类别的双绞线绞合度不⼀样；  四对线的绞合度不⼀样。</a:t>
            </a:r>
            <a:endParaRPr sz="29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48067" y="715916"/>
            <a:ext cx="18199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双绞线</a:t>
            </a:r>
          </a:p>
        </p:txBody>
      </p:sp>
      <p:sp>
        <p:nvSpPr>
          <p:cNvPr id="17" name="object 17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8067" y="715916"/>
            <a:ext cx="18199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双绞线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24585" y="3272633"/>
            <a:ext cx="3223809" cy="1447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32997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5" h="2146300">
                <a:moveTo>
                  <a:pt x="1092948" y="0"/>
                </a:moveTo>
                <a:lnTo>
                  <a:pt x="1048504" y="0"/>
                </a:lnTo>
                <a:lnTo>
                  <a:pt x="1004092" y="1836"/>
                </a:lnTo>
                <a:lnTo>
                  <a:pt x="959772" y="5510"/>
                </a:lnTo>
                <a:lnTo>
                  <a:pt x="915606" y="11021"/>
                </a:lnTo>
                <a:lnTo>
                  <a:pt x="871655" y="18369"/>
                </a:lnTo>
                <a:lnTo>
                  <a:pt x="827982" y="27554"/>
                </a:lnTo>
                <a:lnTo>
                  <a:pt x="784647" y="38576"/>
                </a:lnTo>
                <a:lnTo>
                  <a:pt x="741712" y="51435"/>
                </a:lnTo>
                <a:lnTo>
                  <a:pt x="699239" y="66131"/>
                </a:lnTo>
                <a:lnTo>
                  <a:pt x="657290" y="82663"/>
                </a:lnTo>
                <a:lnTo>
                  <a:pt x="615925" y="101033"/>
                </a:lnTo>
                <a:lnTo>
                  <a:pt x="575207" y="121240"/>
                </a:lnTo>
                <a:lnTo>
                  <a:pt x="535196" y="143284"/>
                </a:lnTo>
                <a:lnTo>
                  <a:pt x="495955" y="167164"/>
                </a:lnTo>
                <a:lnTo>
                  <a:pt x="457546" y="192882"/>
                </a:lnTo>
                <a:lnTo>
                  <a:pt x="420029" y="220437"/>
                </a:lnTo>
                <a:lnTo>
                  <a:pt x="383466" y="249828"/>
                </a:lnTo>
                <a:lnTo>
                  <a:pt x="347919" y="281057"/>
                </a:lnTo>
                <a:lnTo>
                  <a:pt x="313449" y="314123"/>
                </a:lnTo>
                <a:lnTo>
                  <a:pt x="280455" y="348667"/>
                </a:lnTo>
                <a:lnTo>
                  <a:pt x="249293" y="384291"/>
                </a:lnTo>
                <a:lnTo>
                  <a:pt x="219964" y="420933"/>
                </a:lnTo>
                <a:lnTo>
                  <a:pt x="192469" y="458531"/>
                </a:lnTo>
                <a:lnTo>
                  <a:pt x="166806" y="497024"/>
                </a:lnTo>
                <a:lnTo>
                  <a:pt x="142977" y="536350"/>
                </a:lnTo>
                <a:lnTo>
                  <a:pt x="120980" y="576447"/>
                </a:lnTo>
                <a:lnTo>
                  <a:pt x="100817" y="617253"/>
                </a:lnTo>
                <a:lnTo>
                  <a:pt x="82486" y="658707"/>
                </a:lnTo>
                <a:lnTo>
                  <a:pt x="65989" y="700748"/>
                </a:lnTo>
                <a:lnTo>
                  <a:pt x="51325" y="743312"/>
                </a:lnTo>
                <a:lnTo>
                  <a:pt x="38493" y="786340"/>
                </a:lnTo>
                <a:lnTo>
                  <a:pt x="27495" y="829768"/>
                </a:lnTo>
                <a:lnTo>
                  <a:pt x="18330" y="873536"/>
                </a:lnTo>
                <a:lnTo>
                  <a:pt x="10998" y="917581"/>
                </a:lnTo>
                <a:lnTo>
                  <a:pt x="5499" y="961843"/>
                </a:lnTo>
                <a:lnTo>
                  <a:pt x="1833" y="1006258"/>
                </a:lnTo>
                <a:lnTo>
                  <a:pt x="0" y="1050766"/>
                </a:lnTo>
                <a:lnTo>
                  <a:pt x="0" y="1095305"/>
                </a:lnTo>
                <a:lnTo>
                  <a:pt x="1833" y="1139813"/>
                </a:lnTo>
                <a:lnTo>
                  <a:pt x="5499" y="1184229"/>
                </a:lnTo>
                <a:lnTo>
                  <a:pt x="10998" y="1228490"/>
                </a:lnTo>
                <a:lnTo>
                  <a:pt x="18330" y="1272536"/>
                </a:lnTo>
                <a:lnTo>
                  <a:pt x="27495" y="1316303"/>
                </a:lnTo>
                <a:lnTo>
                  <a:pt x="38493" y="1359732"/>
                </a:lnTo>
                <a:lnTo>
                  <a:pt x="51325" y="1402759"/>
                </a:lnTo>
                <a:lnTo>
                  <a:pt x="65989" y="1445324"/>
                </a:lnTo>
                <a:lnTo>
                  <a:pt x="82486" y="1487364"/>
                </a:lnTo>
                <a:lnTo>
                  <a:pt x="100817" y="1528819"/>
                </a:lnTo>
                <a:lnTo>
                  <a:pt x="120980" y="1569625"/>
                </a:lnTo>
                <a:lnTo>
                  <a:pt x="142977" y="1609722"/>
                </a:lnTo>
                <a:lnTo>
                  <a:pt x="166806" y="1649048"/>
                </a:lnTo>
                <a:lnTo>
                  <a:pt x="192469" y="1687541"/>
                </a:lnTo>
                <a:lnTo>
                  <a:pt x="219964" y="1725139"/>
                </a:lnTo>
                <a:lnTo>
                  <a:pt x="249293" y="1761781"/>
                </a:lnTo>
                <a:lnTo>
                  <a:pt x="280455" y="1797405"/>
                </a:lnTo>
                <a:lnTo>
                  <a:pt x="313449" y="1831950"/>
                </a:lnTo>
                <a:lnTo>
                  <a:pt x="347919" y="1865015"/>
                </a:lnTo>
                <a:lnTo>
                  <a:pt x="383466" y="1896244"/>
                </a:lnTo>
                <a:lnTo>
                  <a:pt x="420029" y="1925635"/>
                </a:lnTo>
                <a:lnTo>
                  <a:pt x="457546" y="1953190"/>
                </a:lnTo>
                <a:lnTo>
                  <a:pt x="495955" y="1978908"/>
                </a:lnTo>
                <a:lnTo>
                  <a:pt x="535196" y="2002788"/>
                </a:lnTo>
                <a:lnTo>
                  <a:pt x="575207" y="2024832"/>
                </a:lnTo>
                <a:lnTo>
                  <a:pt x="615925" y="2045039"/>
                </a:lnTo>
                <a:lnTo>
                  <a:pt x="657290" y="2063408"/>
                </a:lnTo>
                <a:lnTo>
                  <a:pt x="699239" y="2079941"/>
                </a:lnTo>
                <a:lnTo>
                  <a:pt x="741712" y="2094637"/>
                </a:lnTo>
                <a:lnTo>
                  <a:pt x="784647" y="2107496"/>
                </a:lnTo>
                <a:lnTo>
                  <a:pt x="827982" y="2118517"/>
                </a:lnTo>
                <a:lnTo>
                  <a:pt x="871655" y="2127702"/>
                </a:lnTo>
                <a:lnTo>
                  <a:pt x="915606" y="2135050"/>
                </a:lnTo>
                <a:lnTo>
                  <a:pt x="959772" y="2140561"/>
                </a:lnTo>
                <a:lnTo>
                  <a:pt x="1004092" y="2144235"/>
                </a:lnTo>
                <a:lnTo>
                  <a:pt x="1048504" y="2146072"/>
                </a:lnTo>
                <a:lnTo>
                  <a:pt x="1092948" y="2146072"/>
                </a:lnTo>
                <a:lnTo>
                  <a:pt x="1137360" y="2144235"/>
                </a:lnTo>
                <a:lnTo>
                  <a:pt x="1181680" y="2140561"/>
                </a:lnTo>
                <a:lnTo>
                  <a:pt x="1225846" y="2135050"/>
                </a:lnTo>
                <a:lnTo>
                  <a:pt x="1269797" y="2127702"/>
                </a:lnTo>
                <a:lnTo>
                  <a:pt x="1313471" y="2118517"/>
                </a:lnTo>
                <a:lnTo>
                  <a:pt x="1356806" y="2107496"/>
                </a:lnTo>
                <a:lnTo>
                  <a:pt x="1399741" y="2094637"/>
                </a:lnTo>
                <a:lnTo>
                  <a:pt x="1442214" y="2079941"/>
                </a:lnTo>
                <a:lnTo>
                  <a:pt x="1484164" y="2063408"/>
                </a:lnTo>
                <a:lnTo>
                  <a:pt x="1525530" y="2045039"/>
                </a:lnTo>
                <a:lnTo>
                  <a:pt x="1566248" y="2024832"/>
                </a:lnTo>
                <a:lnTo>
                  <a:pt x="1606259" y="2002788"/>
                </a:lnTo>
                <a:lnTo>
                  <a:pt x="1645501" y="1978908"/>
                </a:lnTo>
                <a:lnTo>
                  <a:pt x="1683911" y="1953190"/>
                </a:lnTo>
                <a:lnTo>
                  <a:pt x="1721429" y="1925635"/>
                </a:lnTo>
                <a:lnTo>
                  <a:pt x="1757992" y="1896244"/>
                </a:lnTo>
                <a:lnTo>
                  <a:pt x="1793540" y="1865015"/>
                </a:lnTo>
                <a:lnTo>
                  <a:pt x="1828011" y="1831950"/>
                </a:lnTo>
                <a:lnTo>
                  <a:pt x="1861005" y="1797405"/>
                </a:lnTo>
                <a:lnTo>
                  <a:pt x="1892167" y="1761781"/>
                </a:lnTo>
                <a:lnTo>
                  <a:pt x="1921496" y="1725139"/>
                </a:lnTo>
                <a:lnTo>
                  <a:pt x="1948991" y="1687541"/>
                </a:lnTo>
                <a:lnTo>
                  <a:pt x="1974654" y="1649048"/>
                </a:lnTo>
                <a:lnTo>
                  <a:pt x="1998483" y="1609722"/>
                </a:lnTo>
                <a:lnTo>
                  <a:pt x="2020480" y="1569625"/>
                </a:lnTo>
                <a:lnTo>
                  <a:pt x="2040643" y="1528819"/>
                </a:lnTo>
                <a:lnTo>
                  <a:pt x="2058974" y="1487364"/>
                </a:lnTo>
                <a:lnTo>
                  <a:pt x="2075471" y="1445324"/>
                </a:lnTo>
                <a:lnTo>
                  <a:pt x="2090135" y="1402759"/>
                </a:lnTo>
                <a:lnTo>
                  <a:pt x="2102966" y="1359732"/>
                </a:lnTo>
                <a:lnTo>
                  <a:pt x="2113965" y="1316303"/>
                </a:lnTo>
                <a:lnTo>
                  <a:pt x="2123130" y="1272536"/>
                </a:lnTo>
                <a:lnTo>
                  <a:pt x="2130462" y="1228490"/>
                </a:lnTo>
                <a:lnTo>
                  <a:pt x="2135961" y="1184229"/>
                </a:lnTo>
                <a:lnTo>
                  <a:pt x="2139627" y="1139813"/>
                </a:lnTo>
                <a:lnTo>
                  <a:pt x="2141460" y="1095305"/>
                </a:lnTo>
                <a:lnTo>
                  <a:pt x="2141460" y="1050766"/>
                </a:lnTo>
                <a:lnTo>
                  <a:pt x="2139627" y="1006258"/>
                </a:lnTo>
                <a:lnTo>
                  <a:pt x="2135961" y="961843"/>
                </a:lnTo>
                <a:lnTo>
                  <a:pt x="2130462" y="917581"/>
                </a:lnTo>
                <a:lnTo>
                  <a:pt x="2123130" y="873536"/>
                </a:lnTo>
                <a:lnTo>
                  <a:pt x="2113965" y="829768"/>
                </a:lnTo>
                <a:lnTo>
                  <a:pt x="2102966" y="786340"/>
                </a:lnTo>
                <a:lnTo>
                  <a:pt x="2090135" y="743312"/>
                </a:lnTo>
                <a:lnTo>
                  <a:pt x="2075471" y="700748"/>
                </a:lnTo>
                <a:lnTo>
                  <a:pt x="2058974" y="658707"/>
                </a:lnTo>
                <a:lnTo>
                  <a:pt x="2040643" y="617253"/>
                </a:lnTo>
                <a:lnTo>
                  <a:pt x="2020480" y="576447"/>
                </a:lnTo>
                <a:lnTo>
                  <a:pt x="1998483" y="536350"/>
                </a:lnTo>
                <a:lnTo>
                  <a:pt x="1974654" y="497024"/>
                </a:lnTo>
                <a:lnTo>
                  <a:pt x="1948991" y="458531"/>
                </a:lnTo>
                <a:lnTo>
                  <a:pt x="1921496" y="420933"/>
                </a:lnTo>
                <a:lnTo>
                  <a:pt x="1892167" y="384291"/>
                </a:lnTo>
                <a:lnTo>
                  <a:pt x="1861005" y="348667"/>
                </a:lnTo>
                <a:lnTo>
                  <a:pt x="1828011" y="314123"/>
                </a:lnTo>
                <a:lnTo>
                  <a:pt x="1793540" y="281057"/>
                </a:lnTo>
                <a:lnTo>
                  <a:pt x="1757992" y="249828"/>
                </a:lnTo>
                <a:lnTo>
                  <a:pt x="1721429" y="220437"/>
                </a:lnTo>
                <a:lnTo>
                  <a:pt x="1683911" y="192882"/>
                </a:lnTo>
                <a:lnTo>
                  <a:pt x="1645501" y="167164"/>
                </a:lnTo>
                <a:lnTo>
                  <a:pt x="1606259" y="143284"/>
                </a:lnTo>
                <a:lnTo>
                  <a:pt x="1566248" y="121240"/>
                </a:lnTo>
                <a:lnTo>
                  <a:pt x="1525530" y="101033"/>
                </a:lnTo>
                <a:lnTo>
                  <a:pt x="1484164" y="82663"/>
                </a:lnTo>
                <a:lnTo>
                  <a:pt x="1442214" y="66131"/>
                </a:lnTo>
                <a:lnTo>
                  <a:pt x="1399741" y="51435"/>
                </a:lnTo>
                <a:lnTo>
                  <a:pt x="1356806" y="38576"/>
                </a:lnTo>
                <a:lnTo>
                  <a:pt x="1313471" y="27554"/>
                </a:lnTo>
                <a:lnTo>
                  <a:pt x="1269797" y="18369"/>
                </a:lnTo>
                <a:lnTo>
                  <a:pt x="1225846" y="11021"/>
                </a:lnTo>
                <a:lnTo>
                  <a:pt x="1181680" y="5510"/>
                </a:lnTo>
                <a:lnTo>
                  <a:pt x="1137360" y="1836"/>
                </a:lnTo>
                <a:lnTo>
                  <a:pt x="1092948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32999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5" h="2146300">
                <a:moveTo>
                  <a:pt x="1828014" y="314122"/>
                </a:moveTo>
                <a:lnTo>
                  <a:pt x="1861009" y="348667"/>
                </a:lnTo>
                <a:lnTo>
                  <a:pt x="1892170" y="384291"/>
                </a:lnTo>
                <a:lnTo>
                  <a:pt x="1921498" y="420933"/>
                </a:lnTo>
                <a:lnTo>
                  <a:pt x="1948994" y="458531"/>
                </a:lnTo>
                <a:lnTo>
                  <a:pt x="1974656" y="497024"/>
                </a:lnTo>
                <a:lnTo>
                  <a:pt x="1998486" y="536350"/>
                </a:lnTo>
                <a:lnTo>
                  <a:pt x="2020482" y="576446"/>
                </a:lnTo>
                <a:lnTo>
                  <a:pt x="2040645" y="617253"/>
                </a:lnTo>
                <a:lnTo>
                  <a:pt x="2058975" y="658707"/>
                </a:lnTo>
                <a:lnTo>
                  <a:pt x="2075473" y="700747"/>
                </a:lnTo>
                <a:lnTo>
                  <a:pt x="2090137" y="743312"/>
                </a:lnTo>
                <a:lnTo>
                  <a:pt x="2102968" y="786340"/>
                </a:lnTo>
                <a:lnTo>
                  <a:pt x="2113966" y="829768"/>
                </a:lnTo>
                <a:lnTo>
                  <a:pt x="2123131" y="873536"/>
                </a:lnTo>
                <a:lnTo>
                  <a:pt x="2130463" y="917581"/>
                </a:lnTo>
                <a:lnTo>
                  <a:pt x="2135963" y="961842"/>
                </a:lnTo>
                <a:lnTo>
                  <a:pt x="2139629" y="1006258"/>
                </a:lnTo>
                <a:lnTo>
                  <a:pt x="2141462" y="1050766"/>
                </a:lnTo>
                <a:lnTo>
                  <a:pt x="2141462" y="1095305"/>
                </a:lnTo>
                <a:lnTo>
                  <a:pt x="2139629" y="1139813"/>
                </a:lnTo>
                <a:lnTo>
                  <a:pt x="2135963" y="1184229"/>
                </a:lnTo>
                <a:lnTo>
                  <a:pt x="2130463" y="1228490"/>
                </a:lnTo>
                <a:lnTo>
                  <a:pt x="2123131" y="1272535"/>
                </a:lnTo>
                <a:lnTo>
                  <a:pt x="2113966" y="1316303"/>
                </a:lnTo>
                <a:lnTo>
                  <a:pt x="2102968" y="1359731"/>
                </a:lnTo>
                <a:lnTo>
                  <a:pt x="2090137" y="1402759"/>
                </a:lnTo>
                <a:lnTo>
                  <a:pt x="2075473" y="1445324"/>
                </a:lnTo>
                <a:lnTo>
                  <a:pt x="2058975" y="1487364"/>
                </a:lnTo>
                <a:lnTo>
                  <a:pt x="2040645" y="1528818"/>
                </a:lnTo>
                <a:lnTo>
                  <a:pt x="2020482" y="1569624"/>
                </a:lnTo>
                <a:lnTo>
                  <a:pt x="1998486" y="1609721"/>
                </a:lnTo>
                <a:lnTo>
                  <a:pt x="1974656" y="1649047"/>
                </a:lnTo>
                <a:lnTo>
                  <a:pt x="1948994" y="1687540"/>
                </a:lnTo>
                <a:lnTo>
                  <a:pt x="1921498" y="1725138"/>
                </a:lnTo>
                <a:lnTo>
                  <a:pt x="1892170" y="1761780"/>
                </a:lnTo>
                <a:lnTo>
                  <a:pt x="1861009" y="1797404"/>
                </a:lnTo>
                <a:lnTo>
                  <a:pt x="1828014" y="1831949"/>
                </a:lnTo>
                <a:lnTo>
                  <a:pt x="1793544" y="1865014"/>
                </a:lnTo>
                <a:lnTo>
                  <a:pt x="1757996" y="1896243"/>
                </a:lnTo>
                <a:lnTo>
                  <a:pt x="1721433" y="1925634"/>
                </a:lnTo>
                <a:lnTo>
                  <a:pt x="1683915" y="1953189"/>
                </a:lnTo>
                <a:lnTo>
                  <a:pt x="1645505" y="1978907"/>
                </a:lnTo>
                <a:lnTo>
                  <a:pt x="1606264" y="2002787"/>
                </a:lnTo>
                <a:lnTo>
                  <a:pt x="1566253" y="2024831"/>
                </a:lnTo>
                <a:lnTo>
                  <a:pt x="1525534" y="2045038"/>
                </a:lnTo>
                <a:lnTo>
                  <a:pt x="1484169" y="2063408"/>
                </a:lnTo>
                <a:lnTo>
                  <a:pt x="1442219" y="2079941"/>
                </a:lnTo>
                <a:lnTo>
                  <a:pt x="1399746" y="2094636"/>
                </a:lnTo>
                <a:lnTo>
                  <a:pt x="1356811" y="2107495"/>
                </a:lnTo>
                <a:lnTo>
                  <a:pt x="1313476" y="2118517"/>
                </a:lnTo>
                <a:lnTo>
                  <a:pt x="1269802" y="2127702"/>
                </a:lnTo>
                <a:lnTo>
                  <a:pt x="1225851" y="2135050"/>
                </a:lnTo>
                <a:lnTo>
                  <a:pt x="1181685" y="2140561"/>
                </a:lnTo>
                <a:lnTo>
                  <a:pt x="1137365" y="2144235"/>
                </a:lnTo>
                <a:lnTo>
                  <a:pt x="1092952" y="2146072"/>
                </a:lnTo>
                <a:lnTo>
                  <a:pt x="1048509" y="2146072"/>
                </a:lnTo>
                <a:lnTo>
                  <a:pt x="1004096" y="2144235"/>
                </a:lnTo>
                <a:lnTo>
                  <a:pt x="959776" y="2140561"/>
                </a:lnTo>
                <a:lnTo>
                  <a:pt x="915610" y="2135050"/>
                </a:lnTo>
                <a:lnTo>
                  <a:pt x="871659" y="2127702"/>
                </a:lnTo>
                <a:lnTo>
                  <a:pt x="827986" y="2118517"/>
                </a:lnTo>
                <a:lnTo>
                  <a:pt x="784650" y="2107495"/>
                </a:lnTo>
                <a:lnTo>
                  <a:pt x="741715" y="2094636"/>
                </a:lnTo>
                <a:lnTo>
                  <a:pt x="699242" y="2079941"/>
                </a:lnTo>
                <a:lnTo>
                  <a:pt x="657292" y="2063408"/>
                </a:lnTo>
                <a:lnTo>
                  <a:pt x="615927" y="2045038"/>
                </a:lnTo>
                <a:lnTo>
                  <a:pt x="575208" y="2024831"/>
                </a:lnTo>
                <a:lnTo>
                  <a:pt x="535197" y="2002787"/>
                </a:lnTo>
                <a:lnTo>
                  <a:pt x="495956" y="1978907"/>
                </a:lnTo>
                <a:lnTo>
                  <a:pt x="457546" y="1953189"/>
                </a:lnTo>
                <a:lnTo>
                  <a:pt x="420028" y="1925634"/>
                </a:lnTo>
                <a:lnTo>
                  <a:pt x="383465" y="1896243"/>
                </a:lnTo>
                <a:lnTo>
                  <a:pt x="347918" y="1865014"/>
                </a:lnTo>
                <a:lnTo>
                  <a:pt x="313447" y="1831949"/>
                </a:lnTo>
                <a:lnTo>
                  <a:pt x="280453" y="1797404"/>
                </a:lnTo>
                <a:lnTo>
                  <a:pt x="249291" y="1761780"/>
                </a:lnTo>
                <a:lnTo>
                  <a:pt x="219963" y="1725138"/>
                </a:lnTo>
                <a:lnTo>
                  <a:pt x="192468" y="1687540"/>
                </a:lnTo>
                <a:lnTo>
                  <a:pt x="166805" y="1649047"/>
                </a:lnTo>
                <a:lnTo>
                  <a:pt x="142976" y="1609721"/>
                </a:lnTo>
                <a:lnTo>
                  <a:pt x="120979" y="1569624"/>
                </a:lnTo>
                <a:lnTo>
                  <a:pt x="100816" y="1528818"/>
                </a:lnTo>
                <a:lnTo>
                  <a:pt x="82486" y="1487364"/>
                </a:lnTo>
                <a:lnTo>
                  <a:pt x="65989" y="1445324"/>
                </a:lnTo>
                <a:lnTo>
                  <a:pt x="51324" y="1402759"/>
                </a:lnTo>
                <a:lnTo>
                  <a:pt x="38493" y="1359731"/>
                </a:lnTo>
                <a:lnTo>
                  <a:pt x="27495" y="1316303"/>
                </a:lnTo>
                <a:lnTo>
                  <a:pt x="18330" y="1272535"/>
                </a:lnTo>
                <a:lnTo>
                  <a:pt x="10998" y="1228490"/>
                </a:lnTo>
                <a:lnTo>
                  <a:pt x="5499" y="1184229"/>
                </a:lnTo>
                <a:lnTo>
                  <a:pt x="1833" y="1139813"/>
                </a:lnTo>
                <a:lnTo>
                  <a:pt x="0" y="1095305"/>
                </a:lnTo>
                <a:lnTo>
                  <a:pt x="0" y="1050766"/>
                </a:lnTo>
                <a:lnTo>
                  <a:pt x="1833" y="1006258"/>
                </a:lnTo>
                <a:lnTo>
                  <a:pt x="5499" y="961842"/>
                </a:lnTo>
                <a:lnTo>
                  <a:pt x="10998" y="917581"/>
                </a:lnTo>
                <a:lnTo>
                  <a:pt x="18330" y="873536"/>
                </a:lnTo>
                <a:lnTo>
                  <a:pt x="27495" y="829768"/>
                </a:lnTo>
                <a:lnTo>
                  <a:pt x="38493" y="786340"/>
                </a:lnTo>
                <a:lnTo>
                  <a:pt x="51324" y="743312"/>
                </a:lnTo>
                <a:lnTo>
                  <a:pt x="65989" y="700747"/>
                </a:lnTo>
                <a:lnTo>
                  <a:pt x="82486" y="658707"/>
                </a:lnTo>
                <a:lnTo>
                  <a:pt x="100816" y="617253"/>
                </a:lnTo>
                <a:lnTo>
                  <a:pt x="120979" y="576446"/>
                </a:lnTo>
                <a:lnTo>
                  <a:pt x="142976" y="536350"/>
                </a:lnTo>
                <a:lnTo>
                  <a:pt x="166805" y="497024"/>
                </a:lnTo>
                <a:lnTo>
                  <a:pt x="192468" y="458531"/>
                </a:lnTo>
                <a:lnTo>
                  <a:pt x="219963" y="420933"/>
                </a:lnTo>
                <a:lnTo>
                  <a:pt x="249291" y="384291"/>
                </a:lnTo>
                <a:lnTo>
                  <a:pt x="280453" y="348667"/>
                </a:lnTo>
                <a:lnTo>
                  <a:pt x="313447" y="314122"/>
                </a:lnTo>
                <a:lnTo>
                  <a:pt x="347918" y="281057"/>
                </a:lnTo>
                <a:lnTo>
                  <a:pt x="383465" y="249828"/>
                </a:lnTo>
                <a:lnTo>
                  <a:pt x="420028" y="220436"/>
                </a:lnTo>
                <a:lnTo>
                  <a:pt x="457546" y="192882"/>
                </a:lnTo>
                <a:lnTo>
                  <a:pt x="495956" y="167164"/>
                </a:lnTo>
                <a:lnTo>
                  <a:pt x="535197" y="143284"/>
                </a:lnTo>
                <a:lnTo>
                  <a:pt x="575208" y="121240"/>
                </a:lnTo>
                <a:lnTo>
                  <a:pt x="615927" y="101033"/>
                </a:lnTo>
                <a:lnTo>
                  <a:pt x="657292" y="82663"/>
                </a:lnTo>
                <a:lnTo>
                  <a:pt x="699242" y="66131"/>
                </a:lnTo>
                <a:lnTo>
                  <a:pt x="741715" y="51435"/>
                </a:lnTo>
                <a:lnTo>
                  <a:pt x="784650" y="38576"/>
                </a:lnTo>
                <a:lnTo>
                  <a:pt x="827986" y="27554"/>
                </a:lnTo>
                <a:lnTo>
                  <a:pt x="871659" y="18369"/>
                </a:lnTo>
                <a:lnTo>
                  <a:pt x="915610" y="11021"/>
                </a:lnTo>
                <a:lnTo>
                  <a:pt x="959776" y="5510"/>
                </a:lnTo>
                <a:lnTo>
                  <a:pt x="1004096" y="1836"/>
                </a:lnTo>
                <a:lnTo>
                  <a:pt x="1048509" y="0"/>
                </a:lnTo>
                <a:lnTo>
                  <a:pt x="1092952" y="0"/>
                </a:lnTo>
                <a:lnTo>
                  <a:pt x="1137365" y="1836"/>
                </a:lnTo>
                <a:lnTo>
                  <a:pt x="1181685" y="5510"/>
                </a:lnTo>
                <a:lnTo>
                  <a:pt x="1225851" y="11021"/>
                </a:lnTo>
                <a:lnTo>
                  <a:pt x="1269802" y="18369"/>
                </a:lnTo>
                <a:lnTo>
                  <a:pt x="1313476" y="27554"/>
                </a:lnTo>
                <a:lnTo>
                  <a:pt x="1356811" y="38576"/>
                </a:lnTo>
                <a:lnTo>
                  <a:pt x="1399746" y="51435"/>
                </a:lnTo>
                <a:lnTo>
                  <a:pt x="1442219" y="66131"/>
                </a:lnTo>
                <a:lnTo>
                  <a:pt x="1484169" y="82663"/>
                </a:lnTo>
                <a:lnTo>
                  <a:pt x="1525534" y="101033"/>
                </a:lnTo>
                <a:lnTo>
                  <a:pt x="1566253" y="121240"/>
                </a:lnTo>
                <a:lnTo>
                  <a:pt x="1606264" y="143284"/>
                </a:lnTo>
                <a:lnTo>
                  <a:pt x="1645505" y="167164"/>
                </a:lnTo>
                <a:lnTo>
                  <a:pt x="1683915" y="192882"/>
                </a:lnTo>
                <a:lnTo>
                  <a:pt x="1721433" y="220436"/>
                </a:lnTo>
                <a:lnTo>
                  <a:pt x="1757996" y="249828"/>
                </a:lnTo>
                <a:lnTo>
                  <a:pt x="1793544" y="281057"/>
                </a:lnTo>
                <a:lnTo>
                  <a:pt x="1828014" y="3141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98868" y="7096134"/>
            <a:ext cx="1809717" cy="1810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34987" y="82077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19" y="0"/>
                </a:moveTo>
                <a:lnTo>
                  <a:pt x="252825" y="0"/>
                </a:lnTo>
                <a:lnTo>
                  <a:pt x="206084" y="8026"/>
                </a:lnTo>
                <a:lnTo>
                  <a:pt x="161006" y="24080"/>
                </a:lnTo>
                <a:lnTo>
                  <a:pt x="118698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2"/>
                </a:lnTo>
                <a:lnTo>
                  <a:pt x="8026" y="346864"/>
                </a:lnTo>
                <a:lnTo>
                  <a:pt x="24080" y="391943"/>
                </a:lnTo>
                <a:lnTo>
                  <a:pt x="48161" y="434251"/>
                </a:lnTo>
                <a:lnTo>
                  <a:pt x="80269" y="472681"/>
                </a:lnTo>
                <a:lnTo>
                  <a:pt x="118698" y="504788"/>
                </a:lnTo>
                <a:lnTo>
                  <a:pt x="161006" y="528869"/>
                </a:lnTo>
                <a:lnTo>
                  <a:pt x="206084" y="544922"/>
                </a:lnTo>
                <a:lnTo>
                  <a:pt x="252825" y="552949"/>
                </a:lnTo>
                <a:lnTo>
                  <a:pt x="300119" y="552949"/>
                </a:lnTo>
                <a:lnTo>
                  <a:pt x="346860" y="544922"/>
                </a:lnTo>
                <a:lnTo>
                  <a:pt x="391938" y="528869"/>
                </a:lnTo>
                <a:lnTo>
                  <a:pt x="434246" y="504788"/>
                </a:lnTo>
                <a:lnTo>
                  <a:pt x="472675" y="472681"/>
                </a:lnTo>
                <a:lnTo>
                  <a:pt x="504783" y="434251"/>
                </a:lnTo>
                <a:lnTo>
                  <a:pt x="528864" y="391943"/>
                </a:lnTo>
                <a:lnTo>
                  <a:pt x="544918" y="346864"/>
                </a:lnTo>
                <a:lnTo>
                  <a:pt x="552944" y="300122"/>
                </a:lnTo>
                <a:lnTo>
                  <a:pt x="552944" y="252827"/>
                </a:lnTo>
                <a:lnTo>
                  <a:pt x="544918" y="206085"/>
                </a:lnTo>
                <a:lnTo>
                  <a:pt x="528864" y="161006"/>
                </a:lnTo>
                <a:lnTo>
                  <a:pt x="504783" y="118697"/>
                </a:lnTo>
                <a:lnTo>
                  <a:pt x="472675" y="80268"/>
                </a:lnTo>
                <a:lnTo>
                  <a:pt x="434246" y="48160"/>
                </a:lnTo>
                <a:lnTo>
                  <a:pt x="391938" y="24080"/>
                </a:lnTo>
                <a:lnTo>
                  <a:pt x="346860" y="8026"/>
                </a:lnTo>
                <a:lnTo>
                  <a:pt x="300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34985" y="8207756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686336" y="8259107"/>
            <a:ext cx="450248" cy="45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686336" y="8259107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384310" y="65937"/>
                </a:moveTo>
                <a:lnTo>
                  <a:pt x="413158" y="101253"/>
                </a:lnTo>
                <a:lnTo>
                  <a:pt x="433763" y="140409"/>
                </a:lnTo>
                <a:lnTo>
                  <a:pt x="446126" y="182126"/>
                </a:lnTo>
                <a:lnTo>
                  <a:pt x="450248" y="225124"/>
                </a:lnTo>
                <a:lnTo>
                  <a:pt x="446126" y="268121"/>
                </a:lnTo>
                <a:lnTo>
                  <a:pt x="433763" y="309838"/>
                </a:lnTo>
                <a:lnTo>
                  <a:pt x="413158" y="348995"/>
                </a:lnTo>
                <a:lnTo>
                  <a:pt x="384310" y="384310"/>
                </a:lnTo>
                <a:lnTo>
                  <a:pt x="348994" y="413158"/>
                </a:lnTo>
                <a:lnTo>
                  <a:pt x="309838" y="433763"/>
                </a:lnTo>
                <a:lnTo>
                  <a:pt x="268121" y="446127"/>
                </a:lnTo>
                <a:lnTo>
                  <a:pt x="225124" y="450248"/>
                </a:lnTo>
                <a:lnTo>
                  <a:pt x="182126" y="446127"/>
                </a:lnTo>
                <a:lnTo>
                  <a:pt x="140409" y="433763"/>
                </a:lnTo>
                <a:lnTo>
                  <a:pt x="101253" y="413158"/>
                </a:lnTo>
                <a:lnTo>
                  <a:pt x="65937" y="384310"/>
                </a:lnTo>
                <a:lnTo>
                  <a:pt x="37089" y="348995"/>
                </a:lnTo>
                <a:lnTo>
                  <a:pt x="16484" y="309838"/>
                </a:lnTo>
                <a:lnTo>
                  <a:pt x="4121" y="268121"/>
                </a:lnTo>
                <a:lnTo>
                  <a:pt x="0" y="225124"/>
                </a:lnTo>
                <a:lnTo>
                  <a:pt x="4121" y="182126"/>
                </a:lnTo>
                <a:lnTo>
                  <a:pt x="16484" y="140409"/>
                </a:lnTo>
                <a:lnTo>
                  <a:pt x="37089" y="101253"/>
                </a:lnTo>
                <a:lnTo>
                  <a:pt x="65937" y="65937"/>
                </a:lnTo>
                <a:lnTo>
                  <a:pt x="101253" y="37089"/>
                </a:lnTo>
                <a:lnTo>
                  <a:pt x="140409" y="16484"/>
                </a:lnTo>
                <a:lnTo>
                  <a:pt x="182126" y="4121"/>
                </a:lnTo>
                <a:lnTo>
                  <a:pt x="225124" y="0"/>
                </a:lnTo>
                <a:lnTo>
                  <a:pt x="268121" y="4121"/>
                </a:lnTo>
                <a:lnTo>
                  <a:pt x="309838" y="16484"/>
                </a:lnTo>
                <a:lnTo>
                  <a:pt x="348994" y="37089"/>
                </a:lnTo>
                <a:lnTo>
                  <a:pt x="384310" y="65937"/>
                </a:lnTo>
                <a:close/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102051" y="773547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3"/>
                </a:lnTo>
                <a:lnTo>
                  <a:pt x="8026" y="346864"/>
                </a:lnTo>
                <a:lnTo>
                  <a:pt x="24080" y="391944"/>
                </a:lnTo>
                <a:lnTo>
                  <a:pt x="48161" y="434252"/>
                </a:lnTo>
                <a:lnTo>
                  <a:pt x="80269" y="472682"/>
                </a:lnTo>
                <a:lnTo>
                  <a:pt x="118699" y="504789"/>
                </a:lnTo>
                <a:lnTo>
                  <a:pt x="161007" y="528870"/>
                </a:lnTo>
                <a:lnTo>
                  <a:pt x="206087" y="544923"/>
                </a:lnTo>
                <a:lnTo>
                  <a:pt x="252829" y="552950"/>
                </a:lnTo>
                <a:lnTo>
                  <a:pt x="300125" y="552950"/>
                </a:lnTo>
                <a:lnTo>
                  <a:pt x="346867" y="544923"/>
                </a:lnTo>
                <a:lnTo>
                  <a:pt x="391947" y="528870"/>
                </a:lnTo>
                <a:lnTo>
                  <a:pt x="434256" y="504789"/>
                </a:lnTo>
                <a:lnTo>
                  <a:pt x="472686" y="472682"/>
                </a:lnTo>
                <a:lnTo>
                  <a:pt x="504794" y="434252"/>
                </a:lnTo>
                <a:lnTo>
                  <a:pt x="528874" y="391944"/>
                </a:lnTo>
                <a:lnTo>
                  <a:pt x="544928" y="346864"/>
                </a:lnTo>
                <a:lnTo>
                  <a:pt x="552955" y="300123"/>
                </a:lnTo>
                <a:lnTo>
                  <a:pt x="552955" y="252827"/>
                </a:lnTo>
                <a:lnTo>
                  <a:pt x="544928" y="206085"/>
                </a:lnTo>
                <a:lnTo>
                  <a:pt x="528874" y="161006"/>
                </a:lnTo>
                <a:lnTo>
                  <a:pt x="504794" y="118697"/>
                </a:lnTo>
                <a:lnTo>
                  <a:pt x="472686" y="80268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02049" y="7735476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634987" y="729556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19" y="0"/>
                </a:moveTo>
                <a:lnTo>
                  <a:pt x="252825" y="0"/>
                </a:lnTo>
                <a:lnTo>
                  <a:pt x="206084" y="8026"/>
                </a:lnTo>
                <a:lnTo>
                  <a:pt x="161006" y="24080"/>
                </a:lnTo>
                <a:lnTo>
                  <a:pt x="118698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3"/>
                </a:lnTo>
                <a:lnTo>
                  <a:pt x="8026" y="346864"/>
                </a:lnTo>
                <a:lnTo>
                  <a:pt x="24080" y="391944"/>
                </a:lnTo>
                <a:lnTo>
                  <a:pt x="48161" y="434252"/>
                </a:lnTo>
                <a:lnTo>
                  <a:pt x="80269" y="472682"/>
                </a:lnTo>
                <a:lnTo>
                  <a:pt x="118698" y="504789"/>
                </a:lnTo>
                <a:lnTo>
                  <a:pt x="161006" y="528870"/>
                </a:lnTo>
                <a:lnTo>
                  <a:pt x="206084" y="544923"/>
                </a:lnTo>
                <a:lnTo>
                  <a:pt x="252825" y="552950"/>
                </a:lnTo>
                <a:lnTo>
                  <a:pt x="300119" y="552950"/>
                </a:lnTo>
                <a:lnTo>
                  <a:pt x="346860" y="544923"/>
                </a:lnTo>
                <a:lnTo>
                  <a:pt x="391938" y="528870"/>
                </a:lnTo>
                <a:lnTo>
                  <a:pt x="434246" y="504789"/>
                </a:lnTo>
                <a:lnTo>
                  <a:pt x="472675" y="472682"/>
                </a:lnTo>
                <a:lnTo>
                  <a:pt x="504783" y="434252"/>
                </a:lnTo>
                <a:lnTo>
                  <a:pt x="528864" y="391944"/>
                </a:lnTo>
                <a:lnTo>
                  <a:pt x="544918" y="346864"/>
                </a:lnTo>
                <a:lnTo>
                  <a:pt x="552944" y="300123"/>
                </a:lnTo>
                <a:lnTo>
                  <a:pt x="552944" y="252827"/>
                </a:lnTo>
                <a:lnTo>
                  <a:pt x="544918" y="206085"/>
                </a:lnTo>
                <a:lnTo>
                  <a:pt x="528864" y="161006"/>
                </a:lnTo>
                <a:lnTo>
                  <a:pt x="504783" y="118697"/>
                </a:lnTo>
                <a:lnTo>
                  <a:pt x="472675" y="80268"/>
                </a:lnTo>
                <a:lnTo>
                  <a:pt x="434246" y="48160"/>
                </a:lnTo>
                <a:lnTo>
                  <a:pt x="391938" y="24080"/>
                </a:lnTo>
                <a:lnTo>
                  <a:pt x="346860" y="8026"/>
                </a:lnTo>
                <a:lnTo>
                  <a:pt x="300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634985" y="7295568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31506" y="77625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7"/>
                </a:lnTo>
                <a:lnTo>
                  <a:pt x="48161" y="118697"/>
                </a:lnTo>
                <a:lnTo>
                  <a:pt x="24080" y="161005"/>
                </a:lnTo>
                <a:lnTo>
                  <a:pt x="8026" y="206084"/>
                </a:lnTo>
                <a:lnTo>
                  <a:pt x="0" y="252826"/>
                </a:lnTo>
                <a:lnTo>
                  <a:pt x="0" y="300122"/>
                </a:lnTo>
                <a:lnTo>
                  <a:pt x="8026" y="346864"/>
                </a:lnTo>
                <a:lnTo>
                  <a:pt x="24080" y="391943"/>
                </a:lnTo>
                <a:lnTo>
                  <a:pt x="48161" y="434252"/>
                </a:lnTo>
                <a:lnTo>
                  <a:pt x="80269" y="472681"/>
                </a:lnTo>
                <a:lnTo>
                  <a:pt x="118699" y="504789"/>
                </a:lnTo>
                <a:lnTo>
                  <a:pt x="161007" y="528869"/>
                </a:lnTo>
                <a:lnTo>
                  <a:pt x="206087" y="544923"/>
                </a:lnTo>
                <a:lnTo>
                  <a:pt x="252829" y="552949"/>
                </a:lnTo>
                <a:lnTo>
                  <a:pt x="300125" y="552949"/>
                </a:lnTo>
                <a:lnTo>
                  <a:pt x="346867" y="544923"/>
                </a:lnTo>
                <a:lnTo>
                  <a:pt x="391947" y="528869"/>
                </a:lnTo>
                <a:lnTo>
                  <a:pt x="434256" y="504789"/>
                </a:lnTo>
                <a:lnTo>
                  <a:pt x="472686" y="472681"/>
                </a:lnTo>
                <a:lnTo>
                  <a:pt x="504794" y="434252"/>
                </a:lnTo>
                <a:lnTo>
                  <a:pt x="528874" y="391943"/>
                </a:lnTo>
                <a:lnTo>
                  <a:pt x="544928" y="346864"/>
                </a:lnTo>
                <a:lnTo>
                  <a:pt x="552955" y="300122"/>
                </a:lnTo>
                <a:lnTo>
                  <a:pt x="552955" y="252826"/>
                </a:lnTo>
                <a:lnTo>
                  <a:pt x="544928" y="206084"/>
                </a:lnTo>
                <a:lnTo>
                  <a:pt x="528874" y="161005"/>
                </a:lnTo>
                <a:lnTo>
                  <a:pt x="504794" y="118697"/>
                </a:lnTo>
                <a:lnTo>
                  <a:pt x="472686" y="80267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131502" y="77625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686336" y="7346919"/>
            <a:ext cx="450248" cy="450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686336" y="734691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384310" y="65937"/>
                </a:moveTo>
                <a:lnTo>
                  <a:pt x="413158" y="101253"/>
                </a:lnTo>
                <a:lnTo>
                  <a:pt x="433763" y="140409"/>
                </a:lnTo>
                <a:lnTo>
                  <a:pt x="446126" y="182126"/>
                </a:lnTo>
                <a:lnTo>
                  <a:pt x="450248" y="225124"/>
                </a:lnTo>
                <a:lnTo>
                  <a:pt x="446126" y="268121"/>
                </a:lnTo>
                <a:lnTo>
                  <a:pt x="433763" y="309838"/>
                </a:lnTo>
                <a:lnTo>
                  <a:pt x="413158" y="348995"/>
                </a:lnTo>
                <a:lnTo>
                  <a:pt x="384310" y="384310"/>
                </a:lnTo>
                <a:lnTo>
                  <a:pt x="348994" y="413158"/>
                </a:lnTo>
                <a:lnTo>
                  <a:pt x="309838" y="433763"/>
                </a:lnTo>
                <a:lnTo>
                  <a:pt x="268121" y="446127"/>
                </a:lnTo>
                <a:lnTo>
                  <a:pt x="225124" y="450248"/>
                </a:lnTo>
                <a:lnTo>
                  <a:pt x="182126" y="446127"/>
                </a:lnTo>
                <a:lnTo>
                  <a:pt x="140409" y="433763"/>
                </a:lnTo>
                <a:lnTo>
                  <a:pt x="101253" y="413158"/>
                </a:lnTo>
                <a:lnTo>
                  <a:pt x="65937" y="384310"/>
                </a:lnTo>
                <a:lnTo>
                  <a:pt x="37089" y="348995"/>
                </a:lnTo>
                <a:lnTo>
                  <a:pt x="16484" y="309838"/>
                </a:lnTo>
                <a:lnTo>
                  <a:pt x="4121" y="268121"/>
                </a:lnTo>
                <a:lnTo>
                  <a:pt x="0" y="225124"/>
                </a:lnTo>
                <a:lnTo>
                  <a:pt x="4121" y="182126"/>
                </a:lnTo>
                <a:lnTo>
                  <a:pt x="16484" y="140409"/>
                </a:lnTo>
                <a:lnTo>
                  <a:pt x="37089" y="101253"/>
                </a:lnTo>
                <a:lnTo>
                  <a:pt x="65937" y="65937"/>
                </a:lnTo>
                <a:lnTo>
                  <a:pt x="101253" y="37089"/>
                </a:lnTo>
                <a:lnTo>
                  <a:pt x="140409" y="16484"/>
                </a:lnTo>
                <a:lnTo>
                  <a:pt x="182126" y="4121"/>
                </a:lnTo>
                <a:lnTo>
                  <a:pt x="225124" y="0"/>
                </a:lnTo>
                <a:lnTo>
                  <a:pt x="268121" y="4121"/>
                </a:lnTo>
                <a:lnTo>
                  <a:pt x="309838" y="16484"/>
                </a:lnTo>
                <a:lnTo>
                  <a:pt x="348994" y="37089"/>
                </a:lnTo>
                <a:lnTo>
                  <a:pt x="384310" y="65937"/>
                </a:lnTo>
                <a:close/>
              </a:path>
            </a:pathLst>
          </a:custGeom>
          <a:ln w="20941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151316" y="7792966"/>
            <a:ext cx="454428" cy="450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151316" y="7792966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D78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80770" y="7813909"/>
            <a:ext cx="454431" cy="4502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80770" y="7813909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929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38482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4" h="2146300">
                <a:moveTo>
                  <a:pt x="1092952" y="0"/>
                </a:moveTo>
                <a:lnTo>
                  <a:pt x="1048509" y="0"/>
                </a:lnTo>
                <a:lnTo>
                  <a:pt x="1004096" y="1836"/>
                </a:lnTo>
                <a:lnTo>
                  <a:pt x="959776" y="5510"/>
                </a:lnTo>
                <a:lnTo>
                  <a:pt x="915610" y="11021"/>
                </a:lnTo>
                <a:lnTo>
                  <a:pt x="871659" y="18369"/>
                </a:lnTo>
                <a:lnTo>
                  <a:pt x="827986" y="27554"/>
                </a:lnTo>
                <a:lnTo>
                  <a:pt x="784650" y="38576"/>
                </a:lnTo>
                <a:lnTo>
                  <a:pt x="741715" y="51435"/>
                </a:lnTo>
                <a:lnTo>
                  <a:pt x="699242" y="66131"/>
                </a:lnTo>
                <a:lnTo>
                  <a:pt x="657292" y="82663"/>
                </a:lnTo>
                <a:lnTo>
                  <a:pt x="615927" y="101033"/>
                </a:lnTo>
                <a:lnTo>
                  <a:pt x="575208" y="121240"/>
                </a:lnTo>
                <a:lnTo>
                  <a:pt x="535198" y="143284"/>
                </a:lnTo>
                <a:lnTo>
                  <a:pt x="495956" y="167164"/>
                </a:lnTo>
                <a:lnTo>
                  <a:pt x="457546" y="192882"/>
                </a:lnTo>
                <a:lnTo>
                  <a:pt x="420029" y="220437"/>
                </a:lnTo>
                <a:lnTo>
                  <a:pt x="383465" y="249828"/>
                </a:lnTo>
                <a:lnTo>
                  <a:pt x="347918" y="281057"/>
                </a:lnTo>
                <a:lnTo>
                  <a:pt x="313448" y="314123"/>
                </a:lnTo>
                <a:lnTo>
                  <a:pt x="280453" y="348667"/>
                </a:lnTo>
                <a:lnTo>
                  <a:pt x="249292" y="384291"/>
                </a:lnTo>
                <a:lnTo>
                  <a:pt x="219963" y="420933"/>
                </a:lnTo>
                <a:lnTo>
                  <a:pt x="192468" y="458531"/>
                </a:lnTo>
                <a:lnTo>
                  <a:pt x="166805" y="497024"/>
                </a:lnTo>
                <a:lnTo>
                  <a:pt x="142976" y="536350"/>
                </a:lnTo>
                <a:lnTo>
                  <a:pt x="120980" y="576447"/>
                </a:lnTo>
                <a:lnTo>
                  <a:pt x="100816" y="617253"/>
                </a:lnTo>
                <a:lnTo>
                  <a:pt x="82486" y="658707"/>
                </a:lnTo>
                <a:lnTo>
                  <a:pt x="65989" y="700748"/>
                </a:lnTo>
                <a:lnTo>
                  <a:pt x="51324" y="743312"/>
                </a:lnTo>
                <a:lnTo>
                  <a:pt x="38493" y="786340"/>
                </a:lnTo>
                <a:lnTo>
                  <a:pt x="27495" y="829768"/>
                </a:lnTo>
                <a:lnTo>
                  <a:pt x="18330" y="873536"/>
                </a:lnTo>
                <a:lnTo>
                  <a:pt x="10998" y="917581"/>
                </a:lnTo>
                <a:lnTo>
                  <a:pt x="5499" y="961843"/>
                </a:lnTo>
                <a:lnTo>
                  <a:pt x="1833" y="1006258"/>
                </a:lnTo>
                <a:lnTo>
                  <a:pt x="0" y="1050766"/>
                </a:lnTo>
                <a:lnTo>
                  <a:pt x="0" y="1095305"/>
                </a:lnTo>
                <a:lnTo>
                  <a:pt x="1833" y="1139813"/>
                </a:lnTo>
                <a:lnTo>
                  <a:pt x="5499" y="1184229"/>
                </a:lnTo>
                <a:lnTo>
                  <a:pt x="10998" y="1228490"/>
                </a:lnTo>
                <a:lnTo>
                  <a:pt x="18330" y="1272536"/>
                </a:lnTo>
                <a:lnTo>
                  <a:pt x="27495" y="1316303"/>
                </a:lnTo>
                <a:lnTo>
                  <a:pt x="38493" y="1359732"/>
                </a:lnTo>
                <a:lnTo>
                  <a:pt x="51324" y="1402759"/>
                </a:lnTo>
                <a:lnTo>
                  <a:pt x="65989" y="1445324"/>
                </a:lnTo>
                <a:lnTo>
                  <a:pt x="82486" y="1487364"/>
                </a:lnTo>
                <a:lnTo>
                  <a:pt x="100816" y="1528819"/>
                </a:lnTo>
                <a:lnTo>
                  <a:pt x="120980" y="1569625"/>
                </a:lnTo>
                <a:lnTo>
                  <a:pt x="142976" y="1609722"/>
                </a:lnTo>
                <a:lnTo>
                  <a:pt x="166805" y="1649048"/>
                </a:lnTo>
                <a:lnTo>
                  <a:pt x="192468" y="1687541"/>
                </a:lnTo>
                <a:lnTo>
                  <a:pt x="219963" y="1725139"/>
                </a:lnTo>
                <a:lnTo>
                  <a:pt x="249292" y="1761781"/>
                </a:lnTo>
                <a:lnTo>
                  <a:pt x="280453" y="1797405"/>
                </a:lnTo>
                <a:lnTo>
                  <a:pt x="313448" y="1831950"/>
                </a:lnTo>
                <a:lnTo>
                  <a:pt x="347918" y="1865015"/>
                </a:lnTo>
                <a:lnTo>
                  <a:pt x="383465" y="1896244"/>
                </a:lnTo>
                <a:lnTo>
                  <a:pt x="420029" y="1925635"/>
                </a:lnTo>
                <a:lnTo>
                  <a:pt x="457546" y="1953190"/>
                </a:lnTo>
                <a:lnTo>
                  <a:pt x="495956" y="1978908"/>
                </a:lnTo>
                <a:lnTo>
                  <a:pt x="535198" y="2002788"/>
                </a:lnTo>
                <a:lnTo>
                  <a:pt x="575208" y="2024832"/>
                </a:lnTo>
                <a:lnTo>
                  <a:pt x="615927" y="2045039"/>
                </a:lnTo>
                <a:lnTo>
                  <a:pt x="657292" y="2063408"/>
                </a:lnTo>
                <a:lnTo>
                  <a:pt x="699242" y="2079941"/>
                </a:lnTo>
                <a:lnTo>
                  <a:pt x="741715" y="2094637"/>
                </a:lnTo>
                <a:lnTo>
                  <a:pt x="784650" y="2107496"/>
                </a:lnTo>
                <a:lnTo>
                  <a:pt x="827986" y="2118517"/>
                </a:lnTo>
                <a:lnTo>
                  <a:pt x="871659" y="2127702"/>
                </a:lnTo>
                <a:lnTo>
                  <a:pt x="915610" y="2135050"/>
                </a:lnTo>
                <a:lnTo>
                  <a:pt x="959776" y="2140561"/>
                </a:lnTo>
                <a:lnTo>
                  <a:pt x="1004096" y="2144235"/>
                </a:lnTo>
                <a:lnTo>
                  <a:pt x="1048509" y="2146072"/>
                </a:lnTo>
                <a:lnTo>
                  <a:pt x="1092952" y="2146072"/>
                </a:lnTo>
                <a:lnTo>
                  <a:pt x="1137364" y="2144235"/>
                </a:lnTo>
                <a:lnTo>
                  <a:pt x="1181684" y="2140561"/>
                </a:lnTo>
                <a:lnTo>
                  <a:pt x="1225851" y="2135050"/>
                </a:lnTo>
                <a:lnTo>
                  <a:pt x="1269801" y="2127702"/>
                </a:lnTo>
                <a:lnTo>
                  <a:pt x="1313475" y="2118517"/>
                </a:lnTo>
                <a:lnTo>
                  <a:pt x="1356810" y="2107496"/>
                </a:lnTo>
                <a:lnTo>
                  <a:pt x="1399745" y="2094637"/>
                </a:lnTo>
                <a:lnTo>
                  <a:pt x="1442218" y="2079941"/>
                </a:lnTo>
                <a:lnTo>
                  <a:pt x="1484168" y="2063408"/>
                </a:lnTo>
                <a:lnTo>
                  <a:pt x="1525533" y="2045039"/>
                </a:lnTo>
                <a:lnTo>
                  <a:pt x="1566252" y="2024832"/>
                </a:lnTo>
                <a:lnTo>
                  <a:pt x="1606263" y="2002788"/>
                </a:lnTo>
                <a:lnTo>
                  <a:pt x="1645504" y="1978908"/>
                </a:lnTo>
                <a:lnTo>
                  <a:pt x="1683914" y="1953190"/>
                </a:lnTo>
                <a:lnTo>
                  <a:pt x="1721431" y="1925635"/>
                </a:lnTo>
                <a:lnTo>
                  <a:pt x="1757995" y="1896244"/>
                </a:lnTo>
                <a:lnTo>
                  <a:pt x="1793542" y="1865015"/>
                </a:lnTo>
                <a:lnTo>
                  <a:pt x="1828012" y="1831950"/>
                </a:lnTo>
                <a:lnTo>
                  <a:pt x="1861007" y="1797405"/>
                </a:lnTo>
                <a:lnTo>
                  <a:pt x="1892168" y="1761781"/>
                </a:lnTo>
                <a:lnTo>
                  <a:pt x="1921497" y="1725139"/>
                </a:lnTo>
                <a:lnTo>
                  <a:pt x="1948993" y="1687541"/>
                </a:lnTo>
                <a:lnTo>
                  <a:pt x="1974655" y="1649048"/>
                </a:lnTo>
                <a:lnTo>
                  <a:pt x="1998485" y="1609722"/>
                </a:lnTo>
                <a:lnTo>
                  <a:pt x="2020481" y="1569625"/>
                </a:lnTo>
                <a:lnTo>
                  <a:pt x="2040645" y="1528819"/>
                </a:lnTo>
                <a:lnTo>
                  <a:pt x="2058975" y="1487364"/>
                </a:lnTo>
                <a:lnTo>
                  <a:pt x="2075472" y="1445324"/>
                </a:lnTo>
                <a:lnTo>
                  <a:pt x="2090137" y="1402759"/>
                </a:lnTo>
                <a:lnTo>
                  <a:pt x="2102968" y="1359732"/>
                </a:lnTo>
                <a:lnTo>
                  <a:pt x="2113966" y="1316303"/>
                </a:lnTo>
                <a:lnTo>
                  <a:pt x="2123131" y="1272536"/>
                </a:lnTo>
                <a:lnTo>
                  <a:pt x="2130464" y="1228490"/>
                </a:lnTo>
                <a:lnTo>
                  <a:pt x="2135963" y="1184229"/>
                </a:lnTo>
                <a:lnTo>
                  <a:pt x="2139629" y="1139813"/>
                </a:lnTo>
                <a:lnTo>
                  <a:pt x="2141462" y="1095305"/>
                </a:lnTo>
                <a:lnTo>
                  <a:pt x="2141462" y="1050766"/>
                </a:lnTo>
                <a:lnTo>
                  <a:pt x="2139629" y="1006258"/>
                </a:lnTo>
                <a:lnTo>
                  <a:pt x="2135963" y="961843"/>
                </a:lnTo>
                <a:lnTo>
                  <a:pt x="2130464" y="917581"/>
                </a:lnTo>
                <a:lnTo>
                  <a:pt x="2123131" y="873536"/>
                </a:lnTo>
                <a:lnTo>
                  <a:pt x="2113966" y="829768"/>
                </a:lnTo>
                <a:lnTo>
                  <a:pt x="2102968" y="786340"/>
                </a:lnTo>
                <a:lnTo>
                  <a:pt x="2090137" y="743312"/>
                </a:lnTo>
                <a:lnTo>
                  <a:pt x="2075472" y="700748"/>
                </a:lnTo>
                <a:lnTo>
                  <a:pt x="2058975" y="658707"/>
                </a:lnTo>
                <a:lnTo>
                  <a:pt x="2040645" y="617253"/>
                </a:lnTo>
                <a:lnTo>
                  <a:pt x="2020481" y="576447"/>
                </a:lnTo>
                <a:lnTo>
                  <a:pt x="1998485" y="536350"/>
                </a:lnTo>
                <a:lnTo>
                  <a:pt x="1974655" y="497024"/>
                </a:lnTo>
                <a:lnTo>
                  <a:pt x="1948993" y="458531"/>
                </a:lnTo>
                <a:lnTo>
                  <a:pt x="1921497" y="420933"/>
                </a:lnTo>
                <a:lnTo>
                  <a:pt x="1892168" y="384291"/>
                </a:lnTo>
                <a:lnTo>
                  <a:pt x="1861007" y="348667"/>
                </a:lnTo>
                <a:lnTo>
                  <a:pt x="1828012" y="314123"/>
                </a:lnTo>
                <a:lnTo>
                  <a:pt x="1793542" y="281057"/>
                </a:lnTo>
                <a:lnTo>
                  <a:pt x="1757995" y="249828"/>
                </a:lnTo>
                <a:lnTo>
                  <a:pt x="1721431" y="220437"/>
                </a:lnTo>
                <a:lnTo>
                  <a:pt x="1683914" y="192882"/>
                </a:lnTo>
                <a:lnTo>
                  <a:pt x="1645504" y="167164"/>
                </a:lnTo>
                <a:lnTo>
                  <a:pt x="1606263" y="143284"/>
                </a:lnTo>
                <a:lnTo>
                  <a:pt x="1566252" y="121240"/>
                </a:lnTo>
                <a:lnTo>
                  <a:pt x="1525533" y="101033"/>
                </a:lnTo>
                <a:lnTo>
                  <a:pt x="1484168" y="82663"/>
                </a:lnTo>
                <a:lnTo>
                  <a:pt x="1442218" y="66131"/>
                </a:lnTo>
                <a:lnTo>
                  <a:pt x="1399745" y="51435"/>
                </a:lnTo>
                <a:lnTo>
                  <a:pt x="1356810" y="38576"/>
                </a:lnTo>
                <a:lnTo>
                  <a:pt x="1313475" y="27554"/>
                </a:lnTo>
                <a:lnTo>
                  <a:pt x="1269801" y="18369"/>
                </a:lnTo>
                <a:lnTo>
                  <a:pt x="1225851" y="11021"/>
                </a:lnTo>
                <a:lnTo>
                  <a:pt x="1181684" y="5510"/>
                </a:lnTo>
                <a:lnTo>
                  <a:pt x="1137364" y="1836"/>
                </a:lnTo>
                <a:lnTo>
                  <a:pt x="1092952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38482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4" h="2146300">
                <a:moveTo>
                  <a:pt x="1828014" y="314122"/>
                </a:moveTo>
                <a:lnTo>
                  <a:pt x="1861009" y="348667"/>
                </a:lnTo>
                <a:lnTo>
                  <a:pt x="1892170" y="384291"/>
                </a:lnTo>
                <a:lnTo>
                  <a:pt x="1921498" y="420933"/>
                </a:lnTo>
                <a:lnTo>
                  <a:pt x="1948994" y="458531"/>
                </a:lnTo>
                <a:lnTo>
                  <a:pt x="1974656" y="497024"/>
                </a:lnTo>
                <a:lnTo>
                  <a:pt x="1998486" y="536350"/>
                </a:lnTo>
                <a:lnTo>
                  <a:pt x="2020482" y="576446"/>
                </a:lnTo>
                <a:lnTo>
                  <a:pt x="2040645" y="617253"/>
                </a:lnTo>
                <a:lnTo>
                  <a:pt x="2058975" y="658707"/>
                </a:lnTo>
                <a:lnTo>
                  <a:pt x="2075473" y="700747"/>
                </a:lnTo>
                <a:lnTo>
                  <a:pt x="2090137" y="743312"/>
                </a:lnTo>
                <a:lnTo>
                  <a:pt x="2102968" y="786340"/>
                </a:lnTo>
                <a:lnTo>
                  <a:pt x="2113966" y="829768"/>
                </a:lnTo>
                <a:lnTo>
                  <a:pt x="2123131" y="873536"/>
                </a:lnTo>
                <a:lnTo>
                  <a:pt x="2130463" y="917581"/>
                </a:lnTo>
                <a:lnTo>
                  <a:pt x="2135963" y="961842"/>
                </a:lnTo>
                <a:lnTo>
                  <a:pt x="2139629" y="1006258"/>
                </a:lnTo>
                <a:lnTo>
                  <a:pt x="2141462" y="1050766"/>
                </a:lnTo>
                <a:lnTo>
                  <a:pt x="2141462" y="1095305"/>
                </a:lnTo>
                <a:lnTo>
                  <a:pt x="2139629" y="1139813"/>
                </a:lnTo>
                <a:lnTo>
                  <a:pt x="2135963" y="1184229"/>
                </a:lnTo>
                <a:lnTo>
                  <a:pt x="2130463" y="1228490"/>
                </a:lnTo>
                <a:lnTo>
                  <a:pt x="2123131" y="1272535"/>
                </a:lnTo>
                <a:lnTo>
                  <a:pt x="2113966" y="1316303"/>
                </a:lnTo>
                <a:lnTo>
                  <a:pt x="2102968" y="1359731"/>
                </a:lnTo>
                <a:lnTo>
                  <a:pt x="2090137" y="1402759"/>
                </a:lnTo>
                <a:lnTo>
                  <a:pt x="2075473" y="1445324"/>
                </a:lnTo>
                <a:lnTo>
                  <a:pt x="2058975" y="1487364"/>
                </a:lnTo>
                <a:lnTo>
                  <a:pt x="2040645" y="1528818"/>
                </a:lnTo>
                <a:lnTo>
                  <a:pt x="2020482" y="1569624"/>
                </a:lnTo>
                <a:lnTo>
                  <a:pt x="1998486" y="1609721"/>
                </a:lnTo>
                <a:lnTo>
                  <a:pt x="1974656" y="1649047"/>
                </a:lnTo>
                <a:lnTo>
                  <a:pt x="1948994" y="1687540"/>
                </a:lnTo>
                <a:lnTo>
                  <a:pt x="1921498" y="1725138"/>
                </a:lnTo>
                <a:lnTo>
                  <a:pt x="1892170" y="1761780"/>
                </a:lnTo>
                <a:lnTo>
                  <a:pt x="1861009" y="1797404"/>
                </a:lnTo>
                <a:lnTo>
                  <a:pt x="1828014" y="1831949"/>
                </a:lnTo>
                <a:lnTo>
                  <a:pt x="1793544" y="1865014"/>
                </a:lnTo>
                <a:lnTo>
                  <a:pt x="1757996" y="1896243"/>
                </a:lnTo>
                <a:lnTo>
                  <a:pt x="1721433" y="1925634"/>
                </a:lnTo>
                <a:lnTo>
                  <a:pt x="1683915" y="1953189"/>
                </a:lnTo>
                <a:lnTo>
                  <a:pt x="1645505" y="1978907"/>
                </a:lnTo>
                <a:lnTo>
                  <a:pt x="1606264" y="2002787"/>
                </a:lnTo>
                <a:lnTo>
                  <a:pt x="1566253" y="2024831"/>
                </a:lnTo>
                <a:lnTo>
                  <a:pt x="1525534" y="2045038"/>
                </a:lnTo>
                <a:lnTo>
                  <a:pt x="1484169" y="2063408"/>
                </a:lnTo>
                <a:lnTo>
                  <a:pt x="1442219" y="2079941"/>
                </a:lnTo>
                <a:lnTo>
                  <a:pt x="1399746" y="2094636"/>
                </a:lnTo>
                <a:lnTo>
                  <a:pt x="1356811" y="2107495"/>
                </a:lnTo>
                <a:lnTo>
                  <a:pt x="1313476" y="2118517"/>
                </a:lnTo>
                <a:lnTo>
                  <a:pt x="1269802" y="2127702"/>
                </a:lnTo>
                <a:lnTo>
                  <a:pt x="1225851" y="2135050"/>
                </a:lnTo>
                <a:lnTo>
                  <a:pt x="1181685" y="2140561"/>
                </a:lnTo>
                <a:lnTo>
                  <a:pt x="1137365" y="2144235"/>
                </a:lnTo>
                <a:lnTo>
                  <a:pt x="1092952" y="2146072"/>
                </a:lnTo>
                <a:lnTo>
                  <a:pt x="1048509" y="2146072"/>
                </a:lnTo>
                <a:lnTo>
                  <a:pt x="1004096" y="2144235"/>
                </a:lnTo>
                <a:lnTo>
                  <a:pt x="959776" y="2140561"/>
                </a:lnTo>
                <a:lnTo>
                  <a:pt x="915610" y="2135050"/>
                </a:lnTo>
                <a:lnTo>
                  <a:pt x="871659" y="2127702"/>
                </a:lnTo>
                <a:lnTo>
                  <a:pt x="827986" y="2118517"/>
                </a:lnTo>
                <a:lnTo>
                  <a:pt x="784650" y="2107495"/>
                </a:lnTo>
                <a:lnTo>
                  <a:pt x="741715" y="2094636"/>
                </a:lnTo>
                <a:lnTo>
                  <a:pt x="699242" y="2079941"/>
                </a:lnTo>
                <a:lnTo>
                  <a:pt x="657292" y="2063408"/>
                </a:lnTo>
                <a:lnTo>
                  <a:pt x="615927" y="2045038"/>
                </a:lnTo>
                <a:lnTo>
                  <a:pt x="575208" y="2024831"/>
                </a:lnTo>
                <a:lnTo>
                  <a:pt x="535197" y="2002787"/>
                </a:lnTo>
                <a:lnTo>
                  <a:pt x="495956" y="1978907"/>
                </a:lnTo>
                <a:lnTo>
                  <a:pt x="457546" y="1953189"/>
                </a:lnTo>
                <a:lnTo>
                  <a:pt x="420028" y="1925634"/>
                </a:lnTo>
                <a:lnTo>
                  <a:pt x="383465" y="1896243"/>
                </a:lnTo>
                <a:lnTo>
                  <a:pt x="347918" y="1865014"/>
                </a:lnTo>
                <a:lnTo>
                  <a:pt x="313447" y="1831949"/>
                </a:lnTo>
                <a:lnTo>
                  <a:pt x="280453" y="1797404"/>
                </a:lnTo>
                <a:lnTo>
                  <a:pt x="249291" y="1761780"/>
                </a:lnTo>
                <a:lnTo>
                  <a:pt x="219963" y="1725138"/>
                </a:lnTo>
                <a:lnTo>
                  <a:pt x="192468" y="1687540"/>
                </a:lnTo>
                <a:lnTo>
                  <a:pt x="166805" y="1649047"/>
                </a:lnTo>
                <a:lnTo>
                  <a:pt x="142976" y="1609721"/>
                </a:lnTo>
                <a:lnTo>
                  <a:pt x="120979" y="1569624"/>
                </a:lnTo>
                <a:lnTo>
                  <a:pt x="100816" y="1528818"/>
                </a:lnTo>
                <a:lnTo>
                  <a:pt x="82486" y="1487364"/>
                </a:lnTo>
                <a:lnTo>
                  <a:pt x="65989" y="1445324"/>
                </a:lnTo>
                <a:lnTo>
                  <a:pt x="51324" y="1402759"/>
                </a:lnTo>
                <a:lnTo>
                  <a:pt x="38493" y="1359731"/>
                </a:lnTo>
                <a:lnTo>
                  <a:pt x="27495" y="1316303"/>
                </a:lnTo>
                <a:lnTo>
                  <a:pt x="18330" y="1272535"/>
                </a:lnTo>
                <a:lnTo>
                  <a:pt x="10998" y="1228490"/>
                </a:lnTo>
                <a:lnTo>
                  <a:pt x="5499" y="1184229"/>
                </a:lnTo>
                <a:lnTo>
                  <a:pt x="1833" y="1139813"/>
                </a:lnTo>
                <a:lnTo>
                  <a:pt x="0" y="1095305"/>
                </a:lnTo>
                <a:lnTo>
                  <a:pt x="0" y="1050766"/>
                </a:lnTo>
                <a:lnTo>
                  <a:pt x="1833" y="1006258"/>
                </a:lnTo>
                <a:lnTo>
                  <a:pt x="5499" y="961842"/>
                </a:lnTo>
                <a:lnTo>
                  <a:pt x="10998" y="917581"/>
                </a:lnTo>
                <a:lnTo>
                  <a:pt x="18330" y="873536"/>
                </a:lnTo>
                <a:lnTo>
                  <a:pt x="27495" y="829768"/>
                </a:lnTo>
                <a:lnTo>
                  <a:pt x="38493" y="786340"/>
                </a:lnTo>
                <a:lnTo>
                  <a:pt x="51324" y="743312"/>
                </a:lnTo>
                <a:lnTo>
                  <a:pt x="65989" y="700747"/>
                </a:lnTo>
                <a:lnTo>
                  <a:pt x="82486" y="658707"/>
                </a:lnTo>
                <a:lnTo>
                  <a:pt x="100816" y="617253"/>
                </a:lnTo>
                <a:lnTo>
                  <a:pt x="120979" y="576446"/>
                </a:lnTo>
                <a:lnTo>
                  <a:pt x="142976" y="536350"/>
                </a:lnTo>
                <a:lnTo>
                  <a:pt x="166805" y="497024"/>
                </a:lnTo>
                <a:lnTo>
                  <a:pt x="192468" y="458531"/>
                </a:lnTo>
                <a:lnTo>
                  <a:pt x="219963" y="420933"/>
                </a:lnTo>
                <a:lnTo>
                  <a:pt x="249291" y="384291"/>
                </a:lnTo>
                <a:lnTo>
                  <a:pt x="280453" y="348667"/>
                </a:lnTo>
                <a:lnTo>
                  <a:pt x="313447" y="314122"/>
                </a:lnTo>
                <a:lnTo>
                  <a:pt x="347918" y="281057"/>
                </a:lnTo>
                <a:lnTo>
                  <a:pt x="383465" y="249828"/>
                </a:lnTo>
                <a:lnTo>
                  <a:pt x="420028" y="220436"/>
                </a:lnTo>
                <a:lnTo>
                  <a:pt x="457546" y="192882"/>
                </a:lnTo>
                <a:lnTo>
                  <a:pt x="495956" y="167164"/>
                </a:lnTo>
                <a:lnTo>
                  <a:pt x="535197" y="143284"/>
                </a:lnTo>
                <a:lnTo>
                  <a:pt x="575208" y="121240"/>
                </a:lnTo>
                <a:lnTo>
                  <a:pt x="615927" y="101033"/>
                </a:lnTo>
                <a:lnTo>
                  <a:pt x="657292" y="82663"/>
                </a:lnTo>
                <a:lnTo>
                  <a:pt x="699242" y="66131"/>
                </a:lnTo>
                <a:lnTo>
                  <a:pt x="741715" y="51435"/>
                </a:lnTo>
                <a:lnTo>
                  <a:pt x="784650" y="38576"/>
                </a:lnTo>
                <a:lnTo>
                  <a:pt x="827986" y="27554"/>
                </a:lnTo>
                <a:lnTo>
                  <a:pt x="871659" y="18369"/>
                </a:lnTo>
                <a:lnTo>
                  <a:pt x="915610" y="11021"/>
                </a:lnTo>
                <a:lnTo>
                  <a:pt x="959776" y="5510"/>
                </a:lnTo>
                <a:lnTo>
                  <a:pt x="1004096" y="1836"/>
                </a:lnTo>
                <a:lnTo>
                  <a:pt x="1048509" y="0"/>
                </a:lnTo>
                <a:lnTo>
                  <a:pt x="1092952" y="0"/>
                </a:lnTo>
                <a:lnTo>
                  <a:pt x="1137365" y="1836"/>
                </a:lnTo>
                <a:lnTo>
                  <a:pt x="1181685" y="5510"/>
                </a:lnTo>
                <a:lnTo>
                  <a:pt x="1225851" y="11021"/>
                </a:lnTo>
                <a:lnTo>
                  <a:pt x="1269802" y="18369"/>
                </a:lnTo>
                <a:lnTo>
                  <a:pt x="1313476" y="27554"/>
                </a:lnTo>
                <a:lnTo>
                  <a:pt x="1356811" y="38576"/>
                </a:lnTo>
                <a:lnTo>
                  <a:pt x="1399746" y="51435"/>
                </a:lnTo>
                <a:lnTo>
                  <a:pt x="1442219" y="66131"/>
                </a:lnTo>
                <a:lnTo>
                  <a:pt x="1484169" y="82663"/>
                </a:lnTo>
                <a:lnTo>
                  <a:pt x="1525534" y="101033"/>
                </a:lnTo>
                <a:lnTo>
                  <a:pt x="1566253" y="121240"/>
                </a:lnTo>
                <a:lnTo>
                  <a:pt x="1606264" y="143284"/>
                </a:lnTo>
                <a:lnTo>
                  <a:pt x="1645505" y="167164"/>
                </a:lnTo>
                <a:lnTo>
                  <a:pt x="1683915" y="192882"/>
                </a:lnTo>
                <a:lnTo>
                  <a:pt x="1721433" y="220436"/>
                </a:lnTo>
                <a:lnTo>
                  <a:pt x="1757996" y="249828"/>
                </a:lnTo>
                <a:lnTo>
                  <a:pt x="1793544" y="281057"/>
                </a:lnTo>
                <a:lnTo>
                  <a:pt x="1828014" y="3141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18061" y="7016763"/>
            <a:ext cx="1982470" cy="1979295"/>
          </a:xfrm>
          <a:custGeom>
            <a:avLst/>
            <a:gdLst/>
            <a:ahLst/>
            <a:cxnLst/>
            <a:rect l="l" t="t" r="r" b="b"/>
            <a:pathLst>
              <a:path w="1982470" h="1979295">
                <a:moveTo>
                  <a:pt x="991152" y="0"/>
                </a:moveTo>
                <a:lnTo>
                  <a:pt x="946401" y="1002"/>
                </a:lnTo>
                <a:lnTo>
                  <a:pt x="901723" y="4011"/>
                </a:lnTo>
                <a:lnTo>
                  <a:pt x="857192" y="9025"/>
                </a:lnTo>
                <a:lnTo>
                  <a:pt x="812882" y="16045"/>
                </a:lnTo>
                <a:lnTo>
                  <a:pt x="768865" y="25070"/>
                </a:lnTo>
                <a:lnTo>
                  <a:pt x="725216" y="36101"/>
                </a:lnTo>
                <a:lnTo>
                  <a:pt x="682007" y="49138"/>
                </a:lnTo>
                <a:lnTo>
                  <a:pt x="639312" y="64181"/>
                </a:lnTo>
                <a:lnTo>
                  <a:pt x="597204" y="81229"/>
                </a:lnTo>
                <a:lnTo>
                  <a:pt x="555757" y="100283"/>
                </a:lnTo>
                <a:lnTo>
                  <a:pt x="515045" y="121342"/>
                </a:lnTo>
                <a:lnTo>
                  <a:pt x="475140" y="144407"/>
                </a:lnTo>
                <a:lnTo>
                  <a:pt x="436116" y="169478"/>
                </a:lnTo>
                <a:lnTo>
                  <a:pt x="398047" y="196554"/>
                </a:lnTo>
                <a:lnTo>
                  <a:pt x="361006" y="225636"/>
                </a:lnTo>
                <a:lnTo>
                  <a:pt x="325066" y="256724"/>
                </a:lnTo>
                <a:lnTo>
                  <a:pt x="290301" y="289817"/>
                </a:lnTo>
                <a:lnTo>
                  <a:pt x="257153" y="324524"/>
                </a:lnTo>
                <a:lnTo>
                  <a:pt x="226013" y="360404"/>
                </a:lnTo>
                <a:lnTo>
                  <a:pt x="196882" y="397384"/>
                </a:lnTo>
                <a:lnTo>
                  <a:pt x="169761" y="435389"/>
                </a:lnTo>
                <a:lnTo>
                  <a:pt x="144648" y="474348"/>
                </a:lnTo>
                <a:lnTo>
                  <a:pt x="121544" y="514186"/>
                </a:lnTo>
                <a:lnTo>
                  <a:pt x="100450" y="554831"/>
                </a:lnTo>
                <a:lnTo>
                  <a:pt x="81364" y="596208"/>
                </a:lnTo>
                <a:lnTo>
                  <a:pt x="64288" y="638246"/>
                </a:lnTo>
                <a:lnTo>
                  <a:pt x="49220" y="680869"/>
                </a:lnTo>
                <a:lnTo>
                  <a:pt x="36162" y="724006"/>
                </a:lnTo>
                <a:lnTo>
                  <a:pt x="25112" y="767583"/>
                </a:lnTo>
                <a:lnTo>
                  <a:pt x="16072" y="811526"/>
                </a:lnTo>
                <a:lnTo>
                  <a:pt x="9040" y="855763"/>
                </a:lnTo>
                <a:lnTo>
                  <a:pt x="4018" y="900219"/>
                </a:lnTo>
                <a:lnTo>
                  <a:pt x="1004" y="944822"/>
                </a:lnTo>
                <a:lnTo>
                  <a:pt x="0" y="989498"/>
                </a:lnTo>
                <a:lnTo>
                  <a:pt x="1004" y="1034175"/>
                </a:lnTo>
                <a:lnTo>
                  <a:pt x="4018" y="1078778"/>
                </a:lnTo>
                <a:lnTo>
                  <a:pt x="9040" y="1123234"/>
                </a:lnTo>
                <a:lnTo>
                  <a:pt x="16072" y="1167470"/>
                </a:lnTo>
                <a:lnTo>
                  <a:pt x="25112" y="1211414"/>
                </a:lnTo>
                <a:lnTo>
                  <a:pt x="36162" y="1254990"/>
                </a:lnTo>
                <a:lnTo>
                  <a:pt x="49220" y="1298127"/>
                </a:lnTo>
                <a:lnTo>
                  <a:pt x="64288" y="1340751"/>
                </a:lnTo>
                <a:lnTo>
                  <a:pt x="81364" y="1382789"/>
                </a:lnTo>
                <a:lnTo>
                  <a:pt x="100450" y="1424166"/>
                </a:lnTo>
                <a:lnTo>
                  <a:pt x="121544" y="1464811"/>
                </a:lnTo>
                <a:lnTo>
                  <a:pt x="144648" y="1504649"/>
                </a:lnTo>
                <a:lnTo>
                  <a:pt x="169761" y="1543608"/>
                </a:lnTo>
                <a:lnTo>
                  <a:pt x="196882" y="1581614"/>
                </a:lnTo>
                <a:lnTo>
                  <a:pt x="226013" y="1618593"/>
                </a:lnTo>
                <a:lnTo>
                  <a:pt x="257153" y="1654473"/>
                </a:lnTo>
                <a:lnTo>
                  <a:pt x="290301" y="1689180"/>
                </a:lnTo>
                <a:lnTo>
                  <a:pt x="325066" y="1722273"/>
                </a:lnTo>
                <a:lnTo>
                  <a:pt x="361006" y="1753361"/>
                </a:lnTo>
                <a:lnTo>
                  <a:pt x="398047" y="1782443"/>
                </a:lnTo>
                <a:lnTo>
                  <a:pt x="436116" y="1809519"/>
                </a:lnTo>
                <a:lnTo>
                  <a:pt x="475140" y="1834590"/>
                </a:lnTo>
                <a:lnTo>
                  <a:pt x="515045" y="1857655"/>
                </a:lnTo>
                <a:lnTo>
                  <a:pt x="555757" y="1878714"/>
                </a:lnTo>
                <a:lnTo>
                  <a:pt x="597204" y="1897768"/>
                </a:lnTo>
                <a:lnTo>
                  <a:pt x="639312" y="1914816"/>
                </a:lnTo>
                <a:lnTo>
                  <a:pt x="682007" y="1929859"/>
                </a:lnTo>
                <a:lnTo>
                  <a:pt x="725216" y="1942895"/>
                </a:lnTo>
                <a:lnTo>
                  <a:pt x="768865" y="1953926"/>
                </a:lnTo>
                <a:lnTo>
                  <a:pt x="812882" y="1962952"/>
                </a:lnTo>
                <a:lnTo>
                  <a:pt x="857192" y="1969972"/>
                </a:lnTo>
                <a:lnTo>
                  <a:pt x="901723" y="1974986"/>
                </a:lnTo>
                <a:lnTo>
                  <a:pt x="946401" y="1977994"/>
                </a:lnTo>
                <a:lnTo>
                  <a:pt x="991152" y="1978997"/>
                </a:lnTo>
                <a:lnTo>
                  <a:pt x="1035903" y="1977994"/>
                </a:lnTo>
                <a:lnTo>
                  <a:pt x="1080580" y="1974986"/>
                </a:lnTo>
                <a:lnTo>
                  <a:pt x="1125111" y="1969972"/>
                </a:lnTo>
                <a:lnTo>
                  <a:pt x="1169421" y="1962952"/>
                </a:lnTo>
                <a:lnTo>
                  <a:pt x="1213438" y="1953926"/>
                </a:lnTo>
                <a:lnTo>
                  <a:pt x="1257088" y="1942895"/>
                </a:lnTo>
                <a:lnTo>
                  <a:pt x="1300297" y="1929859"/>
                </a:lnTo>
                <a:lnTo>
                  <a:pt x="1342992" y="1914816"/>
                </a:lnTo>
                <a:lnTo>
                  <a:pt x="1385100" y="1897768"/>
                </a:lnTo>
                <a:lnTo>
                  <a:pt x="1426547" y="1878714"/>
                </a:lnTo>
                <a:lnTo>
                  <a:pt x="1467259" y="1857655"/>
                </a:lnTo>
                <a:lnTo>
                  <a:pt x="1507165" y="1834590"/>
                </a:lnTo>
                <a:lnTo>
                  <a:pt x="1546189" y="1809519"/>
                </a:lnTo>
                <a:lnTo>
                  <a:pt x="1584258" y="1782443"/>
                </a:lnTo>
                <a:lnTo>
                  <a:pt x="1621300" y="1753361"/>
                </a:lnTo>
                <a:lnTo>
                  <a:pt x="1657240" y="1722273"/>
                </a:lnTo>
                <a:lnTo>
                  <a:pt x="1692005" y="1689180"/>
                </a:lnTo>
                <a:lnTo>
                  <a:pt x="1725153" y="1654473"/>
                </a:lnTo>
                <a:lnTo>
                  <a:pt x="1756293" y="1618593"/>
                </a:lnTo>
                <a:lnTo>
                  <a:pt x="1785423" y="1581614"/>
                </a:lnTo>
                <a:lnTo>
                  <a:pt x="1812545" y="1543608"/>
                </a:lnTo>
                <a:lnTo>
                  <a:pt x="1837657" y="1504649"/>
                </a:lnTo>
                <a:lnTo>
                  <a:pt x="1860761" y="1464811"/>
                </a:lnTo>
                <a:lnTo>
                  <a:pt x="1881855" y="1424166"/>
                </a:lnTo>
                <a:lnTo>
                  <a:pt x="1900941" y="1382789"/>
                </a:lnTo>
                <a:lnTo>
                  <a:pt x="1918017" y="1340751"/>
                </a:lnTo>
                <a:lnTo>
                  <a:pt x="1933085" y="1298127"/>
                </a:lnTo>
                <a:lnTo>
                  <a:pt x="1946143" y="1254990"/>
                </a:lnTo>
                <a:lnTo>
                  <a:pt x="1957193" y="1211414"/>
                </a:lnTo>
                <a:lnTo>
                  <a:pt x="1966233" y="1167470"/>
                </a:lnTo>
                <a:lnTo>
                  <a:pt x="1973265" y="1123234"/>
                </a:lnTo>
                <a:lnTo>
                  <a:pt x="1978287" y="1078778"/>
                </a:lnTo>
                <a:lnTo>
                  <a:pt x="1981301" y="1034175"/>
                </a:lnTo>
                <a:lnTo>
                  <a:pt x="1982305" y="989498"/>
                </a:lnTo>
                <a:lnTo>
                  <a:pt x="1981301" y="944822"/>
                </a:lnTo>
                <a:lnTo>
                  <a:pt x="1978287" y="900219"/>
                </a:lnTo>
                <a:lnTo>
                  <a:pt x="1973265" y="855763"/>
                </a:lnTo>
                <a:lnTo>
                  <a:pt x="1966233" y="811526"/>
                </a:lnTo>
                <a:lnTo>
                  <a:pt x="1957193" y="767583"/>
                </a:lnTo>
                <a:lnTo>
                  <a:pt x="1946143" y="724006"/>
                </a:lnTo>
                <a:lnTo>
                  <a:pt x="1933085" y="680869"/>
                </a:lnTo>
                <a:lnTo>
                  <a:pt x="1918017" y="638246"/>
                </a:lnTo>
                <a:lnTo>
                  <a:pt x="1900941" y="596208"/>
                </a:lnTo>
                <a:lnTo>
                  <a:pt x="1881855" y="554831"/>
                </a:lnTo>
                <a:lnTo>
                  <a:pt x="1860761" y="514186"/>
                </a:lnTo>
                <a:lnTo>
                  <a:pt x="1837657" y="474348"/>
                </a:lnTo>
                <a:lnTo>
                  <a:pt x="1812545" y="435389"/>
                </a:lnTo>
                <a:lnTo>
                  <a:pt x="1785423" y="397384"/>
                </a:lnTo>
                <a:lnTo>
                  <a:pt x="1756293" y="360404"/>
                </a:lnTo>
                <a:lnTo>
                  <a:pt x="1725153" y="324524"/>
                </a:lnTo>
                <a:lnTo>
                  <a:pt x="1692005" y="289817"/>
                </a:lnTo>
                <a:lnTo>
                  <a:pt x="1657240" y="256724"/>
                </a:lnTo>
                <a:lnTo>
                  <a:pt x="1621300" y="225636"/>
                </a:lnTo>
                <a:lnTo>
                  <a:pt x="1584258" y="196554"/>
                </a:lnTo>
                <a:lnTo>
                  <a:pt x="1546189" y="169478"/>
                </a:lnTo>
                <a:lnTo>
                  <a:pt x="1507165" y="144407"/>
                </a:lnTo>
                <a:lnTo>
                  <a:pt x="1467259" y="121342"/>
                </a:lnTo>
                <a:lnTo>
                  <a:pt x="1426547" y="100283"/>
                </a:lnTo>
                <a:lnTo>
                  <a:pt x="1385100" y="81229"/>
                </a:lnTo>
                <a:lnTo>
                  <a:pt x="1342992" y="64181"/>
                </a:lnTo>
                <a:lnTo>
                  <a:pt x="1300297" y="49138"/>
                </a:lnTo>
                <a:lnTo>
                  <a:pt x="1257088" y="36101"/>
                </a:lnTo>
                <a:lnTo>
                  <a:pt x="1213438" y="25070"/>
                </a:lnTo>
                <a:lnTo>
                  <a:pt x="1169421" y="16045"/>
                </a:lnTo>
                <a:lnTo>
                  <a:pt x="1125111" y="9025"/>
                </a:lnTo>
                <a:lnTo>
                  <a:pt x="1080580" y="4011"/>
                </a:lnTo>
                <a:lnTo>
                  <a:pt x="1035903" y="1002"/>
                </a:lnTo>
                <a:lnTo>
                  <a:pt x="991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904351" y="7096134"/>
            <a:ext cx="1809721" cy="18109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89732" y="8247610"/>
            <a:ext cx="454432" cy="4502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89732" y="8247609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96726" y="7802411"/>
            <a:ext cx="454431" cy="4502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096725" y="7802410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929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067270" y="7781469"/>
            <a:ext cx="454434" cy="4502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067270" y="7781469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D78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600203" y="7335422"/>
            <a:ext cx="454432" cy="45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600203" y="7335422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926578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5" h="2146300">
                <a:moveTo>
                  <a:pt x="1092955" y="0"/>
                </a:moveTo>
                <a:lnTo>
                  <a:pt x="1048512" y="0"/>
                </a:lnTo>
                <a:lnTo>
                  <a:pt x="1004100" y="1836"/>
                </a:lnTo>
                <a:lnTo>
                  <a:pt x="959780" y="5510"/>
                </a:lnTo>
                <a:lnTo>
                  <a:pt x="915614" y="11021"/>
                </a:lnTo>
                <a:lnTo>
                  <a:pt x="871663" y="18369"/>
                </a:lnTo>
                <a:lnTo>
                  <a:pt x="827989" y="27554"/>
                </a:lnTo>
                <a:lnTo>
                  <a:pt x="784654" y="38576"/>
                </a:lnTo>
                <a:lnTo>
                  <a:pt x="741719" y="51435"/>
                </a:lnTo>
                <a:lnTo>
                  <a:pt x="699246" y="66131"/>
                </a:lnTo>
                <a:lnTo>
                  <a:pt x="657295" y="82663"/>
                </a:lnTo>
                <a:lnTo>
                  <a:pt x="615930" y="101033"/>
                </a:lnTo>
                <a:lnTo>
                  <a:pt x="575211" y="121240"/>
                </a:lnTo>
                <a:lnTo>
                  <a:pt x="535200" y="143284"/>
                </a:lnTo>
                <a:lnTo>
                  <a:pt x="495959" y="167164"/>
                </a:lnTo>
                <a:lnTo>
                  <a:pt x="457549" y="192882"/>
                </a:lnTo>
                <a:lnTo>
                  <a:pt x="420031" y="220437"/>
                </a:lnTo>
                <a:lnTo>
                  <a:pt x="383467" y="249828"/>
                </a:lnTo>
                <a:lnTo>
                  <a:pt x="347920" y="281057"/>
                </a:lnTo>
                <a:lnTo>
                  <a:pt x="313449" y="314123"/>
                </a:lnTo>
                <a:lnTo>
                  <a:pt x="280455" y="348667"/>
                </a:lnTo>
                <a:lnTo>
                  <a:pt x="249293" y="384291"/>
                </a:lnTo>
                <a:lnTo>
                  <a:pt x="219964" y="420933"/>
                </a:lnTo>
                <a:lnTo>
                  <a:pt x="192469" y="458531"/>
                </a:lnTo>
                <a:lnTo>
                  <a:pt x="166806" y="497024"/>
                </a:lnTo>
                <a:lnTo>
                  <a:pt x="142977" y="536350"/>
                </a:lnTo>
                <a:lnTo>
                  <a:pt x="120980" y="576447"/>
                </a:lnTo>
                <a:lnTo>
                  <a:pt x="100817" y="617253"/>
                </a:lnTo>
                <a:lnTo>
                  <a:pt x="82486" y="658707"/>
                </a:lnTo>
                <a:lnTo>
                  <a:pt x="65989" y="700748"/>
                </a:lnTo>
                <a:lnTo>
                  <a:pt x="51325" y="743312"/>
                </a:lnTo>
                <a:lnTo>
                  <a:pt x="38493" y="786340"/>
                </a:lnTo>
                <a:lnTo>
                  <a:pt x="27495" y="829768"/>
                </a:lnTo>
                <a:lnTo>
                  <a:pt x="18330" y="873536"/>
                </a:lnTo>
                <a:lnTo>
                  <a:pt x="10998" y="917581"/>
                </a:lnTo>
                <a:lnTo>
                  <a:pt x="5499" y="961843"/>
                </a:lnTo>
                <a:lnTo>
                  <a:pt x="1833" y="1006258"/>
                </a:lnTo>
                <a:lnTo>
                  <a:pt x="0" y="1050766"/>
                </a:lnTo>
                <a:lnTo>
                  <a:pt x="0" y="1095305"/>
                </a:lnTo>
                <a:lnTo>
                  <a:pt x="1833" y="1139813"/>
                </a:lnTo>
                <a:lnTo>
                  <a:pt x="5499" y="1184229"/>
                </a:lnTo>
                <a:lnTo>
                  <a:pt x="10998" y="1228490"/>
                </a:lnTo>
                <a:lnTo>
                  <a:pt x="18330" y="1272536"/>
                </a:lnTo>
                <a:lnTo>
                  <a:pt x="27495" y="1316303"/>
                </a:lnTo>
                <a:lnTo>
                  <a:pt x="38493" y="1359732"/>
                </a:lnTo>
                <a:lnTo>
                  <a:pt x="51325" y="1402759"/>
                </a:lnTo>
                <a:lnTo>
                  <a:pt x="65989" y="1445324"/>
                </a:lnTo>
                <a:lnTo>
                  <a:pt x="82486" y="1487364"/>
                </a:lnTo>
                <a:lnTo>
                  <a:pt x="100817" y="1528819"/>
                </a:lnTo>
                <a:lnTo>
                  <a:pt x="120980" y="1569625"/>
                </a:lnTo>
                <a:lnTo>
                  <a:pt x="142977" y="1609722"/>
                </a:lnTo>
                <a:lnTo>
                  <a:pt x="166806" y="1649048"/>
                </a:lnTo>
                <a:lnTo>
                  <a:pt x="192469" y="1687541"/>
                </a:lnTo>
                <a:lnTo>
                  <a:pt x="219964" y="1725139"/>
                </a:lnTo>
                <a:lnTo>
                  <a:pt x="249293" y="1761781"/>
                </a:lnTo>
                <a:lnTo>
                  <a:pt x="280455" y="1797405"/>
                </a:lnTo>
                <a:lnTo>
                  <a:pt x="313449" y="1831950"/>
                </a:lnTo>
                <a:lnTo>
                  <a:pt x="347920" y="1865015"/>
                </a:lnTo>
                <a:lnTo>
                  <a:pt x="383467" y="1896244"/>
                </a:lnTo>
                <a:lnTo>
                  <a:pt x="420031" y="1925635"/>
                </a:lnTo>
                <a:lnTo>
                  <a:pt x="457549" y="1953190"/>
                </a:lnTo>
                <a:lnTo>
                  <a:pt x="495959" y="1978908"/>
                </a:lnTo>
                <a:lnTo>
                  <a:pt x="535200" y="2002788"/>
                </a:lnTo>
                <a:lnTo>
                  <a:pt x="575211" y="2024832"/>
                </a:lnTo>
                <a:lnTo>
                  <a:pt x="615930" y="2045039"/>
                </a:lnTo>
                <a:lnTo>
                  <a:pt x="657295" y="2063408"/>
                </a:lnTo>
                <a:lnTo>
                  <a:pt x="699246" y="2079941"/>
                </a:lnTo>
                <a:lnTo>
                  <a:pt x="741719" y="2094637"/>
                </a:lnTo>
                <a:lnTo>
                  <a:pt x="784654" y="2107496"/>
                </a:lnTo>
                <a:lnTo>
                  <a:pt x="827989" y="2118517"/>
                </a:lnTo>
                <a:lnTo>
                  <a:pt x="871663" y="2127702"/>
                </a:lnTo>
                <a:lnTo>
                  <a:pt x="915614" y="2135050"/>
                </a:lnTo>
                <a:lnTo>
                  <a:pt x="959780" y="2140561"/>
                </a:lnTo>
                <a:lnTo>
                  <a:pt x="1004100" y="2144235"/>
                </a:lnTo>
                <a:lnTo>
                  <a:pt x="1048512" y="2146072"/>
                </a:lnTo>
                <a:lnTo>
                  <a:pt x="1092955" y="2146072"/>
                </a:lnTo>
                <a:lnTo>
                  <a:pt x="1137368" y="2144235"/>
                </a:lnTo>
                <a:lnTo>
                  <a:pt x="1181688" y="2140561"/>
                </a:lnTo>
                <a:lnTo>
                  <a:pt x="1225854" y="2135050"/>
                </a:lnTo>
                <a:lnTo>
                  <a:pt x="1269804" y="2127702"/>
                </a:lnTo>
                <a:lnTo>
                  <a:pt x="1313478" y="2118517"/>
                </a:lnTo>
                <a:lnTo>
                  <a:pt x="1356813" y="2107496"/>
                </a:lnTo>
                <a:lnTo>
                  <a:pt x="1399747" y="2094637"/>
                </a:lnTo>
                <a:lnTo>
                  <a:pt x="1442220" y="2079941"/>
                </a:lnTo>
                <a:lnTo>
                  <a:pt x="1484170" y="2063408"/>
                </a:lnTo>
                <a:lnTo>
                  <a:pt x="1525535" y="2045039"/>
                </a:lnTo>
                <a:lnTo>
                  <a:pt x="1566253" y="2024832"/>
                </a:lnTo>
                <a:lnTo>
                  <a:pt x="1606264" y="2002788"/>
                </a:lnTo>
                <a:lnTo>
                  <a:pt x="1645504" y="1978908"/>
                </a:lnTo>
                <a:lnTo>
                  <a:pt x="1683914" y="1953190"/>
                </a:lnTo>
                <a:lnTo>
                  <a:pt x="1721431" y="1925635"/>
                </a:lnTo>
                <a:lnTo>
                  <a:pt x="1757994" y="1896244"/>
                </a:lnTo>
                <a:lnTo>
                  <a:pt x="1793541" y="1865015"/>
                </a:lnTo>
                <a:lnTo>
                  <a:pt x="1828011" y="1831950"/>
                </a:lnTo>
                <a:lnTo>
                  <a:pt x="1861005" y="1797405"/>
                </a:lnTo>
                <a:lnTo>
                  <a:pt x="1892167" y="1761781"/>
                </a:lnTo>
                <a:lnTo>
                  <a:pt x="1921496" y="1725139"/>
                </a:lnTo>
                <a:lnTo>
                  <a:pt x="1948991" y="1687541"/>
                </a:lnTo>
                <a:lnTo>
                  <a:pt x="1974654" y="1649048"/>
                </a:lnTo>
                <a:lnTo>
                  <a:pt x="1998483" y="1609722"/>
                </a:lnTo>
                <a:lnTo>
                  <a:pt x="2020480" y="1569625"/>
                </a:lnTo>
                <a:lnTo>
                  <a:pt x="2040643" y="1528819"/>
                </a:lnTo>
                <a:lnTo>
                  <a:pt x="2058974" y="1487364"/>
                </a:lnTo>
                <a:lnTo>
                  <a:pt x="2075471" y="1445324"/>
                </a:lnTo>
                <a:lnTo>
                  <a:pt x="2090135" y="1402759"/>
                </a:lnTo>
                <a:lnTo>
                  <a:pt x="2102966" y="1359732"/>
                </a:lnTo>
                <a:lnTo>
                  <a:pt x="2113965" y="1316303"/>
                </a:lnTo>
                <a:lnTo>
                  <a:pt x="2123130" y="1272536"/>
                </a:lnTo>
                <a:lnTo>
                  <a:pt x="2130462" y="1228490"/>
                </a:lnTo>
                <a:lnTo>
                  <a:pt x="2135961" y="1184229"/>
                </a:lnTo>
                <a:lnTo>
                  <a:pt x="2139627" y="1139813"/>
                </a:lnTo>
                <a:lnTo>
                  <a:pt x="2141460" y="1095305"/>
                </a:lnTo>
                <a:lnTo>
                  <a:pt x="2141460" y="1050766"/>
                </a:lnTo>
                <a:lnTo>
                  <a:pt x="2139627" y="1006258"/>
                </a:lnTo>
                <a:lnTo>
                  <a:pt x="2135961" y="961843"/>
                </a:lnTo>
                <a:lnTo>
                  <a:pt x="2130462" y="917581"/>
                </a:lnTo>
                <a:lnTo>
                  <a:pt x="2123130" y="873536"/>
                </a:lnTo>
                <a:lnTo>
                  <a:pt x="2113965" y="829768"/>
                </a:lnTo>
                <a:lnTo>
                  <a:pt x="2102966" y="786340"/>
                </a:lnTo>
                <a:lnTo>
                  <a:pt x="2090135" y="743312"/>
                </a:lnTo>
                <a:lnTo>
                  <a:pt x="2075471" y="700748"/>
                </a:lnTo>
                <a:lnTo>
                  <a:pt x="2058974" y="658707"/>
                </a:lnTo>
                <a:lnTo>
                  <a:pt x="2040643" y="617253"/>
                </a:lnTo>
                <a:lnTo>
                  <a:pt x="2020480" y="576447"/>
                </a:lnTo>
                <a:lnTo>
                  <a:pt x="1998483" y="536350"/>
                </a:lnTo>
                <a:lnTo>
                  <a:pt x="1974654" y="497024"/>
                </a:lnTo>
                <a:lnTo>
                  <a:pt x="1948991" y="458531"/>
                </a:lnTo>
                <a:lnTo>
                  <a:pt x="1921496" y="420933"/>
                </a:lnTo>
                <a:lnTo>
                  <a:pt x="1892167" y="384291"/>
                </a:lnTo>
                <a:lnTo>
                  <a:pt x="1861005" y="348667"/>
                </a:lnTo>
                <a:lnTo>
                  <a:pt x="1828011" y="314123"/>
                </a:lnTo>
                <a:lnTo>
                  <a:pt x="1793541" y="281057"/>
                </a:lnTo>
                <a:lnTo>
                  <a:pt x="1757994" y="249828"/>
                </a:lnTo>
                <a:lnTo>
                  <a:pt x="1721431" y="220437"/>
                </a:lnTo>
                <a:lnTo>
                  <a:pt x="1683914" y="192882"/>
                </a:lnTo>
                <a:lnTo>
                  <a:pt x="1645504" y="167164"/>
                </a:lnTo>
                <a:lnTo>
                  <a:pt x="1606264" y="143284"/>
                </a:lnTo>
                <a:lnTo>
                  <a:pt x="1566253" y="121240"/>
                </a:lnTo>
                <a:lnTo>
                  <a:pt x="1525535" y="101033"/>
                </a:lnTo>
                <a:lnTo>
                  <a:pt x="1484170" y="82663"/>
                </a:lnTo>
                <a:lnTo>
                  <a:pt x="1442220" y="66131"/>
                </a:lnTo>
                <a:lnTo>
                  <a:pt x="1399747" y="51435"/>
                </a:lnTo>
                <a:lnTo>
                  <a:pt x="1356813" y="38576"/>
                </a:lnTo>
                <a:lnTo>
                  <a:pt x="1313478" y="27554"/>
                </a:lnTo>
                <a:lnTo>
                  <a:pt x="1269804" y="18369"/>
                </a:lnTo>
                <a:lnTo>
                  <a:pt x="1225854" y="11021"/>
                </a:lnTo>
                <a:lnTo>
                  <a:pt x="1181688" y="5510"/>
                </a:lnTo>
                <a:lnTo>
                  <a:pt x="1137368" y="1836"/>
                </a:lnTo>
                <a:lnTo>
                  <a:pt x="1092955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26580" y="6943603"/>
            <a:ext cx="2141855" cy="2146300"/>
          </a:xfrm>
          <a:custGeom>
            <a:avLst/>
            <a:gdLst/>
            <a:ahLst/>
            <a:cxnLst/>
            <a:rect l="l" t="t" r="r" b="b"/>
            <a:pathLst>
              <a:path w="2141855" h="2146300">
                <a:moveTo>
                  <a:pt x="1828014" y="314122"/>
                </a:moveTo>
                <a:lnTo>
                  <a:pt x="1861009" y="348667"/>
                </a:lnTo>
                <a:lnTo>
                  <a:pt x="1892170" y="384291"/>
                </a:lnTo>
                <a:lnTo>
                  <a:pt x="1921498" y="420933"/>
                </a:lnTo>
                <a:lnTo>
                  <a:pt x="1948994" y="458531"/>
                </a:lnTo>
                <a:lnTo>
                  <a:pt x="1974656" y="497024"/>
                </a:lnTo>
                <a:lnTo>
                  <a:pt x="1998486" y="536350"/>
                </a:lnTo>
                <a:lnTo>
                  <a:pt x="2020482" y="576446"/>
                </a:lnTo>
                <a:lnTo>
                  <a:pt x="2040645" y="617253"/>
                </a:lnTo>
                <a:lnTo>
                  <a:pt x="2058975" y="658707"/>
                </a:lnTo>
                <a:lnTo>
                  <a:pt x="2075473" y="700747"/>
                </a:lnTo>
                <a:lnTo>
                  <a:pt x="2090137" y="743312"/>
                </a:lnTo>
                <a:lnTo>
                  <a:pt x="2102968" y="786340"/>
                </a:lnTo>
                <a:lnTo>
                  <a:pt x="2113966" y="829768"/>
                </a:lnTo>
                <a:lnTo>
                  <a:pt x="2123131" y="873536"/>
                </a:lnTo>
                <a:lnTo>
                  <a:pt x="2130463" y="917581"/>
                </a:lnTo>
                <a:lnTo>
                  <a:pt x="2135963" y="961842"/>
                </a:lnTo>
                <a:lnTo>
                  <a:pt x="2139629" y="1006258"/>
                </a:lnTo>
                <a:lnTo>
                  <a:pt x="2141462" y="1050766"/>
                </a:lnTo>
                <a:lnTo>
                  <a:pt x="2141462" y="1095305"/>
                </a:lnTo>
                <a:lnTo>
                  <a:pt x="2139629" y="1139813"/>
                </a:lnTo>
                <a:lnTo>
                  <a:pt x="2135963" y="1184229"/>
                </a:lnTo>
                <a:lnTo>
                  <a:pt x="2130463" y="1228490"/>
                </a:lnTo>
                <a:lnTo>
                  <a:pt x="2123131" y="1272535"/>
                </a:lnTo>
                <a:lnTo>
                  <a:pt x="2113966" y="1316303"/>
                </a:lnTo>
                <a:lnTo>
                  <a:pt x="2102968" y="1359731"/>
                </a:lnTo>
                <a:lnTo>
                  <a:pt x="2090137" y="1402759"/>
                </a:lnTo>
                <a:lnTo>
                  <a:pt x="2075473" y="1445324"/>
                </a:lnTo>
                <a:lnTo>
                  <a:pt x="2058975" y="1487364"/>
                </a:lnTo>
                <a:lnTo>
                  <a:pt x="2040645" y="1528818"/>
                </a:lnTo>
                <a:lnTo>
                  <a:pt x="2020482" y="1569624"/>
                </a:lnTo>
                <a:lnTo>
                  <a:pt x="1998486" y="1609721"/>
                </a:lnTo>
                <a:lnTo>
                  <a:pt x="1974656" y="1649047"/>
                </a:lnTo>
                <a:lnTo>
                  <a:pt x="1948994" y="1687540"/>
                </a:lnTo>
                <a:lnTo>
                  <a:pt x="1921498" y="1725138"/>
                </a:lnTo>
                <a:lnTo>
                  <a:pt x="1892170" y="1761780"/>
                </a:lnTo>
                <a:lnTo>
                  <a:pt x="1861009" y="1797404"/>
                </a:lnTo>
                <a:lnTo>
                  <a:pt x="1828014" y="1831949"/>
                </a:lnTo>
                <a:lnTo>
                  <a:pt x="1793544" y="1865014"/>
                </a:lnTo>
                <a:lnTo>
                  <a:pt x="1757996" y="1896243"/>
                </a:lnTo>
                <a:lnTo>
                  <a:pt x="1721433" y="1925634"/>
                </a:lnTo>
                <a:lnTo>
                  <a:pt x="1683915" y="1953189"/>
                </a:lnTo>
                <a:lnTo>
                  <a:pt x="1645505" y="1978907"/>
                </a:lnTo>
                <a:lnTo>
                  <a:pt x="1606264" y="2002787"/>
                </a:lnTo>
                <a:lnTo>
                  <a:pt x="1566253" y="2024831"/>
                </a:lnTo>
                <a:lnTo>
                  <a:pt x="1525534" y="2045038"/>
                </a:lnTo>
                <a:lnTo>
                  <a:pt x="1484169" y="2063408"/>
                </a:lnTo>
                <a:lnTo>
                  <a:pt x="1442219" y="2079941"/>
                </a:lnTo>
                <a:lnTo>
                  <a:pt x="1399746" y="2094636"/>
                </a:lnTo>
                <a:lnTo>
                  <a:pt x="1356811" y="2107495"/>
                </a:lnTo>
                <a:lnTo>
                  <a:pt x="1313476" y="2118517"/>
                </a:lnTo>
                <a:lnTo>
                  <a:pt x="1269802" y="2127702"/>
                </a:lnTo>
                <a:lnTo>
                  <a:pt x="1225851" y="2135050"/>
                </a:lnTo>
                <a:lnTo>
                  <a:pt x="1181685" y="2140561"/>
                </a:lnTo>
                <a:lnTo>
                  <a:pt x="1137365" y="2144235"/>
                </a:lnTo>
                <a:lnTo>
                  <a:pt x="1092952" y="2146072"/>
                </a:lnTo>
                <a:lnTo>
                  <a:pt x="1048509" y="2146072"/>
                </a:lnTo>
                <a:lnTo>
                  <a:pt x="1004096" y="2144235"/>
                </a:lnTo>
                <a:lnTo>
                  <a:pt x="959776" y="2140561"/>
                </a:lnTo>
                <a:lnTo>
                  <a:pt x="915610" y="2135050"/>
                </a:lnTo>
                <a:lnTo>
                  <a:pt x="871659" y="2127702"/>
                </a:lnTo>
                <a:lnTo>
                  <a:pt x="827986" y="2118517"/>
                </a:lnTo>
                <a:lnTo>
                  <a:pt x="784650" y="2107495"/>
                </a:lnTo>
                <a:lnTo>
                  <a:pt x="741715" y="2094636"/>
                </a:lnTo>
                <a:lnTo>
                  <a:pt x="699242" y="2079941"/>
                </a:lnTo>
                <a:lnTo>
                  <a:pt x="657292" y="2063408"/>
                </a:lnTo>
                <a:lnTo>
                  <a:pt x="615927" y="2045038"/>
                </a:lnTo>
                <a:lnTo>
                  <a:pt x="575208" y="2024831"/>
                </a:lnTo>
                <a:lnTo>
                  <a:pt x="535197" y="2002787"/>
                </a:lnTo>
                <a:lnTo>
                  <a:pt x="495956" y="1978907"/>
                </a:lnTo>
                <a:lnTo>
                  <a:pt x="457546" y="1953189"/>
                </a:lnTo>
                <a:lnTo>
                  <a:pt x="420028" y="1925634"/>
                </a:lnTo>
                <a:lnTo>
                  <a:pt x="383465" y="1896243"/>
                </a:lnTo>
                <a:lnTo>
                  <a:pt x="347918" y="1865014"/>
                </a:lnTo>
                <a:lnTo>
                  <a:pt x="313447" y="1831949"/>
                </a:lnTo>
                <a:lnTo>
                  <a:pt x="280453" y="1797404"/>
                </a:lnTo>
                <a:lnTo>
                  <a:pt x="249291" y="1761780"/>
                </a:lnTo>
                <a:lnTo>
                  <a:pt x="219963" y="1725138"/>
                </a:lnTo>
                <a:lnTo>
                  <a:pt x="192468" y="1687540"/>
                </a:lnTo>
                <a:lnTo>
                  <a:pt x="166805" y="1649047"/>
                </a:lnTo>
                <a:lnTo>
                  <a:pt x="142976" y="1609721"/>
                </a:lnTo>
                <a:lnTo>
                  <a:pt x="120979" y="1569624"/>
                </a:lnTo>
                <a:lnTo>
                  <a:pt x="100816" y="1528818"/>
                </a:lnTo>
                <a:lnTo>
                  <a:pt x="82486" y="1487364"/>
                </a:lnTo>
                <a:lnTo>
                  <a:pt x="65989" y="1445324"/>
                </a:lnTo>
                <a:lnTo>
                  <a:pt x="51324" y="1402759"/>
                </a:lnTo>
                <a:lnTo>
                  <a:pt x="38493" y="1359731"/>
                </a:lnTo>
                <a:lnTo>
                  <a:pt x="27495" y="1316303"/>
                </a:lnTo>
                <a:lnTo>
                  <a:pt x="18330" y="1272535"/>
                </a:lnTo>
                <a:lnTo>
                  <a:pt x="10998" y="1228490"/>
                </a:lnTo>
                <a:lnTo>
                  <a:pt x="5499" y="1184229"/>
                </a:lnTo>
                <a:lnTo>
                  <a:pt x="1833" y="1139813"/>
                </a:lnTo>
                <a:lnTo>
                  <a:pt x="0" y="1095305"/>
                </a:lnTo>
                <a:lnTo>
                  <a:pt x="0" y="1050766"/>
                </a:lnTo>
                <a:lnTo>
                  <a:pt x="1833" y="1006258"/>
                </a:lnTo>
                <a:lnTo>
                  <a:pt x="5499" y="961842"/>
                </a:lnTo>
                <a:lnTo>
                  <a:pt x="10998" y="917581"/>
                </a:lnTo>
                <a:lnTo>
                  <a:pt x="18330" y="873536"/>
                </a:lnTo>
                <a:lnTo>
                  <a:pt x="27495" y="829768"/>
                </a:lnTo>
                <a:lnTo>
                  <a:pt x="38493" y="786340"/>
                </a:lnTo>
                <a:lnTo>
                  <a:pt x="51324" y="743312"/>
                </a:lnTo>
                <a:lnTo>
                  <a:pt x="65989" y="700747"/>
                </a:lnTo>
                <a:lnTo>
                  <a:pt x="82486" y="658707"/>
                </a:lnTo>
                <a:lnTo>
                  <a:pt x="100816" y="617253"/>
                </a:lnTo>
                <a:lnTo>
                  <a:pt x="120979" y="576446"/>
                </a:lnTo>
                <a:lnTo>
                  <a:pt x="142976" y="536350"/>
                </a:lnTo>
                <a:lnTo>
                  <a:pt x="166805" y="497024"/>
                </a:lnTo>
                <a:lnTo>
                  <a:pt x="192468" y="458531"/>
                </a:lnTo>
                <a:lnTo>
                  <a:pt x="219963" y="420933"/>
                </a:lnTo>
                <a:lnTo>
                  <a:pt x="249291" y="384291"/>
                </a:lnTo>
                <a:lnTo>
                  <a:pt x="280453" y="348667"/>
                </a:lnTo>
                <a:lnTo>
                  <a:pt x="313447" y="314122"/>
                </a:lnTo>
                <a:lnTo>
                  <a:pt x="347918" y="281057"/>
                </a:lnTo>
                <a:lnTo>
                  <a:pt x="383465" y="249828"/>
                </a:lnTo>
                <a:lnTo>
                  <a:pt x="420028" y="220436"/>
                </a:lnTo>
                <a:lnTo>
                  <a:pt x="457546" y="192882"/>
                </a:lnTo>
                <a:lnTo>
                  <a:pt x="495956" y="167164"/>
                </a:lnTo>
                <a:lnTo>
                  <a:pt x="535197" y="143284"/>
                </a:lnTo>
                <a:lnTo>
                  <a:pt x="575208" y="121240"/>
                </a:lnTo>
                <a:lnTo>
                  <a:pt x="615927" y="101033"/>
                </a:lnTo>
                <a:lnTo>
                  <a:pt x="657292" y="82663"/>
                </a:lnTo>
                <a:lnTo>
                  <a:pt x="699242" y="66131"/>
                </a:lnTo>
                <a:lnTo>
                  <a:pt x="741715" y="51435"/>
                </a:lnTo>
                <a:lnTo>
                  <a:pt x="784650" y="38576"/>
                </a:lnTo>
                <a:lnTo>
                  <a:pt x="827986" y="27554"/>
                </a:lnTo>
                <a:lnTo>
                  <a:pt x="871659" y="18369"/>
                </a:lnTo>
                <a:lnTo>
                  <a:pt x="915610" y="11021"/>
                </a:lnTo>
                <a:lnTo>
                  <a:pt x="959776" y="5510"/>
                </a:lnTo>
                <a:lnTo>
                  <a:pt x="1004096" y="1836"/>
                </a:lnTo>
                <a:lnTo>
                  <a:pt x="1048509" y="0"/>
                </a:lnTo>
                <a:lnTo>
                  <a:pt x="1092952" y="0"/>
                </a:lnTo>
                <a:lnTo>
                  <a:pt x="1137365" y="1836"/>
                </a:lnTo>
                <a:lnTo>
                  <a:pt x="1181685" y="5510"/>
                </a:lnTo>
                <a:lnTo>
                  <a:pt x="1225851" y="11021"/>
                </a:lnTo>
                <a:lnTo>
                  <a:pt x="1269802" y="18369"/>
                </a:lnTo>
                <a:lnTo>
                  <a:pt x="1313476" y="27554"/>
                </a:lnTo>
                <a:lnTo>
                  <a:pt x="1356811" y="38576"/>
                </a:lnTo>
                <a:lnTo>
                  <a:pt x="1399746" y="51435"/>
                </a:lnTo>
                <a:lnTo>
                  <a:pt x="1442219" y="66131"/>
                </a:lnTo>
                <a:lnTo>
                  <a:pt x="1484169" y="82663"/>
                </a:lnTo>
                <a:lnTo>
                  <a:pt x="1525534" y="101033"/>
                </a:lnTo>
                <a:lnTo>
                  <a:pt x="1566253" y="121240"/>
                </a:lnTo>
                <a:lnTo>
                  <a:pt x="1606264" y="143284"/>
                </a:lnTo>
                <a:lnTo>
                  <a:pt x="1645505" y="167164"/>
                </a:lnTo>
                <a:lnTo>
                  <a:pt x="1683915" y="192882"/>
                </a:lnTo>
                <a:lnTo>
                  <a:pt x="1721433" y="220436"/>
                </a:lnTo>
                <a:lnTo>
                  <a:pt x="1757996" y="249828"/>
                </a:lnTo>
                <a:lnTo>
                  <a:pt x="1793544" y="281057"/>
                </a:lnTo>
                <a:lnTo>
                  <a:pt x="1828014" y="31412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006155" y="7016763"/>
            <a:ext cx="1982470" cy="1979295"/>
          </a:xfrm>
          <a:custGeom>
            <a:avLst/>
            <a:gdLst/>
            <a:ahLst/>
            <a:cxnLst/>
            <a:rect l="l" t="t" r="r" b="b"/>
            <a:pathLst>
              <a:path w="1982469" h="1979295">
                <a:moveTo>
                  <a:pt x="991156" y="0"/>
                </a:moveTo>
                <a:lnTo>
                  <a:pt x="946405" y="1002"/>
                </a:lnTo>
                <a:lnTo>
                  <a:pt x="901728" y="4011"/>
                </a:lnTo>
                <a:lnTo>
                  <a:pt x="857197" y="9025"/>
                </a:lnTo>
                <a:lnTo>
                  <a:pt x="812886" y="16045"/>
                </a:lnTo>
                <a:lnTo>
                  <a:pt x="768870" y="25070"/>
                </a:lnTo>
                <a:lnTo>
                  <a:pt x="725220" y="36101"/>
                </a:lnTo>
                <a:lnTo>
                  <a:pt x="682010" y="49138"/>
                </a:lnTo>
                <a:lnTo>
                  <a:pt x="639315" y="64181"/>
                </a:lnTo>
                <a:lnTo>
                  <a:pt x="597207" y="81229"/>
                </a:lnTo>
                <a:lnTo>
                  <a:pt x="555760" y="100283"/>
                </a:lnTo>
                <a:lnTo>
                  <a:pt x="515047" y="121342"/>
                </a:lnTo>
                <a:lnTo>
                  <a:pt x="475142" y="144407"/>
                </a:lnTo>
                <a:lnTo>
                  <a:pt x="436117" y="169478"/>
                </a:lnTo>
                <a:lnTo>
                  <a:pt x="398048" y="196554"/>
                </a:lnTo>
                <a:lnTo>
                  <a:pt x="361006" y="225636"/>
                </a:lnTo>
                <a:lnTo>
                  <a:pt x="325065" y="256724"/>
                </a:lnTo>
                <a:lnTo>
                  <a:pt x="290300" y="289817"/>
                </a:lnTo>
                <a:lnTo>
                  <a:pt x="257151" y="324524"/>
                </a:lnTo>
                <a:lnTo>
                  <a:pt x="226012" y="360404"/>
                </a:lnTo>
                <a:lnTo>
                  <a:pt x="196881" y="397384"/>
                </a:lnTo>
                <a:lnTo>
                  <a:pt x="169760" y="435389"/>
                </a:lnTo>
                <a:lnTo>
                  <a:pt x="144647" y="474348"/>
                </a:lnTo>
                <a:lnTo>
                  <a:pt x="121544" y="514186"/>
                </a:lnTo>
                <a:lnTo>
                  <a:pt x="100449" y="554831"/>
                </a:lnTo>
                <a:lnTo>
                  <a:pt x="81364" y="596208"/>
                </a:lnTo>
                <a:lnTo>
                  <a:pt x="64287" y="638246"/>
                </a:lnTo>
                <a:lnTo>
                  <a:pt x="49220" y="680869"/>
                </a:lnTo>
                <a:lnTo>
                  <a:pt x="36161" y="724006"/>
                </a:lnTo>
                <a:lnTo>
                  <a:pt x="25112" y="767583"/>
                </a:lnTo>
                <a:lnTo>
                  <a:pt x="16071" y="811526"/>
                </a:lnTo>
                <a:lnTo>
                  <a:pt x="9040" y="855763"/>
                </a:lnTo>
                <a:lnTo>
                  <a:pt x="4017" y="900219"/>
                </a:lnTo>
                <a:lnTo>
                  <a:pt x="1004" y="944822"/>
                </a:lnTo>
                <a:lnTo>
                  <a:pt x="0" y="989498"/>
                </a:lnTo>
                <a:lnTo>
                  <a:pt x="1004" y="1034175"/>
                </a:lnTo>
                <a:lnTo>
                  <a:pt x="4017" y="1078778"/>
                </a:lnTo>
                <a:lnTo>
                  <a:pt x="9040" y="1123234"/>
                </a:lnTo>
                <a:lnTo>
                  <a:pt x="16071" y="1167470"/>
                </a:lnTo>
                <a:lnTo>
                  <a:pt x="25112" y="1211414"/>
                </a:lnTo>
                <a:lnTo>
                  <a:pt x="36161" y="1254990"/>
                </a:lnTo>
                <a:lnTo>
                  <a:pt x="49220" y="1298127"/>
                </a:lnTo>
                <a:lnTo>
                  <a:pt x="64287" y="1340751"/>
                </a:lnTo>
                <a:lnTo>
                  <a:pt x="81364" y="1382789"/>
                </a:lnTo>
                <a:lnTo>
                  <a:pt x="100449" y="1424166"/>
                </a:lnTo>
                <a:lnTo>
                  <a:pt x="121544" y="1464811"/>
                </a:lnTo>
                <a:lnTo>
                  <a:pt x="144647" y="1504649"/>
                </a:lnTo>
                <a:lnTo>
                  <a:pt x="169760" y="1543608"/>
                </a:lnTo>
                <a:lnTo>
                  <a:pt x="196881" y="1581614"/>
                </a:lnTo>
                <a:lnTo>
                  <a:pt x="226012" y="1618593"/>
                </a:lnTo>
                <a:lnTo>
                  <a:pt x="257151" y="1654473"/>
                </a:lnTo>
                <a:lnTo>
                  <a:pt x="290300" y="1689180"/>
                </a:lnTo>
                <a:lnTo>
                  <a:pt x="325065" y="1722273"/>
                </a:lnTo>
                <a:lnTo>
                  <a:pt x="361006" y="1753361"/>
                </a:lnTo>
                <a:lnTo>
                  <a:pt x="398048" y="1782443"/>
                </a:lnTo>
                <a:lnTo>
                  <a:pt x="436117" y="1809519"/>
                </a:lnTo>
                <a:lnTo>
                  <a:pt x="475142" y="1834590"/>
                </a:lnTo>
                <a:lnTo>
                  <a:pt x="515047" y="1857655"/>
                </a:lnTo>
                <a:lnTo>
                  <a:pt x="555760" y="1878714"/>
                </a:lnTo>
                <a:lnTo>
                  <a:pt x="597207" y="1897768"/>
                </a:lnTo>
                <a:lnTo>
                  <a:pt x="639315" y="1914816"/>
                </a:lnTo>
                <a:lnTo>
                  <a:pt x="682010" y="1929859"/>
                </a:lnTo>
                <a:lnTo>
                  <a:pt x="725220" y="1942895"/>
                </a:lnTo>
                <a:lnTo>
                  <a:pt x="768870" y="1953926"/>
                </a:lnTo>
                <a:lnTo>
                  <a:pt x="812886" y="1962952"/>
                </a:lnTo>
                <a:lnTo>
                  <a:pt x="857197" y="1969972"/>
                </a:lnTo>
                <a:lnTo>
                  <a:pt x="901728" y="1974986"/>
                </a:lnTo>
                <a:lnTo>
                  <a:pt x="946405" y="1977994"/>
                </a:lnTo>
                <a:lnTo>
                  <a:pt x="991156" y="1978997"/>
                </a:lnTo>
                <a:lnTo>
                  <a:pt x="1035908" y="1977994"/>
                </a:lnTo>
                <a:lnTo>
                  <a:pt x="1080585" y="1974986"/>
                </a:lnTo>
                <a:lnTo>
                  <a:pt x="1125116" y="1969972"/>
                </a:lnTo>
                <a:lnTo>
                  <a:pt x="1169426" y="1962952"/>
                </a:lnTo>
                <a:lnTo>
                  <a:pt x="1213443" y="1953926"/>
                </a:lnTo>
                <a:lnTo>
                  <a:pt x="1257092" y="1942895"/>
                </a:lnTo>
                <a:lnTo>
                  <a:pt x="1300301" y="1929859"/>
                </a:lnTo>
                <a:lnTo>
                  <a:pt x="1342996" y="1914816"/>
                </a:lnTo>
                <a:lnTo>
                  <a:pt x="1385104" y="1897768"/>
                </a:lnTo>
                <a:lnTo>
                  <a:pt x="1426550" y="1878714"/>
                </a:lnTo>
                <a:lnTo>
                  <a:pt x="1467263" y="1857655"/>
                </a:lnTo>
                <a:lnTo>
                  <a:pt x="1507167" y="1834590"/>
                </a:lnTo>
                <a:lnTo>
                  <a:pt x="1546191" y="1809519"/>
                </a:lnTo>
                <a:lnTo>
                  <a:pt x="1584260" y="1782443"/>
                </a:lnTo>
                <a:lnTo>
                  <a:pt x="1621301" y="1753361"/>
                </a:lnTo>
                <a:lnTo>
                  <a:pt x="1657241" y="1722273"/>
                </a:lnTo>
                <a:lnTo>
                  <a:pt x="1692006" y="1689180"/>
                </a:lnTo>
                <a:lnTo>
                  <a:pt x="1725154" y="1654473"/>
                </a:lnTo>
                <a:lnTo>
                  <a:pt x="1756293" y="1618593"/>
                </a:lnTo>
                <a:lnTo>
                  <a:pt x="1785424" y="1581614"/>
                </a:lnTo>
                <a:lnTo>
                  <a:pt x="1812545" y="1543608"/>
                </a:lnTo>
                <a:lnTo>
                  <a:pt x="1837658" y="1504649"/>
                </a:lnTo>
                <a:lnTo>
                  <a:pt x="1860761" y="1464811"/>
                </a:lnTo>
                <a:lnTo>
                  <a:pt x="1881856" y="1424166"/>
                </a:lnTo>
                <a:lnTo>
                  <a:pt x="1900941" y="1382789"/>
                </a:lnTo>
                <a:lnTo>
                  <a:pt x="1918018" y="1340751"/>
                </a:lnTo>
                <a:lnTo>
                  <a:pt x="1933085" y="1298127"/>
                </a:lnTo>
                <a:lnTo>
                  <a:pt x="1946144" y="1254990"/>
                </a:lnTo>
                <a:lnTo>
                  <a:pt x="1957193" y="1211414"/>
                </a:lnTo>
                <a:lnTo>
                  <a:pt x="1966234" y="1167470"/>
                </a:lnTo>
                <a:lnTo>
                  <a:pt x="1973265" y="1123234"/>
                </a:lnTo>
                <a:lnTo>
                  <a:pt x="1978288" y="1078778"/>
                </a:lnTo>
                <a:lnTo>
                  <a:pt x="1981301" y="1034175"/>
                </a:lnTo>
                <a:lnTo>
                  <a:pt x="1982306" y="989498"/>
                </a:lnTo>
                <a:lnTo>
                  <a:pt x="1981301" y="944822"/>
                </a:lnTo>
                <a:lnTo>
                  <a:pt x="1978288" y="900219"/>
                </a:lnTo>
                <a:lnTo>
                  <a:pt x="1973265" y="855763"/>
                </a:lnTo>
                <a:lnTo>
                  <a:pt x="1966234" y="811526"/>
                </a:lnTo>
                <a:lnTo>
                  <a:pt x="1957193" y="767583"/>
                </a:lnTo>
                <a:lnTo>
                  <a:pt x="1946144" y="724006"/>
                </a:lnTo>
                <a:lnTo>
                  <a:pt x="1933085" y="680869"/>
                </a:lnTo>
                <a:lnTo>
                  <a:pt x="1918018" y="638246"/>
                </a:lnTo>
                <a:lnTo>
                  <a:pt x="1900941" y="596208"/>
                </a:lnTo>
                <a:lnTo>
                  <a:pt x="1881856" y="554831"/>
                </a:lnTo>
                <a:lnTo>
                  <a:pt x="1860761" y="514186"/>
                </a:lnTo>
                <a:lnTo>
                  <a:pt x="1837658" y="474348"/>
                </a:lnTo>
                <a:lnTo>
                  <a:pt x="1812545" y="435389"/>
                </a:lnTo>
                <a:lnTo>
                  <a:pt x="1785424" y="397384"/>
                </a:lnTo>
                <a:lnTo>
                  <a:pt x="1756293" y="360404"/>
                </a:lnTo>
                <a:lnTo>
                  <a:pt x="1725154" y="324524"/>
                </a:lnTo>
                <a:lnTo>
                  <a:pt x="1692006" y="289817"/>
                </a:lnTo>
                <a:lnTo>
                  <a:pt x="1657241" y="256724"/>
                </a:lnTo>
                <a:lnTo>
                  <a:pt x="1621301" y="225636"/>
                </a:lnTo>
                <a:lnTo>
                  <a:pt x="1584260" y="196554"/>
                </a:lnTo>
                <a:lnTo>
                  <a:pt x="1546191" y="169478"/>
                </a:lnTo>
                <a:lnTo>
                  <a:pt x="1507167" y="144407"/>
                </a:lnTo>
                <a:lnTo>
                  <a:pt x="1467263" y="121342"/>
                </a:lnTo>
                <a:lnTo>
                  <a:pt x="1426550" y="100283"/>
                </a:lnTo>
                <a:lnTo>
                  <a:pt x="1385104" y="81229"/>
                </a:lnTo>
                <a:lnTo>
                  <a:pt x="1342996" y="64181"/>
                </a:lnTo>
                <a:lnTo>
                  <a:pt x="1300301" y="49138"/>
                </a:lnTo>
                <a:lnTo>
                  <a:pt x="1257092" y="36101"/>
                </a:lnTo>
                <a:lnTo>
                  <a:pt x="1213443" y="25070"/>
                </a:lnTo>
                <a:lnTo>
                  <a:pt x="1169426" y="16045"/>
                </a:lnTo>
                <a:lnTo>
                  <a:pt x="1125116" y="9025"/>
                </a:lnTo>
                <a:lnTo>
                  <a:pt x="1080585" y="4011"/>
                </a:lnTo>
                <a:lnTo>
                  <a:pt x="1035908" y="1002"/>
                </a:lnTo>
                <a:lnTo>
                  <a:pt x="9911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092449" y="7096134"/>
            <a:ext cx="1809717" cy="18109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728568" y="82077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2"/>
                </a:lnTo>
                <a:lnTo>
                  <a:pt x="8026" y="346864"/>
                </a:lnTo>
                <a:lnTo>
                  <a:pt x="24080" y="391943"/>
                </a:lnTo>
                <a:lnTo>
                  <a:pt x="48161" y="434251"/>
                </a:lnTo>
                <a:lnTo>
                  <a:pt x="80269" y="472681"/>
                </a:lnTo>
                <a:lnTo>
                  <a:pt x="118699" y="504788"/>
                </a:lnTo>
                <a:lnTo>
                  <a:pt x="161007" y="528869"/>
                </a:lnTo>
                <a:lnTo>
                  <a:pt x="206087" y="544922"/>
                </a:lnTo>
                <a:lnTo>
                  <a:pt x="252829" y="552949"/>
                </a:lnTo>
                <a:lnTo>
                  <a:pt x="300125" y="552949"/>
                </a:lnTo>
                <a:lnTo>
                  <a:pt x="346867" y="544922"/>
                </a:lnTo>
                <a:lnTo>
                  <a:pt x="391947" y="528869"/>
                </a:lnTo>
                <a:lnTo>
                  <a:pt x="434256" y="504788"/>
                </a:lnTo>
                <a:lnTo>
                  <a:pt x="472686" y="472681"/>
                </a:lnTo>
                <a:lnTo>
                  <a:pt x="504790" y="434251"/>
                </a:lnTo>
                <a:lnTo>
                  <a:pt x="528869" y="391943"/>
                </a:lnTo>
                <a:lnTo>
                  <a:pt x="544921" y="346864"/>
                </a:lnTo>
                <a:lnTo>
                  <a:pt x="552947" y="300122"/>
                </a:lnTo>
                <a:lnTo>
                  <a:pt x="552947" y="252827"/>
                </a:lnTo>
                <a:lnTo>
                  <a:pt x="544921" y="206085"/>
                </a:lnTo>
                <a:lnTo>
                  <a:pt x="528869" y="161006"/>
                </a:lnTo>
                <a:lnTo>
                  <a:pt x="504790" y="118697"/>
                </a:lnTo>
                <a:lnTo>
                  <a:pt x="472686" y="80268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728567" y="8207756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779917" y="8259107"/>
            <a:ext cx="450247" cy="45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779917" y="8259107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384310" y="65937"/>
                </a:moveTo>
                <a:lnTo>
                  <a:pt x="413158" y="101253"/>
                </a:lnTo>
                <a:lnTo>
                  <a:pt x="433763" y="140409"/>
                </a:lnTo>
                <a:lnTo>
                  <a:pt x="446126" y="182126"/>
                </a:lnTo>
                <a:lnTo>
                  <a:pt x="450248" y="225124"/>
                </a:lnTo>
                <a:lnTo>
                  <a:pt x="446126" y="268121"/>
                </a:lnTo>
                <a:lnTo>
                  <a:pt x="433763" y="309838"/>
                </a:lnTo>
                <a:lnTo>
                  <a:pt x="413158" y="348995"/>
                </a:lnTo>
                <a:lnTo>
                  <a:pt x="384310" y="384310"/>
                </a:lnTo>
                <a:lnTo>
                  <a:pt x="348994" y="413158"/>
                </a:lnTo>
                <a:lnTo>
                  <a:pt x="309838" y="433763"/>
                </a:lnTo>
                <a:lnTo>
                  <a:pt x="268121" y="446127"/>
                </a:lnTo>
                <a:lnTo>
                  <a:pt x="225124" y="450248"/>
                </a:lnTo>
                <a:lnTo>
                  <a:pt x="182126" y="446127"/>
                </a:lnTo>
                <a:lnTo>
                  <a:pt x="140409" y="433763"/>
                </a:lnTo>
                <a:lnTo>
                  <a:pt x="101253" y="413158"/>
                </a:lnTo>
                <a:lnTo>
                  <a:pt x="65937" y="384310"/>
                </a:lnTo>
                <a:lnTo>
                  <a:pt x="37089" y="348995"/>
                </a:lnTo>
                <a:lnTo>
                  <a:pt x="16484" y="309838"/>
                </a:lnTo>
                <a:lnTo>
                  <a:pt x="4121" y="268121"/>
                </a:lnTo>
                <a:lnTo>
                  <a:pt x="0" y="225124"/>
                </a:lnTo>
                <a:lnTo>
                  <a:pt x="4121" y="182126"/>
                </a:lnTo>
                <a:lnTo>
                  <a:pt x="16484" y="140409"/>
                </a:lnTo>
                <a:lnTo>
                  <a:pt x="37089" y="101253"/>
                </a:lnTo>
                <a:lnTo>
                  <a:pt x="65937" y="65937"/>
                </a:lnTo>
                <a:lnTo>
                  <a:pt x="101253" y="37089"/>
                </a:lnTo>
                <a:lnTo>
                  <a:pt x="140409" y="16484"/>
                </a:lnTo>
                <a:lnTo>
                  <a:pt x="182126" y="4121"/>
                </a:lnTo>
                <a:lnTo>
                  <a:pt x="225124" y="0"/>
                </a:lnTo>
                <a:lnTo>
                  <a:pt x="268121" y="4121"/>
                </a:lnTo>
                <a:lnTo>
                  <a:pt x="309838" y="16484"/>
                </a:lnTo>
                <a:lnTo>
                  <a:pt x="348994" y="37089"/>
                </a:lnTo>
                <a:lnTo>
                  <a:pt x="384310" y="65937"/>
                </a:lnTo>
                <a:close/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195633" y="773547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3"/>
                </a:lnTo>
                <a:lnTo>
                  <a:pt x="8026" y="346864"/>
                </a:lnTo>
                <a:lnTo>
                  <a:pt x="24080" y="391944"/>
                </a:lnTo>
                <a:lnTo>
                  <a:pt x="48161" y="434252"/>
                </a:lnTo>
                <a:lnTo>
                  <a:pt x="80269" y="472682"/>
                </a:lnTo>
                <a:lnTo>
                  <a:pt x="118699" y="504789"/>
                </a:lnTo>
                <a:lnTo>
                  <a:pt x="161007" y="528870"/>
                </a:lnTo>
                <a:lnTo>
                  <a:pt x="206087" y="544923"/>
                </a:lnTo>
                <a:lnTo>
                  <a:pt x="252829" y="552950"/>
                </a:lnTo>
                <a:lnTo>
                  <a:pt x="300125" y="552950"/>
                </a:lnTo>
                <a:lnTo>
                  <a:pt x="346867" y="544923"/>
                </a:lnTo>
                <a:lnTo>
                  <a:pt x="391947" y="528870"/>
                </a:lnTo>
                <a:lnTo>
                  <a:pt x="434256" y="504789"/>
                </a:lnTo>
                <a:lnTo>
                  <a:pt x="472686" y="472682"/>
                </a:lnTo>
                <a:lnTo>
                  <a:pt x="504794" y="434252"/>
                </a:lnTo>
                <a:lnTo>
                  <a:pt x="528874" y="391944"/>
                </a:lnTo>
                <a:lnTo>
                  <a:pt x="544928" y="346864"/>
                </a:lnTo>
                <a:lnTo>
                  <a:pt x="552955" y="300123"/>
                </a:lnTo>
                <a:lnTo>
                  <a:pt x="552955" y="252827"/>
                </a:lnTo>
                <a:lnTo>
                  <a:pt x="544928" y="206085"/>
                </a:lnTo>
                <a:lnTo>
                  <a:pt x="528874" y="161006"/>
                </a:lnTo>
                <a:lnTo>
                  <a:pt x="504794" y="118697"/>
                </a:lnTo>
                <a:lnTo>
                  <a:pt x="472686" y="80268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195640" y="7735476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728568" y="729556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8"/>
                </a:lnTo>
                <a:lnTo>
                  <a:pt x="48161" y="118697"/>
                </a:lnTo>
                <a:lnTo>
                  <a:pt x="24080" y="161006"/>
                </a:lnTo>
                <a:lnTo>
                  <a:pt x="8026" y="206085"/>
                </a:lnTo>
                <a:lnTo>
                  <a:pt x="0" y="252827"/>
                </a:lnTo>
                <a:lnTo>
                  <a:pt x="0" y="300123"/>
                </a:lnTo>
                <a:lnTo>
                  <a:pt x="8026" y="346864"/>
                </a:lnTo>
                <a:lnTo>
                  <a:pt x="24080" y="391944"/>
                </a:lnTo>
                <a:lnTo>
                  <a:pt x="48161" y="434252"/>
                </a:lnTo>
                <a:lnTo>
                  <a:pt x="80269" y="472682"/>
                </a:lnTo>
                <a:lnTo>
                  <a:pt x="118699" y="504789"/>
                </a:lnTo>
                <a:lnTo>
                  <a:pt x="161007" y="528870"/>
                </a:lnTo>
                <a:lnTo>
                  <a:pt x="206087" y="544923"/>
                </a:lnTo>
                <a:lnTo>
                  <a:pt x="252829" y="552950"/>
                </a:lnTo>
                <a:lnTo>
                  <a:pt x="300125" y="552950"/>
                </a:lnTo>
                <a:lnTo>
                  <a:pt x="346867" y="544923"/>
                </a:lnTo>
                <a:lnTo>
                  <a:pt x="391947" y="528870"/>
                </a:lnTo>
                <a:lnTo>
                  <a:pt x="434256" y="504789"/>
                </a:lnTo>
                <a:lnTo>
                  <a:pt x="472686" y="472682"/>
                </a:lnTo>
                <a:lnTo>
                  <a:pt x="504790" y="434252"/>
                </a:lnTo>
                <a:lnTo>
                  <a:pt x="528869" y="391944"/>
                </a:lnTo>
                <a:lnTo>
                  <a:pt x="544921" y="346864"/>
                </a:lnTo>
                <a:lnTo>
                  <a:pt x="552947" y="300123"/>
                </a:lnTo>
                <a:lnTo>
                  <a:pt x="552947" y="252827"/>
                </a:lnTo>
                <a:lnTo>
                  <a:pt x="544921" y="206085"/>
                </a:lnTo>
                <a:lnTo>
                  <a:pt x="528869" y="161006"/>
                </a:lnTo>
                <a:lnTo>
                  <a:pt x="504790" y="118697"/>
                </a:lnTo>
                <a:lnTo>
                  <a:pt x="472686" y="80268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728567" y="7295568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225086" y="77625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300125" y="0"/>
                </a:moveTo>
                <a:lnTo>
                  <a:pt x="252829" y="0"/>
                </a:lnTo>
                <a:lnTo>
                  <a:pt x="206087" y="8026"/>
                </a:lnTo>
                <a:lnTo>
                  <a:pt x="161007" y="24080"/>
                </a:lnTo>
                <a:lnTo>
                  <a:pt x="118699" y="48160"/>
                </a:lnTo>
                <a:lnTo>
                  <a:pt x="80269" y="80267"/>
                </a:lnTo>
                <a:lnTo>
                  <a:pt x="48161" y="118697"/>
                </a:lnTo>
                <a:lnTo>
                  <a:pt x="24080" y="161005"/>
                </a:lnTo>
                <a:lnTo>
                  <a:pt x="8026" y="206084"/>
                </a:lnTo>
                <a:lnTo>
                  <a:pt x="0" y="252826"/>
                </a:lnTo>
                <a:lnTo>
                  <a:pt x="0" y="300122"/>
                </a:lnTo>
                <a:lnTo>
                  <a:pt x="8026" y="346864"/>
                </a:lnTo>
                <a:lnTo>
                  <a:pt x="24080" y="391943"/>
                </a:lnTo>
                <a:lnTo>
                  <a:pt x="48161" y="434252"/>
                </a:lnTo>
                <a:lnTo>
                  <a:pt x="80269" y="472681"/>
                </a:lnTo>
                <a:lnTo>
                  <a:pt x="118699" y="504789"/>
                </a:lnTo>
                <a:lnTo>
                  <a:pt x="161007" y="528869"/>
                </a:lnTo>
                <a:lnTo>
                  <a:pt x="206087" y="544923"/>
                </a:lnTo>
                <a:lnTo>
                  <a:pt x="252829" y="552949"/>
                </a:lnTo>
                <a:lnTo>
                  <a:pt x="300125" y="552949"/>
                </a:lnTo>
                <a:lnTo>
                  <a:pt x="346867" y="544923"/>
                </a:lnTo>
                <a:lnTo>
                  <a:pt x="391947" y="528869"/>
                </a:lnTo>
                <a:lnTo>
                  <a:pt x="434256" y="504789"/>
                </a:lnTo>
                <a:lnTo>
                  <a:pt x="472686" y="472681"/>
                </a:lnTo>
                <a:lnTo>
                  <a:pt x="504794" y="434252"/>
                </a:lnTo>
                <a:lnTo>
                  <a:pt x="528874" y="391943"/>
                </a:lnTo>
                <a:lnTo>
                  <a:pt x="544928" y="346864"/>
                </a:lnTo>
                <a:lnTo>
                  <a:pt x="552955" y="300122"/>
                </a:lnTo>
                <a:lnTo>
                  <a:pt x="552955" y="252826"/>
                </a:lnTo>
                <a:lnTo>
                  <a:pt x="544928" y="206084"/>
                </a:lnTo>
                <a:lnTo>
                  <a:pt x="528874" y="161005"/>
                </a:lnTo>
                <a:lnTo>
                  <a:pt x="504794" y="118697"/>
                </a:lnTo>
                <a:lnTo>
                  <a:pt x="472686" y="80267"/>
                </a:lnTo>
                <a:lnTo>
                  <a:pt x="434256" y="48160"/>
                </a:lnTo>
                <a:lnTo>
                  <a:pt x="391947" y="24080"/>
                </a:lnTo>
                <a:lnTo>
                  <a:pt x="346867" y="8026"/>
                </a:lnTo>
                <a:lnTo>
                  <a:pt x="3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225095" y="7762557"/>
            <a:ext cx="553085" cy="553085"/>
          </a:xfrm>
          <a:custGeom>
            <a:avLst/>
            <a:gdLst/>
            <a:ahLst/>
            <a:cxnLst/>
            <a:rect l="l" t="t" r="r" b="b"/>
            <a:pathLst>
              <a:path w="553084" h="553084">
                <a:moveTo>
                  <a:pt x="472682" y="80268"/>
                </a:moveTo>
                <a:lnTo>
                  <a:pt x="504789" y="118697"/>
                </a:lnTo>
                <a:lnTo>
                  <a:pt x="528869" y="161006"/>
                </a:lnTo>
                <a:lnTo>
                  <a:pt x="544923" y="206085"/>
                </a:lnTo>
                <a:lnTo>
                  <a:pt x="552950" y="252827"/>
                </a:lnTo>
                <a:lnTo>
                  <a:pt x="552950" y="300122"/>
                </a:lnTo>
                <a:lnTo>
                  <a:pt x="544923" y="346864"/>
                </a:lnTo>
                <a:lnTo>
                  <a:pt x="528869" y="391943"/>
                </a:lnTo>
                <a:lnTo>
                  <a:pt x="504789" y="434252"/>
                </a:lnTo>
                <a:lnTo>
                  <a:pt x="472682" y="472682"/>
                </a:lnTo>
                <a:lnTo>
                  <a:pt x="434252" y="504789"/>
                </a:lnTo>
                <a:lnTo>
                  <a:pt x="391943" y="528869"/>
                </a:lnTo>
                <a:lnTo>
                  <a:pt x="346864" y="544923"/>
                </a:lnTo>
                <a:lnTo>
                  <a:pt x="300122" y="552950"/>
                </a:lnTo>
                <a:lnTo>
                  <a:pt x="252827" y="552950"/>
                </a:lnTo>
                <a:lnTo>
                  <a:pt x="206085" y="544923"/>
                </a:lnTo>
                <a:lnTo>
                  <a:pt x="161006" y="528869"/>
                </a:lnTo>
                <a:lnTo>
                  <a:pt x="118697" y="504789"/>
                </a:lnTo>
                <a:lnTo>
                  <a:pt x="80268" y="472682"/>
                </a:lnTo>
                <a:lnTo>
                  <a:pt x="48160" y="434252"/>
                </a:lnTo>
                <a:lnTo>
                  <a:pt x="24080" y="391943"/>
                </a:lnTo>
                <a:lnTo>
                  <a:pt x="8026" y="346864"/>
                </a:lnTo>
                <a:lnTo>
                  <a:pt x="0" y="300122"/>
                </a:lnTo>
                <a:lnTo>
                  <a:pt x="0" y="252827"/>
                </a:lnTo>
                <a:lnTo>
                  <a:pt x="8026" y="206085"/>
                </a:lnTo>
                <a:lnTo>
                  <a:pt x="24080" y="161006"/>
                </a:lnTo>
                <a:lnTo>
                  <a:pt x="48160" y="118697"/>
                </a:lnTo>
                <a:lnTo>
                  <a:pt x="80268" y="80268"/>
                </a:lnTo>
                <a:lnTo>
                  <a:pt x="118697" y="48160"/>
                </a:lnTo>
                <a:lnTo>
                  <a:pt x="161006" y="24080"/>
                </a:lnTo>
                <a:lnTo>
                  <a:pt x="206085" y="8026"/>
                </a:lnTo>
                <a:lnTo>
                  <a:pt x="252827" y="0"/>
                </a:lnTo>
                <a:lnTo>
                  <a:pt x="300122" y="0"/>
                </a:lnTo>
                <a:lnTo>
                  <a:pt x="346864" y="8026"/>
                </a:lnTo>
                <a:lnTo>
                  <a:pt x="391943" y="24080"/>
                </a:lnTo>
                <a:lnTo>
                  <a:pt x="434252" y="48160"/>
                </a:lnTo>
                <a:lnTo>
                  <a:pt x="472682" y="8026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779917" y="7346919"/>
            <a:ext cx="450247" cy="4502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779917" y="734691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384310" y="65937"/>
                </a:moveTo>
                <a:lnTo>
                  <a:pt x="413158" y="101253"/>
                </a:lnTo>
                <a:lnTo>
                  <a:pt x="433763" y="140409"/>
                </a:lnTo>
                <a:lnTo>
                  <a:pt x="446126" y="182126"/>
                </a:lnTo>
                <a:lnTo>
                  <a:pt x="450248" y="225124"/>
                </a:lnTo>
                <a:lnTo>
                  <a:pt x="446126" y="268121"/>
                </a:lnTo>
                <a:lnTo>
                  <a:pt x="433763" y="309838"/>
                </a:lnTo>
                <a:lnTo>
                  <a:pt x="413158" y="348995"/>
                </a:lnTo>
                <a:lnTo>
                  <a:pt x="384310" y="384310"/>
                </a:lnTo>
                <a:lnTo>
                  <a:pt x="348994" y="413158"/>
                </a:lnTo>
                <a:lnTo>
                  <a:pt x="309838" y="433763"/>
                </a:lnTo>
                <a:lnTo>
                  <a:pt x="268121" y="446127"/>
                </a:lnTo>
                <a:lnTo>
                  <a:pt x="225124" y="450248"/>
                </a:lnTo>
                <a:lnTo>
                  <a:pt x="182126" y="446127"/>
                </a:lnTo>
                <a:lnTo>
                  <a:pt x="140409" y="433763"/>
                </a:lnTo>
                <a:lnTo>
                  <a:pt x="101253" y="413158"/>
                </a:lnTo>
                <a:lnTo>
                  <a:pt x="65937" y="384310"/>
                </a:lnTo>
                <a:lnTo>
                  <a:pt x="37089" y="348995"/>
                </a:lnTo>
                <a:lnTo>
                  <a:pt x="16484" y="309838"/>
                </a:lnTo>
                <a:lnTo>
                  <a:pt x="4121" y="268121"/>
                </a:lnTo>
                <a:lnTo>
                  <a:pt x="0" y="225124"/>
                </a:lnTo>
                <a:lnTo>
                  <a:pt x="4121" y="182126"/>
                </a:lnTo>
                <a:lnTo>
                  <a:pt x="16484" y="140409"/>
                </a:lnTo>
                <a:lnTo>
                  <a:pt x="37089" y="101253"/>
                </a:lnTo>
                <a:lnTo>
                  <a:pt x="65937" y="65937"/>
                </a:lnTo>
                <a:lnTo>
                  <a:pt x="101253" y="37089"/>
                </a:lnTo>
                <a:lnTo>
                  <a:pt x="140409" y="16484"/>
                </a:lnTo>
                <a:lnTo>
                  <a:pt x="182126" y="4121"/>
                </a:lnTo>
                <a:lnTo>
                  <a:pt x="225124" y="0"/>
                </a:lnTo>
                <a:lnTo>
                  <a:pt x="268121" y="4121"/>
                </a:lnTo>
                <a:lnTo>
                  <a:pt x="309838" y="16484"/>
                </a:lnTo>
                <a:lnTo>
                  <a:pt x="348994" y="37089"/>
                </a:lnTo>
                <a:lnTo>
                  <a:pt x="384310" y="65937"/>
                </a:lnTo>
                <a:close/>
              </a:path>
            </a:pathLst>
          </a:custGeom>
          <a:ln w="20941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44898" y="7792966"/>
            <a:ext cx="454431" cy="4502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44898" y="7792966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D78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274351" y="7813909"/>
            <a:ext cx="454431" cy="4502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274351" y="7813909"/>
            <a:ext cx="454659" cy="450850"/>
          </a:xfrm>
          <a:custGeom>
            <a:avLst/>
            <a:gdLst/>
            <a:ahLst/>
            <a:cxnLst/>
            <a:rect l="l" t="t" r="r" b="b"/>
            <a:pathLst>
              <a:path w="454659" h="450850">
                <a:moveTo>
                  <a:pt x="387882" y="65937"/>
                </a:moveTo>
                <a:lnTo>
                  <a:pt x="416998" y="101253"/>
                </a:lnTo>
                <a:lnTo>
                  <a:pt x="437795" y="140409"/>
                </a:lnTo>
                <a:lnTo>
                  <a:pt x="450273" y="182126"/>
                </a:lnTo>
                <a:lnTo>
                  <a:pt x="454432" y="225123"/>
                </a:lnTo>
                <a:lnTo>
                  <a:pt x="450273" y="268121"/>
                </a:lnTo>
                <a:lnTo>
                  <a:pt x="437795" y="309838"/>
                </a:lnTo>
                <a:lnTo>
                  <a:pt x="416998" y="348994"/>
                </a:lnTo>
                <a:lnTo>
                  <a:pt x="387882" y="384310"/>
                </a:lnTo>
                <a:lnTo>
                  <a:pt x="352238" y="413158"/>
                </a:lnTo>
                <a:lnTo>
                  <a:pt x="312717" y="433763"/>
                </a:lnTo>
                <a:lnTo>
                  <a:pt x="270613" y="446126"/>
                </a:lnTo>
                <a:lnTo>
                  <a:pt x="227216" y="450248"/>
                </a:lnTo>
                <a:lnTo>
                  <a:pt x="183819" y="446126"/>
                </a:lnTo>
                <a:lnTo>
                  <a:pt x="141714" y="433763"/>
                </a:lnTo>
                <a:lnTo>
                  <a:pt x="102194" y="413158"/>
                </a:lnTo>
                <a:lnTo>
                  <a:pt x="66550" y="384310"/>
                </a:lnTo>
                <a:lnTo>
                  <a:pt x="37434" y="348994"/>
                </a:lnTo>
                <a:lnTo>
                  <a:pt x="16637" y="309838"/>
                </a:lnTo>
                <a:lnTo>
                  <a:pt x="4159" y="268121"/>
                </a:lnTo>
                <a:lnTo>
                  <a:pt x="0" y="225123"/>
                </a:lnTo>
                <a:lnTo>
                  <a:pt x="4159" y="182126"/>
                </a:lnTo>
                <a:lnTo>
                  <a:pt x="16637" y="140409"/>
                </a:lnTo>
                <a:lnTo>
                  <a:pt x="37434" y="101253"/>
                </a:lnTo>
                <a:lnTo>
                  <a:pt x="66550" y="65937"/>
                </a:lnTo>
                <a:lnTo>
                  <a:pt x="102194" y="37089"/>
                </a:lnTo>
                <a:lnTo>
                  <a:pt x="141714" y="16484"/>
                </a:lnTo>
                <a:lnTo>
                  <a:pt x="183819" y="4121"/>
                </a:lnTo>
                <a:lnTo>
                  <a:pt x="227216" y="0"/>
                </a:lnTo>
                <a:lnTo>
                  <a:pt x="270613" y="4121"/>
                </a:lnTo>
                <a:lnTo>
                  <a:pt x="312717" y="16484"/>
                </a:lnTo>
                <a:lnTo>
                  <a:pt x="352238" y="37089"/>
                </a:lnTo>
                <a:lnTo>
                  <a:pt x="387882" y="65937"/>
                </a:lnTo>
                <a:close/>
              </a:path>
            </a:pathLst>
          </a:custGeom>
          <a:ln w="20941">
            <a:solidFill>
              <a:srgbClr val="929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9359527" y="6473079"/>
            <a:ext cx="964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>
                <a:latin typeface="Arial"/>
                <a:cs typeface="Arial"/>
              </a:rPr>
              <a:t>F/UTP</a:t>
            </a:r>
            <a:endParaRPr sz="24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396210" y="6447758"/>
            <a:ext cx="964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>
                <a:latin typeface="Arial"/>
                <a:cs typeface="Arial"/>
              </a:rPr>
              <a:t>U/FTP</a:t>
            </a:r>
            <a:endParaRPr sz="24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508209" y="6473079"/>
            <a:ext cx="9296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>
                <a:latin typeface="Arial"/>
                <a:cs typeface="Arial"/>
              </a:rPr>
              <a:t>F/FTP</a:t>
            </a:r>
            <a:endParaRPr sz="24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604150" y="9506229"/>
            <a:ext cx="2588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⽩⾊为铝箔屏蔽层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937885" y="2982665"/>
            <a:ext cx="3596228" cy="19447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217888" y="3040746"/>
            <a:ext cx="3708462" cy="21465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642373" y="5246153"/>
            <a:ext cx="1948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⾮屏蔽双绞线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895890" y="5246153"/>
            <a:ext cx="16275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屏蔽双绞线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5828985" y="5246153"/>
            <a:ext cx="29095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不同双绞线的绞合度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663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5839460"/>
          </a:xfrm>
          <a:custGeom>
            <a:avLst/>
            <a:gdLst/>
            <a:ahLst/>
            <a:cxnLst/>
            <a:rect l="l" t="t" r="r" b="b"/>
            <a:pathLst>
              <a:path w="12963525" h="58394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581167"/>
                </a:lnTo>
                <a:lnTo>
                  <a:pt x="197" y="5632537"/>
                </a:lnTo>
                <a:lnTo>
                  <a:pt x="1581" y="5673964"/>
                </a:lnTo>
                <a:lnTo>
                  <a:pt x="12649" y="5732672"/>
                </a:lnTo>
                <a:lnTo>
                  <a:pt x="49226" y="5790086"/>
                </a:lnTo>
                <a:lnTo>
                  <a:pt x="106640" y="5826662"/>
                </a:lnTo>
                <a:lnTo>
                  <a:pt x="165348" y="5837731"/>
                </a:lnTo>
                <a:lnTo>
                  <a:pt x="206776" y="5839115"/>
                </a:lnTo>
                <a:lnTo>
                  <a:pt x="258146" y="5839313"/>
                </a:lnTo>
                <a:lnTo>
                  <a:pt x="12705299" y="5839313"/>
                </a:lnTo>
                <a:lnTo>
                  <a:pt x="12756671" y="5839115"/>
                </a:lnTo>
                <a:lnTo>
                  <a:pt x="12798099" y="5837731"/>
                </a:lnTo>
                <a:lnTo>
                  <a:pt x="12856802" y="5826662"/>
                </a:lnTo>
                <a:lnTo>
                  <a:pt x="12914218" y="5790086"/>
                </a:lnTo>
                <a:lnTo>
                  <a:pt x="12950799" y="5732672"/>
                </a:lnTo>
                <a:lnTo>
                  <a:pt x="12961867" y="5673964"/>
                </a:lnTo>
                <a:lnTo>
                  <a:pt x="12963250" y="5632537"/>
                </a:lnTo>
                <a:lnTo>
                  <a:pt x="12963448" y="558116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5839460"/>
          </a:xfrm>
          <a:custGeom>
            <a:avLst/>
            <a:gdLst/>
            <a:ahLst/>
            <a:cxnLst/>
            <a:rect l="l" t="t" r="r" b="b"/>
            <a:pathLst>
              <a:path w="12963525" h="58394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581167"/>
                </a:lnTo>
                <a:lnTo>
                  <a:pt x="12963250" y="5632537"/>
                </a:lnTo>
                <a:lnTo>
                  <a:pt x="12961867" y="5673964"/>
                </a:lnTo>
                <a:lnTo>
                  <a:pt x="12950799" y="5732672"/>
                </a:lnTo>
                <a:lnTo>
                  <a:pt x="12914218" y="5790086"/>
                </a:lnTo>
                <a:lnTo>
                  <a:pt x="12856802" y="5826662"/>
                </a:lnTo>
                <a:lnTo>
                  <a:pt x="12798099" y="5837731"/>
                </a:lnTo>
                <a:lnTo>
                  <a:pt x="12756671" y="5839115"/>
                </a:lnTo>
                <a:lnTo>
                  <a:pt x="12705299" y="5839313"/>
                </a:lnTo>
                <a:lnTo>
                  <a:pt x="258145" y="5839313"/>
                </a:lnTo>
                <a:lnTo>
                  <a:pt x="206775" y="5839115"/>
                </a:lnTo>
                <a:lnTo>
                  <a:pt x="165348" y="5837731"/>
                </a:lnTo>
                <a:lnTo>
                  <a:pt x="106640" y="5826662"/>
                </a:lnTo>
                <a:lnTo>
                  <a:pt x="49226" y="5790086"/>
                </a:lnTo>
                <a:lnTo>
                  <a:pt x="12650" y="5732672"/>
                </a:lnTo>
                <a:lnTo>
                  <a:pt x="1581" y="5673964"/>
                </a:lnTo>
                <a:lnTo>
                  <a:pt x="197" y="5632537"/>
                </a:lnTo>
                <a:lnTo>
                  <a:pt x="0" y="558116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95754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421289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6645" y="48405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645" y="546825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45" y="609592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9303" y="2710397"/>
            <a:ext cx="11176000" cy="4419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1991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年</a:t>
            </a:r>
            <a:r>
              <a:rPr dirty="0" sz="2850" spc="80" b="0">
                <a:latin typeface="Microsoft JhengHei UI Light"/>
                <a:cs typeface="Microsoft JhengHei UI Light"/>
              </a:rPr>
              <a:t>，美国电⼦⼯业协</a:t>
            </a:r>
            <a:r>
              <a:rPr dirty="0" sz="2850" spc="30" b="0">
                <a:latin typeface="Microsoft JhengHei UI Light"/>
                <a:cs typeface="Microsoft JhengHei UI Light"/>
              </a:rPr>
              <a:t>会</a:t>
            </a:r>
            <a:r>
              <a:rPr dirty="0" sz="2850" spc="90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EIA</a:t>
            </a:r>
            <a:r>
              <a:rPr dirty="0" sz="2850" spc="-1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和电信⾏业协会联合发布了⼀个⽤ 于室内传送数据的⽆屏蔽双绞线和屏蔽双绞线的标</a:t>
            </a:r>
            <a:r>
              <a:rPr dirty="0" sz="2850" spc="30" b="0">
                <a:latin typeface="Microsoft JhengHei UI Light"/>
                <a:cs typeface="Microsoft JhengHei UI Light"/>
              </a:rPr>
              <a:t>准</a:t>
            </a:r>
            <a:r>
              <a:rPr dirty="0" sz="2850" spc="160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EIA/TIA-568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1995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年</a:t>
            </a:r>
            <a:r>
              <a:rPr dirty="0" sz="2850" spc="80" b="0">
                <a:latin typeface="Microsoft JhengHei UI Light"/>
                <a:cs typeface="Microsoft JhengHei UI Light"/>
              </a:rPr>
              <a:t>将布线标准更新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EIA/TIA-568.A</a:t>
            </a:r>
            <a:r>
              <a:rPr dirty="0" sz="2850" spc="60" b="0">
                <a:latin typeface="Microsoft JhengHei UI Light"/>
                <a:cs typeface="Microsoft JhengHei UI Light"/>
              </a:rPr>
              <a:t>（</a:t>
            </a:r>
            <a:r>
              <a:rPr dirty="0" sz="2850" spc="80" b="0">
                <a:latin typeface="Microsoft JhengHei UI Light"/>
                <a:cs typeface="Microsoft JhengHei UI Light"/>
              </a:rPr>
              <a:t>已被淘汰）。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316230">
              <a:lnSpc>
                <a:spcPct val="144500"/>
              </a:lnSpc>
            </a:pP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2001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年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，</a:t>
            </a:r>
            <a:r>
              <a:rPr dirty="0" sz="2850" spc="60">
                <a:latin typeface="Arial"/>
                <a:cs typeface="Arial"/>
              </a:rPr>
              <a:t>TIA/EIA-568</a:t>
            </a:r>
            <a:r>
              <a:rPr dirty="0" sz="2850" spc="80" b="0">
                <a:latin typeface="Microsoft JhengHei UI Light"/>
                <a:cs typeface="Microsoft JhengHei UI Light"/>
              </a:rPr>
              <a:t>发布了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第三个版本</a:t>
            </a:r>
            <a:r>
              <a:rPr dirty="0" sz="2850" spc="80" b="0">
                <a:latin typeface="Microsoft JhengHei UI Light"/>
                <a:cs typeface="Microsoft JhengHei UI Light"/>
              </a:rPr>
              <a:t>，即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ANSI/TIA/EIA-568.B  </a:t>
            </a:r>
            <a:r>
              <a:rPr dirty="0" sz="2850" spc="80" b="0">
                <a:latin typeface="Microsoft JhengHei UI Light"/>
                <a:cs typeface="Microsoft JhengHei UI Light"/>
              </a:rPr>
              <a:t>此标准规定</a:t>
            </a:r>
            <a:r>
              <a:rPr dirty="0" sz="2850" spc="30" b="0">
                <a:latin typeface="Microsoft JhengHei UI Light"/>
                <a:cs typeface="Microsoft JhengHei UI Light"/>
              </a:rPr>
              <a:t>了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个种类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的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UTP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标准</a:t>
            </a:r>
            <a:r>
              <a:rPr dirty="0" sz="2850" spc="80" b="0">
                <a:latin typeface="Microsoft JhengHei UI Light"/>
                <a:cs typeface="Microsoft JhengHei UI Light"/>
              </a:rPr>
              <a:t>（</a:t>
            </a:r>
            <a:r>
              <a:rPr dirty="0" sz="2850" spc="30" b="0">
                <a:latin typeface="Microsoft JhengHei UI Light"/>
                <a:cs typeface="Microsoft JhengHei UI Light"/>
              </a:rPr>
              <a:t>从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类线</a:t>
            </a:r>
            <a:r>
              <a:rPr dirty="0" sz="2850" spc="30" b="0">
                <a:latin typeface="Microsoft JhengHei UI Light"/>
                <a:cs typeface="Microsoft JhengHei UI Light"/>
              </a:rPr>
              <a:t>到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5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类线）。 对传送数据来说，现在最常⽤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UTP</a:t>
            </a:r>
            <a:r>
              <a:rPr dirty="0" sz="2850" spc="8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是</a:t>
            </a:r>
            <a:r>
              <a:rPr dirty="0" sz="2850" spc="60">
                <a:latin typeface="Arial"/>
                <a:cs typeface="Arial"/>
              </a:rPr>
              <a:t>5</a:t>
            </a:r>
            <a:r>
              <a:rPr dirty="0" sz="2850" spc="80" b="0">
                <a:latin typeface="Microsoft JhengHei UI Light"/>
                <a:cs typeface="Microsoft JhengHei UI Light"/>
              </a:rPr>
              <a:t>类线</a:t>
            </a:r>
            <a:r>
              <a:rPr dirty="0" sz="2850" spc="55" b="0">
                <a:latin typeface="Microsoft JhengHei UI Light"/>
                <a:cs typeface="Microsoft JhengHei UI Light"/>
              </a:rPr>
              <a:t>（</a:t>
            </a:r>
            <a:r>
              <a:rPr dirty="0" sz="2850" spc="55">
                <a:latin typeface="Arial"/>
                <a:cs typeface="Arial"/>
              </a:rPr>
              <a:t>Category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5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或 </a:t>
            </a:r>
            <a:r>
              <a:rPr dirty="0" sz="2850" spc="25">
                <a:latin typeface="Arial"/>
                <a:cs typeface="Arial"/>
              </a:rPr>
              <a:t>CAT5</a:t>
            </a:r>
            <a:r>
              <a:rPr dirty="0" sz="2850" spc="25" b="0">
                <a:latin typeface="Microsoft JhengHei UI Light"/>
                <a:cs typeface="Microsoft JhengHei UI Light"/>
              </a:rPr>
              <a:t>）</a:t>
            </a:r>
            <a:r>
              <a:rPr dirty="0" sz="2850" spc="8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双绞线标准</a:t>
            </a:r>
          </a:p>
        </p:txBody>
      </p:sp>
      <p:sp>
        <p:nvSpPr>
          <p:cNvPr id="13" name="object 1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9560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9443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79327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79209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79092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78975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78859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78741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29620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79560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29502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79443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29385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79327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2926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7920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29151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79092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29034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78975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128917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7885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42879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78741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728682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29620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79560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29502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79443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29385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79327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2926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7920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29151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679092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829034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978975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128917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27885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42879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78741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728682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29620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79560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29502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79443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29385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79327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22926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37920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529151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679092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829034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978975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28917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7885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42879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578741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728682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79560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79443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079327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379209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79092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978975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278859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578741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779443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379209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8975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78741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479560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779443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079327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379209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79092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978975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278859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578741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779443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379209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78975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578741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479560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79443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79327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379209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679092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978975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278859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578741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79443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379209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978975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578741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479560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779443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079327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379209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79092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978975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278859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578741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79443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379209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978975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9578741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79560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779443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079327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379209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679092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8975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278859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578741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779443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379209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978975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578741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479560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779443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079327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79209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679092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978975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2" y="0"/>
                </a:lnTo>
                <a:lnTo>
                  <a:pt x="14994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278859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578741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0" y="0"/>
                </a:lnTo>
                <a:lnTo>
                  <a:pt x="149940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7483597" y="10096745"/>
            <a:ext cx="22415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2420" algn="l"/>
                <a:tab pos="612140" algn="l"/>
                <a:tab pos="911860" algn="l"/>
                <a:tab pos="1211580" algn="l"/>
                <a:tab pos="1511935" algn="l"/>
                <a:tab pos="1811655" algn="l"/>
                <a:tab pos="2111375" algn="l"/>
              </a:tabLst>
            </a:pP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1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2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3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4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5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6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7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8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329620" y="7774632"/>
            <a:ext cx="0" cy="2313305"/>
          </a:xfrm>
          <a:custGeom>
            <a:avLst/>
            <a:gdLst/>
            <a:ahLst/>
            <a:cxnLst/>
            <a:rect l="l" t="t" r="r" b="b"/>
            <a:pathLst>
              <a:path w="0" h="2313304">
                <a:moveTo>
                  <a:pt x="0" y="0"/>
                </a:moveTo>
                <a:lnTo>
                  <a:pt x="0" y="2312746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329620" y="10087378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307668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878624" y="7774632"/>
            <a:ext cx="0" cy="2620645"/>
          </a:xfrm>
          <a:custGeom>
            <a:avLst/>
            <a:gdLst/>
            <a:ahLst/>
            <a:cxnLst/>
            <a:rect l="l" t="t" r="r" b="b"/>
            <a:pathLst>
              <a:path w="0" h="2620645">
                <a:moveTo>
                  <a:pt x="0" y="0"/>
                </a:moveTo>
                <a:lnTo>
                  <a:pt x="0" y="2620414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324384" y="7779867"/>
            <a:ext cx="2559685" cy="0"/>
          </a:xfrm>
          <a:custGeom>
            <a:avLst/>
            <a:gdLst/>
            <a:ahLst/>
            <a:cxnLst/>
            <a:rect l="l" t="t" r="r" b="b"/>
            <a:pathLst>
              <a:path w="2559684" h="0">
                <a:moveTo>
                  <a:pt x="0" y="0"/>
                </a:moveTo>
                <a:lnTo>
                  <a:pt x="2559475" y="0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1154843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1454729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1754605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054491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354377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654253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954139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254025" y="777986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004900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1154843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1304786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145472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1604662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754605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904548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2054491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204434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354377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2504310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2654253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2804196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95413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104082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254025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403969" y="793370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1004900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1154843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304786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145472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604662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1754605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1904548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2054491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2204434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2354377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2504310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2654253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2804196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295413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104082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3254025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3403969" y="8087535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1004900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1154843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1304786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145472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1604662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1754605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1904548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2054491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2204434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2354377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2504310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2654253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2804196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295413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3104082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3254025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3403969" y="8241369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1154843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1454729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1754605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2054491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2354377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2654253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2954139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254025" y="8395203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454729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2054491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2654253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254025" y="8549037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1154843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1454729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1754605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2054491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354377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654253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2954139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3254025" y="8702871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454729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2054491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2654253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3254025" y="885670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1154843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1454729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1754605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2054491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2354377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2654253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2954139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3254025" y="901054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1454729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2054491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2654253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3254025" y="916437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1154843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1454729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1754605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2054491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2354377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2654253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2954139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3254025" y="9318208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454729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2054491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2654253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3254025" y="9472042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154843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1454729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1754605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2054491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2354377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2654253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2954139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3254025" y="9625876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454729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2054491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2654253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3254025" y="9779710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1154843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454729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1754605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054491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354377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32" y="0"/>
                </a:lnTo>
                <a:lnTo>
                  <a:pt x="149932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2654253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5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8E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954139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3254025" y="9933544"/>
            <a:ext cx="150495" cy="154305"/>
          </a:xfrm>
          <a:custGeom>
            <a:avLst/>
            <a:gdLst/>
            <a:ahLst/>
            <a:cxnLst/>
            <a:rect l="l" t="t" r="r" b="b"/>
            <a:pathLst>
              <a:path w="150494" h="154304">
                <a:moveTo>
                  <a:pt x="0" y="0"/>
                </a:moveTo>
                <a:lnTo>
                  <a:pt x="149943" y="0"/>
                </a:lnTo>
                <a:lnTo>
                  <a:pt x="149943" y="153834"/>
                </a:lnTo>
                <a:lnTo>
                  <a:pt x="0" y="153834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1004900" y="7774632"/>
            <a:ext cx="0" cy="2313305"/>
          </a:xfrm>
          <a:custGeom>
            <a:avLst/>
            <a:gdLst/>
            <a:ahLst/>
            <a:cxnLst/>
            <a:rect l="l" t="t" r="r" b="b"/>
            <a:pathLst>
              <a:path w="0" h="2313304">
                <a:moveTo>
                  <a:pt x="0" y="0"/>
                </a:moveTo>
                <a:lnTo>
                  <a:pt x="0" y="2312746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1004900" y="10087378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307668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3553906" y="7774632"/>
            <a:ext cx="0" cy="2620645"/>
          </a:xfrm>
          <a:custGeom>
            <a:avLst/>
            <a:gdLst/>
            <a:ahLst/>
            <a:cxnLst/>
            <a:rect l="l" t="t" r="r" b="b"/>
            <a:pathLst>
              <a:path w="0" h="2620645">
                <a:moveTo>
                  <a:pt x="0" y="0"/>
                </a:moveTo>
                <a:lnTo>
                  <a:pt x="0" y="2620414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0999665" y="7779867"/>
            <a:ext cx="2559685" cy="0"/>
          </a:xfrm>
          <a:custGeom>
            <a:avLst/>
            <a:gdLst/>
            <a:ahLst/>
            <a:cxnLst/>
            <a:rect l="l" t="t" r="r" b="b"/>
            <a:pathLst>
              <a:path w="2559684" h="0">
                <a:moveTo>
                  <a:pt x="0" y="0"/>
                </a:moveTo>
                <a:lnTo>
                  <a:pt x="2559475" y="0"/>
                </a:lnTo>
              </a:path>
            </a:pathLst>
          </a:custGeom>
          <a:ln w="10470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546367" y="7474118"/>
            <a:ext cx="299720" cy="296545"/>
          </a:xfrm>
          <a:custGeom>
            <a:avLst/>
            <a:gdLst/>
            <a:ahLst/>
            <a:cxnLst/>
            <a:rect l="l" t="t" r="r" b="b"/>
            <a:pathLst>
              <a:path w="299720" h="296545">
                <a:moveTo>
                  <a:pt x="0" y="296326"/>
                </a:moveTo>
                <a:lnTo>
                  <a:pt x="0" y="0"/>
                </a:lnTo>
                <a:lnTo>
                  <a:pt x="299467" y="0"/>
                </a:lnTo>
                <a:lnTo>
                  <a:pt x="299467" y="29632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146348" y="7474118"/>
            <a:ext cx="908050" cy="296545"/>
          </a:xfrm>
          <a:custGeom>
            <a:avLst/>
            <a:gdLst/>
            <a:ahLst/>
            <a:cxnLst/>
            <a:rect l="l" t="t" r="r" b="b"/>
            <a:pathLst>
              <a:path w="908050" h="296545">
                <a:moveTo>
                  <a:pt x="0" y="296326"/>
                </a:moveTo>
                <a:lnTo>
                  <a:pt x="0" y="0"/>
                </a:lnTo>
                <a:lnTo>
                  <a:pt x="907825" y="0"/>
                </a:lnTo>
                <a:lnTo>
                  <a:pt x="907825" y="29632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1221647" y="7474118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0" y="296326"/>
                </a:moveTo>
                <a:lnTo>
                  <a:pt x="0" y="0"/>
                </a:lnTo>
                <a:lnTo>
                  <a:pt x="296326" y="0"/>
                </a:lnTo>
                <a:lnTo>
                  <a:pt x="296326" y="29632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1814299" y="7474118"/>
            <a:ext cx="904875" cy="296545"/>
          </a:xfrm>
          <a:custGeom>
            <a:avLst/>
            <a:gdLst/>
            <a:ahLst/>
            <a:cxnLst/>
            <a:rect l="l" t="t" r="r" b="b"/>
            <a:pathLst>
              <a:path w="904875" h="296545">
                <a:moveTo>
                  <a:pt x="0" y="296326"/>
                </a:moveTo>
                <a:lnTo>
                  <a:pt x="0" y="0"/>
                </a:lnTo>
                <a:lnTo>
                  <a:pt x="904684" y="0"/>
                </a:lnTo>
                <a:lnTo>
                  <a:pt x="904684" y="29632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 txBox="1"/>
          <p:nvPr/>
        </p:nvSpPr>
        <p:spPr>
          <a:xfrm>
            <a:off x="8003904" y="10398094"/>
            <a:ext cx="10128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0">
                <a:latin typeface="Arial"/>
                <a:cs typeface="Arial"/>
              </a:rPr>
              <a:t>T568A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11158876" y="10065465"/>
            <a:ext cx="2241550" cy="76073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  <a:tabLst>
                <a:tab pos="299720" algn="l"/>
                <a:tab pos="599440" algn="l"/>
                <a:tab pos="899160" algn="l"/>
                <a:tab pos="1198880" algn="l"/>
                <a:tab pos="1499235" algn="l"/>
                <a:tab pos="1798955" algn="l"/>
                <a:tab pos="2098675" algn="l"/>
              </a:tabLst>
            </a:pP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1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2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3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4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5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6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7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	</a:t>
            </a:r>
            <a:r>
              <a:rPr dirty="0" sz="1650" spc="-5">
                <a:solidFill>
                  <a:srgbClr val="5B5854"/>
                </a:solidFill>
                <a:latin typeface="Arial"/>
                <a:cs typeface="Arial"/>
              </a:rPr>
              <a:t>8</a:t>
            </a:r>
            <a:endParaRPr sz="1650">
              <a:latin typeface="Arial"/>
              <a:cs typeface="Arial"/>
            </a:endParaRPr>
          </a:p>
          <a:p>
            <a:pPr algn="ctr" marR="635">
              <a:lnSpc>
                <a:spcPct val="100000"/>
              </a:lnSpc>
              <a:spcBef>
                <a:spcPts val="430"/>
              </a:spcBef>
            </a:pPr>
            <a:r>
              <a:rPr dirty="0" sz="2600" spc="10">
                <a:latin typeface="Arial"/>
                <a:cs typeface="Arial"/>
              </a:rPr>
              <a:t>T568B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15952906" y="7493561"/>
            <a:ext cx="1783651" cy="3111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6040265" y="7580920"/>
            <a:ext cx="1490466" cy="2818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双绞线类别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630657" y="2426628"/>
          <a:ext cx="10812145" cy="6176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/>
                <a:gridCol w="1519555"/>
                <a:gridCol w="3206749"/>
                <a:gridCol w="4941570"/>
              </a:tblGrid>
              <a:tr h="69786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类别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8732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带</a:t>
                      </a:r>
                      <a:r>
                        <a:rPr dirty="0" sz="2050" spc="-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 </a:t>
                      </a: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宽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8732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2819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线 缆 特</a:t>
                      </a:r>
                      <a:r>
                        <a:rPr dirty="0" sz="2050" spc="-14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 </a:t>
                      </a: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点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8732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典 型 应</a:t>
                      </a:r>
                      <a:r>
                        <a:rPr dirty="0" sz="2050" spc="-13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 </a:t>
                      </a:r>
                      <a:r>
                        <a:rPr dirty="0" sz="2050" spc="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⽤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8732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3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16</a:t>
                      </a:r>
                      <a:r>
                        <a:rPr dirty="0" sz="20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对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芯双绞线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模拟电话；传统以太⽹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Mbit/s</a:t>
                      </a:r>
                      <a:r>
                        <a:rPr dirty="0" sz="205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5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与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类相⽐增加了绞合度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Mbit/s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（距离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5E(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超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5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)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125</a:t>
                      </a:r>
                      <a:r>
                        <a:rPr dirty="0" sz="20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540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与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类相⽐衰减更⼩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114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（距离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114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42644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6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540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250</a:t>
                      </a:r>
                      <a:r>
                        <a:rPr dirty="0" sz="20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540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2050" spc="185" b="0">
                          <a:latin typeface="Microsoft JhengHei UI Light"/>
                          <a:cs typeface="Microsoft JhengHei UI Light"/>
                        </a:rPr>
                        <a:t>改善了串扰等性能，可使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⽤屏蔽双绞线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7175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距离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35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~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55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6035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842644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6A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540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500</a:t>
                      </a:r>
                      <a:r>
                        <a:rPr dirty="0" sz="20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5400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2050" spc="185" b="0">
                          <a:latin typeface="Microsoft JhengHei UI Light"/>
                          <a:cs typeface="Microsoft JhengHei UI Light"/>
                        </a:rPr>
                        <a:t>改善了串扰等性能，可使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⽤屏蔽双绞线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7175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6035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7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600</a:t>
                      </a:r>
                      <a:r>
                        <a:rPr dirty="0" sz="20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必须使⽤屏蔽双绞线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传输速率超过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，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8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2000</a:t>
                      </a:r>
                      <a:r>
                        <a:rPr dirty="0" sz="205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MHz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必须使⽤屏蔽双绞线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传输速率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或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0" b="0">
                          <a:latin typeface="Microsoft JhengHei UI Light"/>
                          <a:cs typeface="Microsoft JhengHei UI Light"/>
                        </a:rPr>
                        <a:t>，</a:t>
                      </a: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30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m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20828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691889" y="9128488"/>
            <a:ext cx="123393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dirty="0" sz="2300" spc="0" b="0">
                <a:latin typeface="Microsoft JhengHei UI Light"/>
                <a:cs typeface="Microsoft JhengHei UI Light"/>
              </a:rPr>
              <a:t>双绞线的</a:t>
            </a: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衰减随着频率的升⾼⽽增⼤</a:t>
            </a:r>
            <a:r>
              <a:rPr dirty="0" sz="2300" spc="0" b="0">
                <a:latin typeface="Microsoft JhengHei UI Light"/>
                <a:cs typeface="Microsoft JhengHei UI Light"/>
              </a:rPr>
              <a:t>。更粗的导线可以</a:t>
            </a: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降低衰减</a:t>
            </a:r>
            <a:r>
              <a:rPr dirty="0" sz="2300" spc="0" b="0">
                <a:latin typeface="Microsoft JhengHei UI Light"/>
                <a:cs typeface="Microsoft JhengHei UI Light"/>
              </a:rPr>
              <a:t>，但增加了导线的</a:t>
            </a: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重量和价格；  </a:t>
            </a:r>
            <a:r>
              <a:rPr dirty="0" sz="2300" spc="0" b="0">
                <a:latin typeface="Microsoft JhengHei UI Light"/>
                <a:cs typeface="Microsoft JhengHei UI Light"/>
              </a:rPr>
              <a:t>信号应当有</a:t>
            </a: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⾜够⼤的振幅</a:t>
            </a:r>
            <a:r>
              <a:rPr dirty="0" sz="2300" spc="0" b="0">
                <a:latin typeface="Microsoft JhengHei UI Light"/>
                <a:cs typeface="Microsoft JhengHei UI Light"/>
              </a:rPr>
              <a:t>，以便在噪声⼲扰下能够在接收端正确地</a:t>
            </a:r>
            <a:r>
              <a:rPr dirty="0" sz="230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被检测出来</a:t>
            </a:r>
            <a:r>
              <a:rPr dirty="0" sz="2300" spc="0" b="0">
                <a:latin typeface="Microsoft JhengHei UI Light"/>
                <a:cs typeface="Microsoft JhengHei UI Light"/>
              </a:rPr>
              <a:t>。</a:t>
            </a:r>
            <a:endParaRPr sz="23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483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688715"/>
          </a:xfrm>
          <a:custGeom>
            <a:avLst/>
            <a:gdLst/>
            <a:ahLst/>
            <a:cxnLst/>
            <a:rect l="l" t="t" r="r" b="b"/>
            <a:pathLst>
              <a:path w="12963525" h="36887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30042"/>
                </a:lnTo>
                <a:lnTo>
                  <a:pt x="197" y="3481411"/>
                </a:lnTo>
                <a:lnTo>
                  <a:pt x="1581" y="3522838"/>
                </a:lnTo>
                <a:lnTo>
                  <a:pt x="12649" y="3581547"/>
                </a:lnTo>
                <a:lnTo>
                  <a:pt x="49226" y="3638960"/>
                </a:lnTo>
                <a:lnTo>
                  <a:pt x="106640" y="3675537"/>
                </a:lnTo>
                <a:lnTo>
                  <a:pt x="165348" y="3686605"/>
                </a:lnTo>
                <a:lnTo>
                  <a:pt x="206776" y="3687989"/>
                </a:lnTo>
                <a:lnTo>
                  <a:pt x="258146" y="3688187"/>
                </a:lnTo>
                <a:lnTo>
                  <a:pt x="12705299" y="3688187"/>
                </a:lnTo>
                <a:lnTo>
                  <a:pt x="12756671" y="3687989"/>
                </a:lnTo>
                <a:lnTo>
                  <a:pt x="12798099" y="3686605"/>
                </a:lnTo>
                <a:lnTo>
                  <a:pt x="12856802" y="3675537"/>
                </a:lnTo>
                <a:lnTo>
                  <a:pt x="12914218" y="3638960"/>
                </a:lnTo>
                <a:lnTo>
                  <a:pt x="12950799" y="3581547"/>
                </a:lnTo>
                <a:lnTo>
                  <a:pt x="12961867" y="3522838"/>
                </a:lnTo>
                <a:lnTo>
                  <a:pt x="12963250" y="3481411"/>
                </a:lnTo>
                <a:lnTo>
                  <a:pt x="12963448" y="343004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688715"/>
          </a:xfrm>
          <a:custGeom>
            <a:avLst/>
            <a:gdLst/>
            <a:ahLst/>
            <a:cxnLst/>
            <a:rect l="l" t="t" r="r" b="b"/>
            <a:pathLst>
              <a:path w="12963525" h="36887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30042"/>
                </a:lnTo>
                <a:lnTo>
                  <a:pt x="12963250" y="3481411"/>
                </a:lnTo>
                <a:lnTo>
                  <a:pt x="12961867" y="3522838"/>
                </a:lnTo>
                <a:lnTo>
                  <a:pt x="12950799" y="3581547"/>
                </a:lnTo>
                <a:lnTo>
                  <a:pt x="12914218" y="3638960"/>
                </a:lnTo>
                <a:lnTo>
                  <a:pt x="12856802" y="3675537"/>
                </a:lnTo>
                <a:lnTo>
                  <a:pt x="12798099" y="3686605"/>
                </a:lnTo>
                <a:lnTo>
                  <a:pt x="12756671" y="3687989"/>
                </a:lnTo>
                <a:lnTo>
                  <a:pt x="12705299" y="3688187"/>
                </a:lnTo>
                <a:lnTo>
                  <a:pt x="258145" y="3688187"/>
                </a:lnTo>
                <a:lnTo>
                  <a:pt x="206775" y="3687989"/>
                </a:lnTo>
                <a:lnTo>
                  <a:pt x="165348" y="3686605"/>
                </a:lnTo>
                <a:lnTo>
                  <a:pt x="106640" y="3675537"/>
                </a:lnTo>
                <a:lnTo>
                  <a:pt x="49226" y="3638960"/>
                </a:lnTo>
                <a:lnTo>
                  <a:pt x="12650" y="3581547"/>
                </a:lnTo>
                <a:lnTo>
                  <a:pt x="1581" y="3522838"/>
                </a:lnTo>
                <a:lnTo>
                  <a:pt x="197" y="3481411"/>
                </a:lnTo>
                <a:lnTo>
                  <a:pt x="0" y="343004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77536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3910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303" y="2540215"/>
            <a:ext cx="1049210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同轴电缆有很好的抗⼲扰特性，⼴泛⽤于传输较⾼速率的数据。 同轴电缆的带宽取决于电缆的质量：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463442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772" y="3759602"/>
            <a:ext cx="11129645" cy="12807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1614"/>
              </a:spcBef>
              <a:buClr>
                <a:srgbClr val="000000"/>
              </a:buClr>
              <a:buSzPct val="75438"/>
              <a:buChar char="•"/>
              <a:tabLst>
                <a:tab pos="405130" algn="l"/>
                <a:tab pos="405765" algn="l"/>
              </a:tabLst>
            </a:pPr>
            <a:r>
              <a:rPr dirty="0" sz="2850" spc="35">
                <a:solidFill>
                  <a:srgbClr val="FF2600"/>
                </a:solidFill>
                <a:latin typeface="Arial"/>
                <a:cs typeface="Arial"/>
              </a:rPr>
              <a:t>50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Ω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同轴电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缆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——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50">
                <a:latin typeface="Arial"/>
                <a:cs typeface="Arial"/>
              </a:rPr>
              <a:t>LAN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数字传输常⽤（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基带同轴电缆</a:t>
            </a:r>
            <a:r>
              <a:rPr dirty="0" sz="2850" spc="80" b="0">
                <a:latin typeface="Microsoft JhengHei UI Light"/>
                <a:cs typeface="Microsoft JhengHei UI Light"/>
              </a:rPr>
              <a:t>）；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>
              <a:lnSpc>
                <a:spcPct val="100000"/>
              </a:lnSpc>
              <a:spcBef>
                <a:spcPts val="1520"/>
              </a:spcBef>
            </a:pPr>
            <a:r>
              <a:rPr dirty="0" sz="2850" spc="35">
                <a:solidFill>
                  <a:srgbClr val="FF2600"/>
                </a:solidFill>
                <a:latin typeface="Arial"/>
                <a:cs typeface="Arial"/>
              </a:rPr>
              <a:t>75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Ω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同轴电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缆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——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有线电</a:t>
            </a:r>
            <a:r>
              <a:rPr dirty="0" sz="2850" spc="30" b="0">
                <a:latin typeface="Microsoft JhengHei UI Light"/>
                <a:cs typeface="Microsoft JhengHei UI Light"/>
              </a:rPr>
              <a:t>视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0">
                <a:latin typeface="Arial"/>
                <a:cs typeface="Arial"/>
              </a:rPr>
              <a:t>/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模拟传输常⽤（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宽带同轴电缆</a:t>
            </a:r>
            <a:r>
              <a:rPr dirty="0" sz="2850" spc="80" b="0">
                <a:latin typeface="Microsoft JhengHei UI Light"/>
                <a:cs typeface="Microsoft JhengHei UI Light"/>
              </a:rPr>
              <a:t>）。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同轴电缆</a:t>
            </a: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252355" y="7967799"/>
            <a:ext cx="894080" cy="140970"/>
          </a:xfrm>
          <a:custGeom>
            <a:avLst/>
            <a:gdLst/>
            <a:ahLst/>
            <a:cxnLst/>
            <a:rect l="l" t="t" r="r" b="b"/>
            <a:pathLst>
              <a:path w="894080" h="140970">
                <a:moveTo>
                  <a:pt x="0" y="140947"/>
                </a:moveTo>
                <a:lnTo>
                  <a:pt x="894062" y="140947"/>
                </a:lnTo>
                <a:lnTo>
                  <a:pt x="894062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90056" y="7967799"/>
            <a:ext cx="415925" cy="140970"/>
          </a:xfrm>
          <a:custGeom>
            <a:avLst/>
            <a:gdLst/>
            <a:ahLst/>
            <a:cxnLst/>
            <a:rect l="l" t="t" r="r" b="b"/>
            <a:pathLst>
              <a:path w="415925" h="140970">
                <a:moveTo>
                  <a:pt x="0" y="140947"/>
                </a:moveTo>
                <a:lnTo>
                  <a:pt x="415542" y="140947"/>
                </a:lnTo>
                <a:lnTo>
                  <a:pt x="415542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26510" y="7967799"/>
            <a:ext cx="716915" cy="140970"/>
          </a:xfrm>
          <a:custGeom>
            <a:avLst/>
            <a:gdLst/>
            <a:ahLst/>
            <a:cxnLst/>
            <a:rect l="l" t="t" r="r" b="b"/>
            <a:pathLst>
              <a:path w="716915" h="140970">
                <a:moveTo>
                  <a:pt x="0" y="140947"/>
                </a:moveTo>
                <a:lnTo>
                  <a:pt x="716790" y="140947"/>
                </a:lnTo>
                <a:lnTo>
                  <a:pt x="716790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277096" y="7967799"/>
            <a:ext cx="502920" cy="140970"/>
          </a:xfrm>
          <a:custGeom>
            <a:avLst/>
            <a:gdLst/>
            <a:ahLst/>
            <a:cxnLst/>
            <a:rect l="l" t="t" r="r" b="b"/>
            <a:pathLst>
              <a:path w="502920" h="140970">
                <a:moveTo>
                  <a:pt x="0" y="140947"/>
                </a:moveTo>
                <a:lnTo>
                  <a:pt x="502658" y="140947"/>
                </a:lnTo>
                <a:lnTo>
                  <a:pt x="502658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92469" y="7967799"/>
            <a:ext cx="738505" cy="140970"/>
          </a:xfrm>
          <a:custGeom>
            <a:avLst/>
            <a:gdLst/>
            <a:ahLst/>
            <a:cxnLst/>
            <a:rect l="l" t="t" r="r" b="b"/>
            <a:pathLst>
              <a:path w="738504" h="140970">
                <a:moveTo>
                  <a:pt x="0" y="140947"/>
                </a:moveTo>
                <a:lnTo>
                  <a:pt x="737872" y="140947"/>
                </a:lnTo>
                <a:lnTo>
                  <a:pt x="737872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79865" y="7967799"/>
            <a:ext cx="466090" cy="140970"/>
          </a:xfrm>
          <a:custGeom>
            <a:avLst/>
            <a:gdLst/>
            <a:ahLst/>
            <a:cxnLst/>
            <a:rect l="l" t="t" r="r" b="b"/>
            <a:pathLst>
              <a:path w="466090" h="140970">
                <a:moveTo>
                  <a:pt x="0" y="140947"/>
                </a:moveTo>
                <a:lnTo>
                  <a:pt x="465848" y="140947"/>
                </a:lnTo>
                <a:lnTo>
                  <a:pt x="465848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33204" y="7967799"/>
            <a:ext cx="800100" cy="140970"/>
          </a:xfrm>
          <a:custGeom>
            <a:avLst/>
            <a:gdLst/>
            <a:ahLst/>
            <a:cxnLst/>
            <a:rect l="l" t="t" r="r" b="b"/>
            <a:pathLst>
              <a:path w="800100" h="140970">
                <a:moveTo>
                  <a:pt x="0" y="140947"/>
                </a:moveTo>
                <a:lnTo>
                  <a:pt x="799905" y="140947"/>
                </a:lnTo>
                <a:lnTo>
                  <a:pt x="799905" y="0"/>
                </a:lnTo>
                <a:lnTo>
                  <a:pt x="0" y="0"/>
                </a:lnTo>
                <a:lnTo>
                  <a:pt x="0" y="140947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6928" y="7874665"/>
            <a:ext cx="226695" cy="327660"/>
          </a:xfrm>
          <a:custGeom>
            <a:avLst/>
            <a:gdLst/>
            <a:ahLst/>
            <a:cxnLst/>
            <a:rect l="l" t="t" r="r" b="b"/>
            <a:pathLst>
              <a:path w="226695" h="327659">
                <a:moveTo>
                  <a:pt x="0" y="327215"/>
                </a:moveTo>
                <a:lnTo>
                  <a:pt x="226275" y="327215"/>
                </a:lnTo>
                <a:lnTo>
                  <a:pt x="226275" y="0"/>
                </a:lnTo>
                <a:lnTo>
                  <a:pt x="0" y="0"/>
                </a:lnTo>
                <a:lnTo>
                  <a:pt x="0" y="327215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146417" y="7874665"/>
            <a:ext cx="226695" cy="327660"/>
          </a:xfrm>
          <a:custGeom>
            <a:avLst/>
            <a:gdLst/>
            <a:ahLst/>
            <a:cxnLst/>
            <a:rect l="l" t="t" r="r" b="b"/>
            <a:pathLst>
              <a:path w="226694" h="327659">
                <a:moveTo>
                  <a:pt x="0" y="327215"/>
                </a:moveTo>
                <a:lnTo>
                  <a:pt x="226275" y="327215"/>
                </a:lnTo>
                <a:lnTo>
                  <a:pt x="226275" y="0"/>
                </a:lnTo>
                <a:lnTo>
                  <a:pt x="0" y="0"/>
                </a:lnTo>
                <a:lnTo>
                  <a:pt x="0" y="327215"/>
                </a:lnTo>
                <a:close/>
              </a:path>
            </a:pathLst>
          </a:custGeom>
          <a:solidFill>
            <a:srgbClr val="5B58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55890" y="8770221"/>
            <a:ext cx="1001310" cy="842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68494" y="6546917"/>
            <a:ext cx="1001309" cy="842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60989" y="8770221"/>
            <a:ext cx="1001306" cy="8429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639372" y="6347793"/>
            <a:ext cx="779382" cy="12411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503900" y="6559823"/>
            <a:ext cx="1001309" cy="842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666085" y="8770221"/>
            <a:ext cx="1001308" cy="842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04133" y="7985919"/>
            <a:ext cx="104709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009231" y="7993611"/>
            <a:ext cx="104708" cy="104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952140" y="7993611"/>
            <a:ext cx="104714" cy="104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16737" y="7967799"/>
            <a:ext cx="104708" cy="104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114332" y="7985919"/>
            <a:ext cx="104706" cy="104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76623" y="7967799"/>
            <a:ext cx="104706" cy="1047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56488" y="8271095"/>
            <a:ext cx="0" cy="499745"/>
          </a:xfrm>
          <a:custGeom>
            <a:avLst/>
            <a:gdLst/>
            <a:ahLst/>
            <a:cxnLst/>
            <a:rect l="l" t="t" r="r" b="b"/>
            <a:pathLst>
              <a:path w="0" h="499745">
                <a:moveTo>
                  <a:pt x="0" y="0"/>
                </a:moveTo>
                <a:lnTo>
                  <a:pt x="0" y="499114"/>
                </a:lnTo>
              </a:path>
            </a:pathLst>
          </a:custGeom>
          <a:ln w="20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028975" y="7588919"/>
            <a:ext cx="0" cy="236220"/>
          </a:xfrm>
          <a:custGeom>
            <a:avLst/>
            <a:gdLst/>
            <a:ahLst/>
            <a:cxnLst/>
            <a:rect l="l" t="t" r="r" b="b"/>
            <a:pathLst>
              <a:path w="0" h="236220">
                <a:moveTo>
                  <a:pt x="0" y="0"/>
                </a:moveTo>
                <a:lnTo>
                  <a:pt x="0" y="23621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166687" y="8271095"/>
            <a:ext cx="0" cy="499745"/>
          </a:xfrm>
          <a:custGeom>
            <a:avLst/>
            <a:gdLst/>
            <a:ahLst/>
            <a:cxnLst/>
            <a:rect l="l" t="t" r="r" b="b"/>
            <a:pathLst>
              <a:path w="0" h="499745">
                <a:moveTo>
                  <a:pt x="0" y="0"/>
                </a:moveTo>
                <a:lnTo>
                  <a:pt x="0" y="499114"/>
                </a:lnTo>
              </a:path>
            </a:pathLst>
          </a:custGeom>
          <a:ln w="20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061585" y="8271095"/>
            <a:ext cx="0" cy="499745"/>
          </a:xfrm>
          <a:custGeom>
            <a:avLst/>
            <a:gdLst/>
            <a:ahLst/>
            <a:cxnLst/>
            <a:rect l="l" t="t" r="r" b="b"/>
            <a:pathLst>
              <a:path w="0" h="499745">
                <a:moveTo>
                  <a:pt x="0" y="0"/>
                </a:moveTo>
                <a:lnTo>
                  <a:pt x="0" y="499114"/>
                </a:lnTo>
              </a:path>
            </a:pathLst>
          </a:custGeom>
          <a:ln w="20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004502" y="7402397"/>
            <a:ext cx="0" cy="412750"/>
          </a:xfrm>
          <a:custGeom>
            <a:avLst/>
            <a:gdLst/>
            <a:ahLst/>
            <a:cxnLst/>
            <a:rect l="l" t="t" r="r" b="b"/>
            <a:pathLst>
              <a:path w="0" h="412750">
                <a:moveTo>
                  <a:pt x="0" y="0"/>
                </a:moveTo>
                <a:lnTo>
                  <a:pt x="0" y="412266"/>
                </a:lnTo>
              </a:path>
            </a:pathLst>
          </a:custGeom>
          <a:ln w="20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869091" y="7389490"/>
            <a:ext cx="0" cy="427355"/>
          </a:xfrm>
          <a:custGeom>
            <a:avLst/>
            <a:gdLst/>
            <a:ahLst/>
            <a:cxnLst/>
            <a:rect l="l" t="t" r="r" b="b"/>
            <a:pathLst>
              <a:path w="0" h="427354">
                <a:moveTo>
                  <a:pt x="0" y="0"/>
                </a:moveTo>
                <a:lnTo>
                  <a:pt x="0" y="427354"/>
                </a:lnTo>
              </a:path>
            </a:pathLst>
          </a:custGeom>
          <a:ln w="20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45713" y="7936411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788411" y="7816844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79755" y="7934230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922452" y="7814663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805599" y="7944701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948296" y="7825133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33110" y="7943880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75808" y="8063446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830341" y="7943880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73038" y="8063446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943301" y="7943880"/>
            <a:ext cx="447040" cy="208279"/>
          </a:xfrm>
          <a:custGeom>
            <a:avLst/>
            <a:gdLst/>
            <a:ahLst/>
            <a:cxnLst/>
            <a:rect l="l" t="t" r="r" b="b"/>
            <a:pathLst>
              <a:path w="447040" h="208279">
                <a:moveTo>
                  <a:pt x="0" y="207648"/>
                </a:moveTo>
                <a:lnTo>
                  <a:pt x="446755" y="207648"/>
                </a:lnTo>
                <a:lnTo>
                  <a:pt x="446755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086008" y="8063446"/>
            <a:ext cx="161925" cy="208279"/>
          </a:xfrm>
          <a:custGeom>
            <a:avLst/>
            <a:gdLst/>
            <a:ahLst/>
            <a:cxnLst/>
            <a:rect l="l" t="t" r="r" b="b"/>
            <a:pathLst>
              <a:path w="161925" h="208279">
                <a:moveTo>
                  <a:pt x="0" y="207648"/>
                </a:moveTo>
                <a:lnTo>
                  <a:pt x="161358" y="207648"/>
                </a:lnTo>
                <a:lnTo>
                  <a:pt x="161358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186837" y="9919468"/>
            <a:ext cx="270637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传统总线型以太⽹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4380523" y="8716879"/>
            <a:ext cx="3647581" cy="806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8021284" y="9089113"/>
            <a:ext cx="5905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宋体"/>
                <a:cs typeface="宋体"/>
              </a:rPr>
              <a:t>内导体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017575" y="8516189"/>
            <a:ext cx="11557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宋体"/>
                <a:cs typeface="宋体"/>
              </a:rPr>
              <a:t>外导体屏蔽层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621129" y="8495300"/>
            <a:ext cx="5905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宋体"/>
                <a:cs typeface="宋体"/>
              </a:rPr>
              <a:t>绝缘层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481695" y="8537076"/>
            <a:ext cx="11557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宋体"/>
                <a:cs typeface="宋体"/>
              </a:rPr>
              <a:t>绝缘保护套层</a:t>
            </a:r>
            <a:endParaRPr sz="15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57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782820"/>
          </a:xfrm>
          <a:custGeom>
            <a:avLst/>
            <a:gdLst/>
            <a:ahLst/>
            <a:cxnLst/>
            <a:rect l="l" t="t" r="r" b="b"/>
            <a:pathLst>
              <a:path w="12963525" h="478282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524367"/>
                </a:lnTo>
                <a:lnTo>
                  <a:pt x="197" y="4575737"/>
                </a:lnTo>
                <a:lnTo>
                  <a:pt x="1581" y="4617164"/>
                </a:lnTo>
                <a:lnTo>
                  <a:pt x="12649" y="4675873"/>
                </a:lnTo>
                <a:lnTo>
                  <a:pt x="49226" y="4733286"/>
                </a:lnTo>
                <a:lnTo>
                  <a:pt x="106640" y="4769863"/>
                </a:lnTo>
                <a:lnTo>
                  <a:pt x="165348" y="4780931"/>
                </a:lnTo>
                <a:lnTo>
                  <a:pt x="206776" y="4782315"/>
                </a:lnTo>
                <a:lnTo>
                  <a:pt x="258146" y="4782513"/>
                </a:lnTo>
                <a:lnTo>
                  <a:pt x="12705299" y="4782513"/>
                </a:lnTo>
                <a:lnTo>
                  <a:pt x="12756671" y="4782315"/>
                </a:lnTo>
                <a:lnTo>
                  <a:pt x="12798099" y="4780931"/>
                </a:lnTo>
                <a:lnTo>
                  <a:pt x="12856802" y="4769863"/>
                </a:lnTo>
                <a:lnTo>
                  <a:pt x="12914218" y="4733286"/>
                </a:lnTo>
                <a:lnTo>
                  <a:pt x="12950799" y="4675873"/>
                </a:lnTo>
                <a:lnTo>
                  <a:pt x="12961867" y="4617164"/>
                </a:lnTo>
                <a:lnTo>
                  <a:pt x="12963250" y="4575737"/>
                </a:lnTo>
                <a:lnTo>
                  <a:pt x="12963448" y="452436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782820"/>
          </a:xfrm>
          <a:custGeom>
            <a:avLst/>
            <a:gdLst/>
            <a:ahLst/>
            <a:cxnLst/>
            <a:rect l="l" t="t" r="r" b="b"/>
            <a:pathLst>
              <a:path w="12963525" h="478282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524367"/>
                </a:lnTo>
                <a:lnTo>
                  <a:pt x="12963250" y="4575737"/>
                </a:lnTo>
                <a:lnTo>
                  <a:pt x="12961867" y="4617164"/>
                </a:lnTo>
                <a:lnTo>
                  <a:pt x="12950799" y="4675873"/>
                </a:lnTo>
                <a:lnTo>
                  <a:pt x="12914218" y="4733286"/>
                </a:lnTo>
                <a:lnTo>
                  <a:pt x="12856802" y="4769863"/>
                </a:lnTo>
                <a:lnTo>
                  <a:pt x="12798099" y="4780931"/>
                </a:lnTo>
                <a:lnTo>
                  <a:pt x="12756671" y="4782315"/>
                </a:lnTo>
                <a:lnTo>
                  <a:pt x="12705299" y="4782513"/>
                </a:lnTo>
                <a:lnTo>
                  <a:pt x="258145" y="4782513"/>
                </a:lnTo>
                <a:lnTo>
                  <a:pt x="206775" y="4782315"/>
                </a:lnTo>
                <a:lnTo>
                  <a:pt x="165348" y="4780931"/>
                </a:lnTo>
                <a:lnTo>
                  <a:pt x="106640" y="4769863"/>
                </a:lnTo>
                <a:lnTo>
                  <a:pt x="49226" y="4733286"/>
                </a:lnTo>
                <a:lnTo>
                  <a:pt x="12650" y="4675873"/>
                </a:lnTo>
                <a:lnTo>
                  <a:pt x="1581" y="4617164"/>
                </a:lnTo>
                <a:lnTo>
                  <a:pt x="197" y="4575737"/>
                </a:lnTo>
                <a:lnTo>
                  <a:pt x="0" y="452436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77536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9303" y="2716126"/>
            <a:ext cx="712787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光纤（光导纤维）是光纤通信的传输媒体：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772" y="33910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772" y="587778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43600"/>
              </a:lnSpc>
              <a:spcBef>
                <a:spcPts val="30"/>
              </a:spcBef>
            </a:pPr>
            <a:r>
              <a:rPr dirty="0" spc="80"/>
              <a:t>光纤通信是利⽤光导纤维（光纤），传递光脉冲进⾏通信，</a:t>
            </a:r>
            <a:r>
              <a:rPr dirty="0" spc="80">
                <a:solidFill>
                  <a:srgbClr val="FF2600"/>
                </a:solidFill>
              </a:rPr>
              <a:t>有光脉 冲表</a:t>
            </a:r>
            <a:r>
              <a:rPr dirty="0" spc="30">
                <a:solidFill>
                  <a:srgbClr val="FF2600"/>
                </a:solidFill>
              </a:rPr>
              <a:t>示</a:t>
            </a:r>
            <a:r>
              <a:rPr dirty="0" spc="75">
                <a:solidFill>
                  <a:srgbClr val="FF2600"/>
                </a:solidFill>
              </a:rPr>
              <a:t> </a:t>
            </a:r>
            <a:r>
              <a:rPr dirty="0" spc="10" b="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pc="125" b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pc="50" b="0">
                <a:latin typeface="Arial"/>
                <a:cs typeface="Arial"/>
              </a:rPr>
              <a:t>,</a:t>
            </a:r>
            <a:r>
              <a:rPr dirty="0" spc="80">
                <a:solidFill>
                  <a:srgbClr val="FF2600"/>
                </a:solidFill>
              </a:rPr>
              <a:t>⽆光脉冲表</a:t>
            </a:r>
            <a:r>
              <a:rPr dirty="0" spc="30">
                <a:solidFill>
                  <a:srgbClr val="FF2600"/>
                </a:solidFill>
              </a:rPr>
              <a:t>示</a:t>
            </a:r>
            <a:r>
              <a:rPr dirty="0" spc="75">
                <a:solidFill>
                  <a:srgbClr val="FF2600"/>
                </a:solidFill>
              </a:rPr>
              <a:t> </a:t>
            </a:r>
            <a:r>
              <a:rPr dirty="0" spc="60" b="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pc="80"/>
              <a:t>。由于可⻅光的</a:t>
            </a:r>
            <a:r>
              <a:rPr dirty="0" spc="80">
                <a:solidFill>
                  <a:srgbClr val="FF2600"/>
                </a:solidFill>
              </a:rPr>
              <a:t>频率⾮常⾼</a:t>
            </a:r>
            <a:r>
              <a:rPr dirty="0" spc="80"/>
              <a:t>，约</a:t>
            </a:r>
            <a:r>
              <a:rPr dirty="0" spc="30"/>
              <a:t>为</a:t>
            </a:r>
            <a:r>
              <a:rPr dirty="0" spc="75"/>
              <a:t> </a:t>
            </a:r>
            <a:r>
              <a:rPr dirty="0" spc="50" b="0" i="1">
                <a:latin typeface="Arial"/>
                <a:cs typeface="Arial"/>
              </a:rPr>
              <a:t>10</a:t>
            </a:r>
            <a:r>
              <a:rPr dirty="0" baseline="24853" sz="2850" spc="75" b="0" i="1">
                <a:latin typeface="Arial"/>
                <a:cs typeface="Arial"/>
              </a:rPr>
              <a:t>8  </a:t>
            </a:r>
            <a:r>
              <a:rPr dirty="0" sz="2850" spc="50" b="0">
                <a:latin typeface="Arial"/>
                <a:cs typeface="Arial"/>
              </a:rPr>
              <a:t>MHz</a:t>
            </a:r>
            <a:r>
              <a:rPr dirty="0" sz="2850" spc="140" b="0">
                <a:latin typeface="Arial"/>
                <a:cs typeface="Arial"/>
              </a:rPr>
              <a:t> </a:t>
            </a:r>
            <a:r>
              <a:rPr dirty="0" sz="2850" spc="80"/>
              <a:t>的量级，因此⼀个光纤通信系统的</a:t>
            </a:r>
            <a:r>
              <a:rPr dirty="0" sz="2850" spc="80">
                <a:solidFill>
                  <a:srgbClr val="FF2600"/>
                </a:solidFill>
              </a:rPr>
              <a:t>传输带宽</a:t>
            </a:r>
            <a:r>
              <a:rPr dirty="0" sz="2850" spc="80"/>
              <a:t>远远⼤于⽬前其 他各种传输媒体的带宽；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pc="80"/>
              <a:t>发送端和接收端有</a:t>
            </a:r>
            <a:r>
              <a:rPr dirty="0" spc="80">
                <a:solidFill>
                  <a:srgbClr val="FF2600"/>
                </a:solidFill>
              </a:rPr>
              <a:t>光电转换器</a:t>
            </a:r>
            <a:r>
              <a:rPr dirty="0" spc="30"/>
              <a:t>。</a:t>
            </a: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光纤</a:t>
            </a: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85314" y="5578655"/>
            <a:ext cx="6859712" cy="551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83207" y="5955607"/>
            <a:ext cx="6064250" cy="4718685"/>
          </a:xfrm>
          <a:custGeom>
            <a:avLst/>
            <a:gdLst/>
            <a:ahLst/>
            <a:cxnLst/>
            <a:rect l="l" t="t" r="r" b="b"/>
            <a:pathLst>
              <a:path w="6064250" h="4718684">
                <a:moveTo>
                  <a:pt x="5764976" y="0"/>
                </a:moveTo>
                <a:lnTo>
                  <a:pt x="298954" y="0"/>
                </a:lnTo>
                <a:lnTo>
                  <a:pt x="239465" y="228"/>
                </a:lnTo>
                <a:lnTo>
                  <a:pt x="191490" y="1831"/>
                </a:lnTo>
                <a:lnTo>
                  <a:pt x="153384" y="6180"/>
                </a:lnTo>
                <a:lnTo>
                  <a:pt x="87740" y="32311"/>
                </a:lnTo>
                <a:lnTo>
                  <a:pt x="57010" y="57008"/>
                </a:lnTo>
                <a:lnTo>
                  <a:pt x="32312" y="87737"/>
                </a:lnTo>
                <a:lnTo>
                  <a:pt x="14648" y="123496"/>
                </a:lnTo>
                <a:lnTo>
                  <a:pt x="1831" y="191484"/>
                </a:lnTo>
                <a:lnTo>
                  <a:pt x="228" y="239459"/>
                </a:lnTo>
                <a:lnTo>
                  <a:pt x="0" y="298949"/>
                </a:lnTo>
                <a:lnTo>
                  <a:pt x="0" y="4419517"/>
                </a:lnTo>
                <a:lnTo>
                  <a:pt x="228" y="4479006"/>
                </a:lnTo>
                <a:lnTo>
                  <a:pt x="1831" y="4526981"/>
                </a:lnTo>
                <a:lnTo>
                  <a:pt x="6179" y="4565087"/>
                </a:lnTo>
                <a:lnTo>
                  <a:pt x="32312" y="4630728"/>
                </a:lnTo>
                <a:lnTo>
                  <a:pt x="57010" y="4661457"/>
                </a:lnTo>
                <a:lnTo>
                  <a:pt x="87740" y="4686154"/>
                </a:lnTo>
                <a:lnTo>
                  <a:pt x="123504" y="4703815"/>
                </a:lnTo>
                <a:lnTo>
                  <a:pt x="191490" y="4716634"/>
                </a:lnTo>
                <a:lnTo>
                  <a:pt x="239465" y="4718236"/>
                </a:lnTo>
                <a:lnTo>
                  <a:pt x="298954" y="4718465"/>
                </a:lnTo>
                <a:lnTo>
                  <a:pt x="5764976" y="4718465"/>
                </a:lnTo>
                <a:lnTo>
                  <a:pt x="5824469" y="4718236"/>
                </a:lnTo>
                <a:lnTo>
                  <a:pt x="5872445" y="4716634"/>
                </a:lnTo>
                <a:lnTo>
                  <a:pt x="5910551" y="4712285"/>
                </a:lnTo>
                <a:lnTo>
                  <a:pt x="5976194" y="4686154"/>
                </a:lnTo>
                <a:lnTo>
                  <a:pt x="6006921" y="4661457"/>
                </a:lnTo>
                <a:lnTo>
                  <a:pt x="6031618" y="4630728"/>
                </a:lnTo>
                <a:lnTo>
                  <a:pt x="6049281" y="4594969"/>
                </a:lnTo>
                <a:lnTo>
                  <a:pt x="6062099" y="4526981"/>
                </a:lnTo>
                <a:lnTo>
                  <a:pt x="6063701" y="4479006"/>
                </a:lnTo>
                <a:lnTo>
                  <a:pt x="6063930" y="4419517"/>
                </a:lnTo>
                <a:lnTo>
                  <a:pt x="6063930" y="298949"/>
                </a:lnTo>
                <a:lnTo>
                  <a:pt x="6063701" y="239459"/>
                </a:lnTo>
                <a:lnTo>
                  <a:pt x="6062099" y="191484"/>
                </a:lnTo>
                <a:lnTo>
                  <a:pt x="6057750" y="153378"/>
                </a:lnTo>
                <a:lnTo>
                  <a:pt x="6031618" y="87737"/>
                </a:lnTo>
                <a:lnTo>
                  <a:pt x="6006921" y="57008"/>
                </a:lnTo>
                <a:lnTo>
                  <a:pt x="5976194" y="32311"/>
                </a:lnTo>
                <a:lnTo>
                  <a:pt x="5940436" y="14649"/>
                </a:lnTo>
                <a:lnTo>
                  <a:pt x="5872445" y="1831"/>
                </a:lnTo>
                <a:lnTo>
                  <a:pt x="5824469" y="228"/>
                </a:lnTo>
                <a:lnTo>
                  <a:pt x="5764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83207" y="5955607"/>
            <a:ext cx="6064250" cy="4718685"/>
          </a:xfrm>
          <a:custGeom>
            <a:avLst/>
            <a:gdLst/>
            <a:ahLst/>
            <a:cxnLst/>
            <a:rect l="l" t="t" r="r" b="b"/>
            <a:pathLst>
              <a:path w="6064250" h="4718684">
                <a:moveTo>
                  <a:pt x="298948" y="0"/>
                </a:moveTo>
                <a:lnTo>
                  <a:pt x="5764977" y="0"/>
                </a:lnTo>
                <a:lnTo>
                  <a:pt x="5824466" y="228"/>
                </a:lnTo>
                <a:lnTo>
                  <a:pt x="5872441" y="1831"/>
                </a:lnTo>
                <a:lnTo>
                  <a:pt x="5910547" y="6180"/>
                </a:lnTo>
                <a:lnTo>
                  <a:pt x="5976188" y="32310"/>
                </a:lnTo>
                <a:lnTo>
                  <a:pt x="6006917" y="57007"/>
                </a:lnTo>
                <a:lnTo>
                  <a:pt x="6031614" y="87736"/>
                </a:lnTo>
                <a:lnTo>
                  <a:pt x="6049275" y="123495"/>
                </a:lnTo>
                <a:lnTo>
                  <a:pt x="6062094" y="191483"/>
                </a:lnTo>
                <a:lnTo>
                  <a:pt x="6063696" y="239458"/>
                </a:lnTo>
                <a:lnTo>
                  <a:pt x="6063925" y="298948"/>
                </a:lnTo>
                <a:lnTo>
                  <a:pt x="6063925" y="4419516"/>
                </a:lnTo>
                <a:lnTo>
                  <a:pt x="6063696" y="4479006"/>
                </a:lnTo>
                <a:lnTo>
                  <a:pt x="6062094" y="4526981"/>
                </a:lnTo>
                <a:lnTo>
                  <a:pt x="6057744" y="4565087"/>
                </a:lnTo>
                <a:lnTo>
                  <a:pt x="6031614" y="4630728"/>
                </a:lnTo>
                <a:lnTo>
                  <a:pt x="6006917" y="4661457"/>
                </a:lnTo>
                <a:lnTo>
                  <a:pt x="5976188" y="4686154"/>
                </a:lnTo>
                <a:lnTo>
                  <a:pt x="5940429" y="4703814"/>
                </a:lnTo>
                <a:lnTo>
                  <a:pt x="5872441" y="4716633"/>
                </a:lnTo>
                <a:lnTo>
                  <a:pt x="5824466" y="4718235"/>
                </a:lnTo>
                <a:lnTo>
                  <a:pt x="5764977" y="4718464"/>
                </a:lnTo>
                <a:lnTo>
                  <a:pt x="298948" y="4718464"/>
                </a:lnTo>
                <a:lnTo>
                  <a:pt x="239458" y="4718235"/>
                </a:lnTo>
                <a:lnTo>
                  <a:pt x="191483" y="4716633"/>
                </a:lnTo>
                <a:lnTo>
                  <a:pt x="153377" y="4712284"/>
                </a:lnTo>
                <a:lnTo>
                  <a:pt x="87736" y="4686154"/>
                </a:lnTo>
                <a:lnTo>
                  <a:pt x="57007" y="4661457"/>
                </a:lnTo>
                <a:lnTo>
                  <a:pt x="32310" y="4630728"/>
                </a:lnTo>
                <a:lnTo>
                  <a:pt x="14649" y="4594968"/>
                </a:lnTo>
                <a:lnTo>
                  <a:pt x="1831" y="4526981"/>
                </a:lnTo>
                <a:lnTo>
                  <a:pt x="228" y="4479006"/>
                </a:lnTo>
                <a:lnTo>
                  <a:pt x="0" y="4419516"/>
                </a:lnTo>
                <a:lnTo>
                  <a:pt x="0" y="298948"/>
                </a:lnTo>
                <a:lnTo>
                  <a:pt x="228" y="239458"/>
                </a:lnTo>
                <a:lnTo>
                  <a:pt x="1831" y="191483"/>
                </a:lnTo>
                <a:lnTo>
                  <a:pt x="6180" y="153377"/>
                </a:lnTo>
                <a:lnTo>
                  <a:pt x="32310" y="87736"/>
                </a:lnTo>
                <a:lnTo>
                  <a:pt x="57007" y="57007"/>
                </a:lnTo>
                <a:lnTo>
                  <a:pt x="87736" y="32310"/>
                </a:lnTo>
                <a:lnTo>
                  <a:pt x="123495" y="14649"/>
                </a:lnTo>
                <a:lnTo>
                  <a:pt x="191483" y="1831"/>
                </a:lnTo>
                <a:lnTo>
                  <a:pt x="239458" y="228"/>
                </a:lnTo>
                <a:lnTo>
                  <a:pt x="29894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812377" y="658403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2377" y="853581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05035" y="6348886"/>
            <a:ext cx="4423410" cy="38246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当光线从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⾼折射率</a:t>
            </a:r>
            <a:r>
              <a:rPr dirty="0" sz="2850" spc="25" b="0">
                <a:latin typeface="Microsoft JhengHei UI Light"/>
                <a:cs typeface="Microsoft JhengHei UI Light"/>
              </a:rPr>
              <a:t>的媒体射 向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低折射率</a:t>
            </a:r>
            <a:r>
              <a:rPr dirty="0" sz="2850" spc="30" b="0">
                <a:latin typeface="Microsoft JhengHei UI Light"/>
                <a:cs typeface="Microsoft JhengHei UI Light"/>
              </a:rPr>
              <a:t>的媒体时，其</a:t>
            </a:r>
            <a:r>
              <a:rPr dirty="0" sz="28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折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射⻆将⼤于⼊射⻆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ct val="141800"/>
              </a:lnSpc>
              <a:spcBef>
                <a:spcPts val="82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因此，如果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⼊射⻆⾜够⼤</a:t>
            </a:r>
            <a:r>
              <a:rPr dirty="0" sz="2850" spc="25" b="0">
                <a:latin typeface="Microsoft JhengHei UI Light"/>
                <a:cs typeface="Microsoft JhengHei UI Light"/>
              </a:rPr>
              <a:t>， 就会出现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全反射</a:t>
            </a:r>
            <a:r>
              <a:rPr dirty="0" sz="2850" spc="25" b="0">
                <a:latin typeface="Microsoft JhengHei UI Light"/>
                <a:cs typeface="Microsoft JhengHei UI Light"/>
              </a:rPr>
              <a:t>，光也就沿 </a:t>
            </a:r>
            <a:r>
              <a:rPr dirty="0" sz="2850" spc="30" b="0">
                <a:latin typeface="Microsoft JhengHei UI Light"/>
                <a:cs typeface="Microsoft JhengHei UI Light"/>
              </a:rPr>
              <a:t>着光纤传输下去。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1000" y="4334985"/>
            <a:ext cx="186055" cy="48895"/>
          </a:xfrm>
          <a:custGeom>
            <a:avLst/>
            <a:gdLst/>
            <a:ahLst/>
            <a:cxnLst/>
            <a:rect l="l" t="t" r="r" b="b"/>
            <a:pathLst>
              <a:path w="186054" h="48895">
                <a:moveTo>
                  <a:pt x="185630" y="41949"/>
                </a:moveTo>
                <a:lnTo>
                  <a:pt x="124753" y="48462"/>
                </a:lnTo>
                <a:lnTo>
                  <a:pt x="69542" y="42742"/>
                </a:lnTo>
                <a:lnTo>
                  <a:pt x="25967" y="26138"/>
                </a:lnTo>
                <a:lnTo>
                  <a:pt x="0" y="0"/>
                </a:lnTo>
              </a:path>
            </a:pathLst>
          </a:custGeom>
          <a:ln w="20221">
            <a:solidFill>
              <a:srgbClr val="021E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5017" y="3519475"/>
            <a:ext cx="4764405" cy="0"/>
          </a:xfrm>
          <a:custGeom>
            <a:avLst/>
            <a:gdLst/>
            <a:ahLst/>
            <a:cxnLst/>
            <a:rect l="l" t="t" r="r" b="b"/>
            <a:pathLst>
              <a:path w="4764405" h="0">
                <a:moveTo>
                  <a:pt x="0" y="0"/>
                </a:moveTo>
                <a:lnTo>
                  <a:pt x="4764047" y="0"/>
                </a:lnTo>
              </a:path>
            </a:pathLst>
          </a:custGeom>
          <a:ln w="185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05017" y="3995699"/>
            <a:ext cx="4764405" cy="0"/>
          </a:xfrm>
          <a:custGeom>
            <a:avLst/>
            <a:gdLst/>
            <a:ahLst/>
            <a:cxnLst/>
            <a:rect l="l" t="t" r="r" b="b"/>
            <a:pathLst>
              <a:path w="4764405" h="0">
                <a:moveTo>
                  <a:pt x="0" y="0"/>
                </a:moveTo>
                <a:lnTo>
                  <a:pt x="4764047" y="0"/>
                </a:lnTo>
              </a:path>
            </a:pathLst>
          </a:custGeom>
          <a:ln w="185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16018" y="3539318"/>
            <a:ext cx="4720590" cy="436880"/>
          </a:xfrm>
          <a:custGeom>
            <a:avLst/>
            <a:gdLst/>
            <a:ahLst/>
            <a:cxnLst/>
            <a:rect l="l" t="t" r="r" b="b"/>
            <a:pathLst>
              <a:path w="4720590" h="436879">
                <a:moveTo>
                  <a:pt x="0" y="436538"/>
                </a:moveTo>
                <a:lnTo>
                  <a:pt x="4720036" y="436538"/>
                </a:lnTo>
                <a:lnTo>
                  <a:pt x="4720036" y="0"/>
                </a:lnTo>
                <a:lnTo>
                  <a:pt x="0" y="0"/>
                </a:lnTo>
                <a:lnTo>
                  <a:pt x="0" y="436538"/>
                </a:lnTo>
                <a:close/>
              </a:path>
            </a:pathLst>
          </a:custGeom>
          <a:solidFill>
            <a:srgbClr val="73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4471" y="4904853"/>
            <a:ext cx="4730750" cy="0"/>
          </a:xfrm>
          <a:custGeom>
            <a:avLst/>
            <a:gdLst/>
            <a:ahLst/>
            <a:cxnLst/>
            <a:rect l="l" t="t" r="r" b="b"/>
            <a:pathLst>
              <a:path w="4730750" h="0">
                <a:moveTo>
                  <a:pt x="0" y="0"/>
                </a:moveTo>
                <a:lnTo>
                  <a:pt x="4730659" y="0"/>
                </a:lnTo>
              </a:path>
            </a:pathLst>
          </a:custGeom>
          <a:ln w="185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84471" y="5330053"/>
            <a:ext cx="4730750" cy="0"/>
          </a:xfrm>
          <a:custGeom>
            <a:avLst/>
            <a:gdLst/>
            <a:ahLst/>
            <a:cxnLst/>
            <a:rect l="l" t="t" r="r" b="b"/>
            <a:pathLst>
              <a:path w="4730750" h="0">
                <a:moveTo>
                  <a:pt x="0" y="0"/>
                </a:moveTo>
                <a:lnTo>
                  <a:pt x="4730659" y="0"/>
                </a:lnTo>
              </a:path>
            </a:pathLst>
          </a:custGeom>
          <a:ln w="185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95471" y="4922570"/>
            <a:ext cx="4686935" cy="389890"/>
          </a:xfrm>
          <a:custGeom>
            <a:avLst/>
            <a:gdLst/>
            <a:ahLst/>
            <a:cxnLst/>
            <a:rect l="l" t="t" r="r" b="b"/>
            <a:pathLst>
              <a:path w="4686934" h="389889">
                <a:moveTo>
                  <a:pt x="0" y="389766"/>
                </a:moveTo>
                <a:lnTo>
                  <a:pt x="4686653" y="389766"/>
                </a:lnTo>
                <a:lnTo>
                  <a:pt x="4686653" y="0"/>
                </a:lnTo>
                <a:lnTo>
                  <a:pt x="0" y="0"/>
                </a:lnTo>
                <a:lnTo>
                  <a:pt x="0" y="389766"/>
                </a:lnTo>
                <a:close/>
              </a:path>
            </a:pathLst>
          </a:custGeom>
          <a:solidFill>
            <a:srgbClr val="73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62962" y="3438712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1" y="1447586"/>
                </a:lnTo>
              </a:path>
            </a:pathLst>
          </a:custGeom>
          <a:ln w="2844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73235" y="3742782"/>
            <a:ext cx="476884" cy="265430"/>
          </a:xfrm>
          <a:custGeom>
            <a:avLst/>
            <a:gdLst/>
            <a:ahLst/>
            <a:cxnLst/>
            <a:rect l="l" t="t" r="r" b="b"/>
            <a:pathLst>
              <a:path w="476885" h="265429">
                <a:moveTo>
                  <a:pt x="0" y="265286"/>
                </a:moveTo>
                <a:lnTo>
                  <a:pt x="476601" y="0"/>
                </a:lnTo>
              </a:path>
            </a:pathLst>
          </a:custGeom>
          <a:ln w="6268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32142" y="3652447"/>
            <a:ext cx="380365" cy="223520"/>
          </a:xfrm>
          <a:custGeom>
            <a:avLst/>
            <a:gdLst/>
            <a:ahLst/>
            <a:cxnLst/>
            <a:rect l="l" t="t" r="r" b="b"/>
            <a:pathLst>
              <a:path w="380364" h="223520">
                <a:moveTo>
                  <a:pt x="379987" y="0"/>
                </a:moveTo>
                <a:lnTo>
                  <a:pt x="0" y="138329"/>
                </a:lnTo>
                <a:lnTo>
                  <a:pt x="110805" y="223008"/>
                </a:lnTo>
                <a:lnTo>
                  <a:pt x="379987" y="0"/>
                </a:lnTo>
                <a:close/>
              </a:path>
            </a:pathLst>
          </a:custGeom>
          <a:solidFill>
            <a:srgbClr val="4349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0409" y="4126967"/>
            <a:ext cx="389890" cy="601980"/>
          </a:xfrm>
          <a:custGeom>
            <a:avLst/>
            <a:gdLst/>
            <a:ahLst/>
            <a:cxnLst/>
            <a:rect l="l" t="t" r="r" b="b"/>
            <a:pathLst>
              <a:path w="389889" h="601979">
                <a:moveTo>
                  <a:pt x="0" y="601620"/>
                </a:moveTo>
                <a:lnTo>
                  <a:pt x="389881" y="0"/>
                </a:lnTo>
              </a:path>
            </a:pathLst>
          </a:custGeom>
          <a:ln w="76565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18614" y="3998791"/>
            <a:ext cx="245110" cy="278130"/>
          </a:xfrm>
          <a:custGeom>
            <a:avLst/>
            <a:gdLst/>
            <a:ahLst/>
            <a:cxnLst/>
            <a:rect l="l" t="t" r="r" b="b"/>
            <a:pathLst>
              <a:path w="245110" h="278129">
                <a:moveTo>
                  <a:pt x="244742" y="0"/>
                </a:moveTo>
                <a:lnTo>
                  <a:pt x="0" y="234683"/>
                </a:lnTo>
                <a:lnTo>
                  <a:pt x="157220" y="278025"/>
                </a:lnTo>
                <a:lnTo>
                  <a:pt x="244742" y="0"/>
                </a:lnTo>
                <a:close/>
              </a:path>
            </a:pathLst>
          </a:custGeom>
          <a:solidFill>
            <a:srgbClr val="4349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56882" y="3743288"/>
            <a:ext cx="253565" cy="143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97151" y="3438712"/>
            <a:ext cx="635" cy="1466215"/>
          </a:xfrm>
          <a:custGeom>
            <a:avLst/>
            <a:gdLst/>
            <a:ahLst/>
            <a:cxnLst/>
            <a:rect l="l" t="t" r="r" b="b"/>
            <a:pathLst>
              <a:path w="634" h="1466214">
                <a:moveTo>
                  <a:pt x="0" y="0"/>
                </a:moveTo>
                <a:lnTo>
                  <a:pt x="1" y="1466140"/>
                </a:lnTo>
              </a:path>
            </a:pathLst>
          </a:custGeom>
          <a:ln w="2844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54134" y="4051556"/>
            <a:ext cx="1064260" cy="284480"/>
          </a:xfrm>
          <a:custGeom>
            <a:avLst/>
            <a:gdLst/>
            <a:ahLst/>
            <a:cxnLst/>
            <a:rect l="l" t="t" r="r" b="b"/>
            <a:pathLst>
              <a:path w="1064259" h="284479">
                <a:moveTo>
                  <a:pt x="0" y="284303"/>
                </a:moveTo>
                <a:lnTo>
                  <a:pt x="1063765" y="0"/>
                </a:lnTo>
              </a:path>
            </a:pathLst>
          </a:custGeom>
          <a:ln w="5764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88113" y="3998792"/>
            <a:ext cx="427355" cy="157480"/>
          </a:xfrm>
          <a:custGeom>
            <a:avLst/>
            <a:gdLst/>
            <a:ahLst/>
            <a:cxnLst/>
            <a:rect l="l" t="t" r="r" b="b"/>
            <a:pathLst>
              <a:path w="427354" h="157479">
                <a:moveTo>
                  <a:pt x="427214" y="0"/>
                </a:moveTo>
                <a:lnTo>
                  <a:pt x="0" y="54022"/>
                </a:lnTo>
                <a:lnTo>
                  <a:pt x="64720" y="157035"/>
                </a:lnTo>
                <a:lnTo>
                  <a:pt x="427214" y="0"/>
                </a:lnTo>
                <a:close/>
              </a:path>
            </a:pathLst>
          </a:custGeom>
          <a:solidFill>
            <a:srgbClr val="4349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07424" y="3998791"/>
            <a:ext cx="1243965" cy="298450"/>
          </a:xfrm>
          <a:custGeom>
            <a:avLst/>
            <a:gdLst/>
            <a:ahLst/>
            <a:cxnLst/>
            <a:rect l="l" t="t" r="r" b="b"/>
            <a:pathLst>
              <a:path w="1243965" h="298450">
                <a:moveTo>
                  <a:pt x="0" y="0"/>
                </a:moveTo>
                <a:lnTo>
                  <a:pt x="1243490" y="298307"/>
                </a:lnTo>
              </a:path>
            </a:pathLst>
          </a:custGeom>
          <a:ln w="5727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21209" y="4196819"/>
            <a:ext cx="430530" cy="148590"/>
          </a:xfrm>
          <a:custGeom>
            <a:avLst/>
            <a:gdLst/>
            <a:ahLst/>
            <a:cxnLst/>
            <a:rect l="l" t="t" r="r" b="b"/>
            <a:pathLst>
              <a:path w="430529" h="148589">
                <a:moveTo>
                  <a:pt x="58920" y="0"/>
                </a:moveTo>
                <a:lnTo>
                  <a:pt x="0" y="104481"/>
                </a:lnTo>
                <a:lnTo>
                  <a:pt x="429949" y="148315"/>
                </a:lnTo>
                <a:lnTo>
                  <a:pt x="58920" y="0"/>
                </a:lnTo>
                <a:close/>
              </a:path>
            </a:pathLst>
          </a:custGeom>
          <a:solidFill>
            <a:srgbClr val="4349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87493" y="4139889"/>
            <a:ext cx="503555" cy="246379"/>
          </a:xfrm>
          <a:custGeom>
            <a:avLst/>
            <a:gdLst/>
            <a:ahLst/>
            <a:cxnLst/>
            <a:rect l="l" t="t" r="r" b="b"/>
            <a:pathLst>
              <a:path w="503554" h="246379">
                <a:moveTo>
                  <a:pt x="503119" y="238865"/>
                </a:moveTo>
                <a:lnTo>
                  <a:pt x="451968" y="245392"/>
                </a:lnTo>
                <a:lnTo>
                  <a:pt x="400496" y="246164"/>
                </a:lnTo>
                <a:lnTo>
                  <a:pt x="349303" y="241467"/>
                </a:lnTo>
                <a:lnTo>
                  <a:pt x="298988" y="231585"/>
                </a:lnTo>
                <a:lnTo>
                  <a:pt x="250150" y="216802"/>
                </a:lnTo>
                <a:lnTo>
                  <a:pt x="203389" y="197403"/>
                </a:lnTo>
                <a:lnTo>
                  <a:pt x="159304" y="173672"/>
                </a:lnTo>
                <a:lnTo>
                  <a:pt x="118494" y="145894"/>
                </a:lnTo>
                <a:lnTo>
                  <a:pt x="81559" y="114353"/>
                </a:lnTo>
                <a:lnTo>
                  <a:pt x="49099" y="79334"/>
                </a:lnTo>
                <a:lnTo>
                  <a:pt x="21713" y="41121"/>
                </a:lnTo>
                <a:lnTo>
                  <a:pt x="0" y="0"/>
                </a:lnTo>
              </a:path>
            </a:pathLst>
          </a:custGeom>
          <a:ln w="2109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96992" y="3559675"/>
            <a:ext cx="246379" cy="1771650"/>
          </a:xfrm>
          <a:custGeom>
            <a:avLst/>
            <a:gdLst/>
            <a:ahLst/>
            <a:cxnLst/>
            <a:rect l="l" t="t" r="r" b="b"/>
            <a:pathLst>
              <a:path w="246379" h="1771650">
                <a:moveTo>
                  <a:pt x="213528" y="0"/>
                </a:moveTo>
                <a:lnTo>
                  <a:pt x="213528" y="39953"/>
                </a:lnTo>
                <a:lnTo>
                  <a:pt x="213528" y="79906"/>
                </a:lnTo>
                <a:lnTo>
                  <a:pt x="164252" y="119859"/>
                </a:lnTo>
                <a:lnTo>
                  <a:pt x="164252" y="159812"/>
                </a:lnTo>
                <a:lnTo>
                  <a:pt x="147827" y="199765"/>
                </a:lnTo>
                <a:lnTo>
                  <a:pt x="147827" y="239718"/>
                </a:lnTo>
                <a:lnTo>
                  <a:pt x="197102" y="279671"/>
                </a:lnTo>
                <a:lnTo>
                  <a:pt x="246378" y="319624"/>
                </a:lnTo>
                <a:lnTo>
                  <a:pt x="246378" y="359577"/>
                </a:lnTo>
                <a:lnTo>
                  <a:pt x="246378" y="399530"/>
                </a:lnTo>
                <a:lnTo>
                  <a:pt x="246378" y="439483"/>
                </a:lnTo>
                <a:lnTo>
                  <a:pt x="229953" y="439483"/>
                </a:lnTo>
                <a:lnTo>
                  <a:pt x="180677" y="466118"/>
                </a:lnTo>
                <a:lnTo>
                  <a:pt x="131401" y="506071"/>
                </a:lnTo>
                <a:lnTo>
                  <a:pt x="98551" y="546024"/>
                </a:lnTo>
                <a:lnTo>
                  <a:pt x="49275" y="572660"/>
                </a:lnTo>
                <a:lnTo>
                  <a:pt x="32850" y="612613"/>
                </a:lnTo>
                <a:lnTo>
                  <a:pt x="32850" y="652566"/>
                </a:lnTo>
                <a:lnTo>
                  <a:pt x="32850" y="692519"/>
                </a:lnTo>
                <a:lnTo>
                  <a:pt x="32850" y="732472"/>
                </a:lnTo>
                <a:lnTo>
                  <a:pt x="0" y="772425"/>
                </a:lnTo>
                <a:lnTo>
                  <a:pt x="0" y="812378"/>
                </a:lnTo>
                <a:lnTo>
                  <a:pt x="0" y="852331"/>
                </a:lnTo>
                <a:lnTo>
                  <a:pt x="0" y="892284"/>
                </a:lnTo>
                <a:lnTo>
                  <a:pt x="0" y="932237"/>
                </a:lnTo>
                <a:lnTo>
                  <a:pt x="0" y="972190"/>
                </a:lnTo>
                <a:lnTo>
                  <a:pt x="49275" y="998826"/>
                </a:lnTo>
                <a:lnTo>
                  <a:pt x="98551" y="1025461"/>
                </a:lnTo>
                <a:lnTo>
                  <a:pt x="147827" y="1052096"/>
                </a:lnTo>
                <a:lnTo>
                  <a:pt x="164252" y="1092050"/>
                </a:lnTo>
                <a:lnTo>
                  <a:pt x="213528" y="1132002"/>
                </a:lnTo>
                <a:lnTo>
                  <a:pt x="229953" y="1171955"/>
                </a:lnTo>
                <a:lnTo>
                  <a:pt x="246378" y="1211909"/>
                </a:lnTo>
                <a:lnTo>
                  <a:pt x="246378" y="1251861"/>
                </a:lnTo>
                <a:lnTo>
                  <a:pt x="246378" y="1291814"/>
                </a:lnTo>
                <a:lnTo>
                  <a:pt x="246378" y="1331768"/>
                </a:lnTo>
                <a:lnTo>
                  <a:pt x="197102" y="1331768"/>
                </a:lnTo>
                <a:lnTo>
                  <a:pt x="180677" y="1371720"/>
                </a:lnTo>
                <a:lnTo>
                  <a:pt x="164252" y="1411674"/>
                </a:lnTo>
                <a:lnTo>
                  <a:pt x="147827" y="1451627"/>
                </a:lnTo>
                <a:lnTo>
                  <a:pt x="131401" y="1491579"/>
                </a:lnTo>
                <a:lnTo>
                  <a:pt x="131401" y="1531533"/>
                </a:lnTo>
                <a:lnTo>
                  <a:pt x="131401" y="1571486"/>
                </a:lnTo>
                <a:lnTo>
                  <a:pt x="131401" y="1611438"/>
                </a:lnTo>
                <a:lnTo>
                  <a:pt x="131401" y="1651392"/>
                </a:lnTo>
                <a:lnTo>
                  <a:pt x="147827" y="1691345"/>
                </a:lnTo>
                <a:lnTo>
                  <a:pt x="164252" y="1731297"/>
                </a:lnTo>
                <a:lnTo>
                  <a:pt x="197102" y="1771251"/>
                </a:lnTo>
                <a:lnTo>
                  <a:pt x="197102" y="1757934"/>
                </a:lnTo>
                <a:lnTo>
                  <a:pt x="197102" y="1744616"/>
                </a:lnTo>
              </a:path>
            </a:pathLst>
          </a:custGeom>
          <a:ln w="18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48517" y="3533390"/>
            <a:ext cx="33655" cy="478790"/>
          </a:xfrm>
          <a:custGeom>
            <a:avLst/>
            <a:gdLst/>
            <a:ahLst/>
            <a:cxnLst/>
            <a:rect l="l" t="t" r="r" b="b"/>
            <a:pathLst>
              <a:path w="33654" h="478789">
                <a:moveTo>
                  <a:pt x="0" y="0"/>
                </a:moveTo>
                <a:lnTo>
                  <a:pt x="16594" y="39887"/>
                </a:lnTo>
                <a:lnTo>
                  <a:pt x="16594" y="79774"/>
                </a:lnTo>
                <a:lnTo>
                  <a:pt x="16594" y="119661"/>
                </a:lnTo>
                <a:lnTo>
                  <a:pt x="16594" y="159549"/>
                </a:lnTo>
                <a:lnTo>
                  <a:pt x="16594" y="199436"/>
                </a:lnTo>
                <a:lnTo>
                  <a:pt x="0" y="239323"/>
                </a:lnTo>
                <a:lnTo>
                  <a:pt x="0" y="279210"/>
                </a:lnTo>
                <a:lnTo>
                  <a:pt x="0" y="319098"/>
                </a:lnTo>
                <a:lnTo>
                  <a:pt x="0" y="358985"/>
                </a:lnTo>
                <a:lnTo>
                  <a:pt x="0" y="398872"/>
                </a:lnTo>
                <a:lnTo>
                  <a:pt x="16594" y="438760"/>
                </a:lnTo>
                <a:lnTo>
                  <a:pt x="33189" y="478647"/>
                </a:lnTo>
              </a:path>
            </a:pathLst>
          </a:custGeom>
          <a:ln w="18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99720" y="3998791"/>
            <a:ext cx="131445" cy="893444"/>
          </a:xfrm>
          <a:custGeom>
            <a:avLst/>
            <a:gdLst/>
            <a:ahLst/>
            <a:cxnLst/>
            <a:rect l="l" t="t" r="r" b="b"/>
            <a:pathLst>
              <a:path w="131445" h="893445">
                <a:moveTo>
                  <a:pt x="49058" y="0"/>
                </a:moveTo>
                <a:lnTo>
                  <a:pt x="32705" y="39985"/>
                </a:lnTo>
                <a:lnTo>
                  <a:pt x="32705" y="79971"/>
                </a:lnTo>
                <a:lnTo>
                  <a:pt x="32705" y="119957"/>
                </a:lnTo>
                <a:lnTo>
                  <a:pt x="32705" y="159943"/>
                </a:lnTo>
                <a:lnTo>
                  <a:pt x="65410" y="199929"/>
                </a:lnTo>
                <a:lnTo>
                  <a:pt x="65410" y="239915"/>
                </a:lnTo>
                <a:lnTo>
                  <a:pt x="81763" y="279901"/>
                </a:lnTo>
                <a:lnTo>
                  <a:pt x="98116" y="319887"/>
                </a:lnTo>
                <a:lnTo>
                  <a:pt x="98116" y="359872"/>
                </a:lnTo>
                <a:lnTo>
                  <a:pt x="130821" y="399858"/>
                </a:lnTo>
                <a:lnTo>
                  <a:pt x="130821" y="599788"/>
                </a:lnTo>
                <a:lnTo>
                  <a:pt x="114469" y="639773"/>
                </a:lnTo>
                <a:lnTo>
                  <a:pt x="98116" y="679759"/>
                </a:lnTo>
                <a:lnTo>
                  <a:pt x="81763" y="719745"/>
                </a:lnTo>
                <a:lnTo>
                  <a:pt x="49058" y="759731"/>
                </a:lnTo>
                <a:lnTo>
                  <a:pt x="32705" y="813046"/>
                </a:lnTo>
                <a:lnTo>
                  <a:pt x="32705" y="853032"/>
                </a:lnTo>
                <a:lnTo>
                  <a:pt x="0" y="893017"/>
                </a:lnTo>
              </a:path>
            </a:pathLst>
          </a:custGeom>
          <a:ln w="188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66333" y="4890939"/>
            <a:ext cx="33655" cy="440055"/>
          </a:xfrm>
          <a:custGeom>
            <a:avLst/>
            <a:gdLst/>
            <a:ahLst/>
            <a:cxnLst/>
            <a:rect l="l" t="t" r="r" b="b"/>
            <a:pathLst>
              <a:path w="33654" h="440054">
                <a:moveTo>
                  <a:pt x="33189" y="0"/>
                </a:moveTo>
                <a:lnTo>
                  <a:pt x="33189" y="0"/>
                </a:lnTo>
                <a:lnTo>
                  <a:pt x="33189" y="359988"/>
                </a:lnTo>
                <a:lnTo>
                  <a:pt x="16594" y="399987"/>
                </a:lnTo>
                <a:lnTo>
                  <a:pt x="0" y="439986"/>
                </a:lnTo>
              </a:path>
            </a:pathLst>
          </a:custGeom>
          <a:ln w="189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30801" y="3716527"/>
            <a:ext cx="490220" cy="391795"/>
          </a:xfrm>
          <a:custGeom>
            <a:avLst/>
            <a:gdLst/>
            <a:ahLst/>
            <a:cxnLst/>
            <a:rect l="l" t="t" r="r" b="b"/>
            <a:pathLst>
              <a:path w="490220" h="391795">
                <a:moveTo>
                  <a:pt x="0" y="0"/>
                </a:moveTo>
                <a:lnTo>
                  <a:pt x="57421" y="7693"/>
                </a:lnTo>
                <a:lnTo>
                  <a:pt x="112364" y="18540"/>
                </a:lnTo>
                <a:lnTo>
                  <a:pt x="164584" y="32343"/>
                </a:lnTo>
                <a:lnTo>
                  <a:pt x="213839" y="48906"/>
                </a:lnTo>
                <a:lnTo>
                  <a:pt x="259884" y="68033"/>
                </a:lnTo>
                <a:lnTo>
                  <a:pt x="302476" y="89526"/>
                </a:lnTo>
                <a:lnTo>
                  <a:pt x="341370" y="113189"/>
                </a:lnTo>
                <a:lnTo>
                  <a:pt x="376324" y="138826"/>
                </a:lnTo>
                <a:lnTo>
                  <a:pt x="407093" y="166239"/>
                </a:lnTo>
                <a:lnTo>
                  <a:pt x="433435" y="195231"/>
                </a:lnTo>
                <a:lnTo>
                  <a:pt x="471858" y="257170"/>
                </a:lnTo>
                <a:lnTo>
                  <a:pt x="489643" y="323069"/>
                </a:lnTo>
                <a:lnTo>
                  <a:pt x="490188" y="357011"/>
                </a:lnTo>
                <a:lnTo>
                  <a:pt x="484842" y="391353"/>
                </a:lnTo>
              </a:path>
            </a:pathLst>
          </a:custGeom>
          <a:ln w="22513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35192" y="3507104"/>
            <a:ext cx="2113645" cy="1836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18655" y="3507104"/>
            <a:ext cx="630555" cy="1837055"/>
          </a:xfrm>
          <a:custGeom>
            <a:avLst/>
            <a:gdLst/>
            <a:ahLst/>
            <a:cxnLst/>
            <a:rect l="l" t="t" r="r" b="b"/>
            <a:pathLst>
              <a:path w="630555" h="1837054">
                <a:moveTo>
                  <a:pt x="315091" y="1836865"/>
                </a:moveTo>
                <a:lnTo>
                  <a:pt x="268529" y="1826906"/>
                </a:lnTo>
                <a:lnTo>
                  <a:pt x="224088" y="1797979"/>
                </a:lnTo>
                <a:lnTo>
                  <a:pt x="182256" y="1751503"/>
                </a:lnTo>
                <a:lnTo>
                  <a:pt x="143520" y="1688899"/>
                </a:lnTo>
                <a:lnTo>
                  <a:pt x="125466" y="1651994"/>
                </a:lnTo>
                <a:lnTo>
                  <a:pt x="108368" y="1611589"/>
                </a:lnTo>
                <a:lnTo>
                  <a:pt x="92288" y="1567862"/>
                </a:lnTo>
                <a:lnTo>
                  <a:pt x="77286" y="1520991"/>
                </a:lnTo>
                <a:lnTo>
                  <a:pt x="63424" y="1471154"/>
                </a:lnTo>
                <a:lnTo>
                  <a:pt x="50763" y="1418528"/>
                </a:lnTo>
                <a:lnTo>
                  <a:pt x="39363" y="1363291"/>
                </a:lnTo>
                <a:lnTo>
                  <a:pt x="29285" y="1305620"/>
                </a:lnTo>
                <a:lnTo>
                  <a:pt x="20590" y="1245693"/>
                </a:lnTo>
                <a:lnTo>
                  <a:pt x="13340" y="1183688"/>
                </a:lnTo>
                <a:lnTo>
                  <a:pt x="7595" y="1119781"/>
                </a:lnTo>
                <a:lnTo>
                  <a:pt x="3416" y="1054151"/>
                </a:lnTo>
                <a:lnTo>
                  <a:pt x="864" y="986976"/>
                </a:lnTo>
                <a:lnTo>
                  <a:pt x="0" y="918432"/>
                </a:lnTo>
                <a:lnTo>
                  <a:pt x="864" y="849888"/>
                </a:lnTo>
                <a:lnTo>
                  <a:pt x="3416" y="782713"/>
                </a:lnTo>
                <a:lnTo>
                  <a:pt x="7595" y="717083"/>
                </a:lnTo>
                <a:lnTo>
                  <a:pt x="13340" y="653177"/>
                </a:lnTo>
                <a:lnTo>
                  <a:pt x="20590" y="591171"/>
                </a:lnTo>
                <a:lnTo>
                  <a:pt x="29285" y="531244"/>
                </a:lnTo>
                <a:lnTo>
                  <a:pt x="39363" y="473573"/>
                </a:lnTo>
                <a:lnTo>
                  <a:pt x="50763" y="418336"/>
                </a:lnTo>
                <a:lnTo>
                  <a:pt x="63424" y="365710"/>
                </a:lnTo>
                <a:lnTo>
                  <a:pt x="77286" y="315873"/>
                </a:lnTo>
                <a:lnTo>
                  <a:pt x="92288" y="269002"/>
                </a:lnTo>
                <a:lnTo>
                  <a:pt x="108368" y="225275"/>
                </a:lnTo>
                <a:lnTo>
                  <a:pt x="125466" y="184870"/>
                </a:lnTo>
                <a:lnTo>
                  <a:pt x="143520" y="147965"/>
                </a:lnTo>
                <a:lnTo>
                  <a:pt x="162471" y="114736"/>
                </a:lnTo>
                <a:lnTo>
                  <a:pt x="202816" y="60018"/>
                </a:lnTo>
                <a:lnTo>
                  <a:pt x="246013" y="22139"/>
                </a:lnTo>
                <a:lnTo>
                  <a:pt x="291575" y="2519"/>
                </a:lnTo>
                <a:lnTo>
                  <a:pt x="315091" y="0"/>
                </a:lnTo>
                <a:lnTo>
                  <a:pt x="338607" y="2519"/>
                </a:lnTo>
                <a:lnTo>
                  <a:pt x="384169" y="22139"/>
                </a:lnTo>
                <a:lnTo>
                  <a:pt x="427366" y="60018"/>
                </a:lnTo>
                <a:lnTo>
                  <a:pt x="467711" y="114736"/>
                </a:lnTo>
                <a:lnTo>
                  <a:pt x="486662" y="147965"/>
                </a:lnTo>
                <a:lnTo>
                  <a:pt x="504716" y="184870"/>
                </a:lnTo>
                <a:lnTo>
                  <a:pt x="521814" y="225275"/>
                </a:lnTo>
                <a:lnTo>
                  <a:pt x="537894" y="269002"/>
                </a:lnTo>
                <a:lnTo>
                  <a:pt x="552896" y="315873"/>
                </a:lnTo>
                <a:lnTo>
                  <a:pt x="566758" y="365710"/>
                </a:lnTo>
                <a:lnTo>
                  <a:pt x="579419" y="418336"/>
                </a:lnTo>
                <a:lnTo>
                  <a:pt x="590819" y="473573"/>
                </a:lnTo>
                <a:lnTo>
                  <a:pt x="600897" y="531244"/>
                </a:lnTo>
                <a:lnTo>
                  <a:pt x="609591" y="591171"/>
                </a:lnTo>
                <a:lnTo>
                  <a:pt x="616842" y="653177"/>
                </a:lnTo>
                <a:lnTo>
                  <a:pt x="622587" y="717083"/>
                </a:lnTo>
                <a:lnTo>
                  <a:pt x="626766" y="782713"/>
                </a:lnTo>
                <a:lnTo>
                  <a:pt x="629318" y="849888"/>
                </a:lnTo>
                <a:lnTo>
                  <a:pt x="630182" y="918432"/>
                </a:lnTo>
                <a:lnTo>
                  <a:pt x="629318" y="986976"/>
                </a:lnTo>
                <a:lnTo>
                  <a:pt x="626766" y="1054151"/>
                </a:lnTo>
                <a:lnTo>
                  <a:pt x="622587" y="1119781"/>
                </a:lnTo>
                <a:lnTo>
                  <a:pt x="616842" y="1183688"/>
                </a:lnTo>
                <a:lnTo>
                  <a:pt x="609591" y="1245693"/>
                </a:lnTo>
                <a:lnTo>
                  <a:pt x="600897" y="1305620"/>
                </a:lnTo>
                <a:lnTo>
                  <a:pt x="590819" y="1363291"/>
                </a:lnTo>
                <a:lnTo>
                  <a:pt x="579419" y="1418528"/>
                </a:lnTo>
                <a:lnTo>
                  <a:pt x="566758" y="1471154"/>
                </a:lnTo>
                <a:lnTo>
                  <a:pt x="552896" y="1520991"/>
                </a:lnTo>
                <a:lnTo>
                  <a:pt x="537894" y="1567862"/>
                </a:lnTo>
                <a:lnTo>
                  <a:pt x="521814" y="1611589"/>
                </a:lnTo>
                <a:lnTo>
                  <a:pt x="504716" y="1651994"/>
                </a:lnTo>
                <a:lnTo>
                  <a:pt x="486662" y="1688899"/>
                </a:lnTo>
                <a:lnTo>
                  <a:pt x="467711" y="1722128"/>
                </a:lnTo>
                <a:lnTo>
                  <a:pt x="427366" y="1776846"/>
                </a:lnTo>
                <a:lnTo>
                  <a:pt x="384169" y="1814725"/>
                </a:lnTo>
                <a:lnTo>
                  <a:pt x="338607" y="1834345"/>
                </a:lnTo>
                <a:lnTo>
                  <a:pt x="315091" y="1836865"/>
                </a:lnTo>
                <a:close/>
              </a:path>
            </a:pathLst>
          </a:custGeom>
          <a:ln w="13064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35193" y="3507104"/>
            <a:ext cx="1798955" cy="1837055"/>
          </a:xfrm>
          <a:custGeom>
            <a:avLst/>
            <a:gdLst/>
            <a:ahLst/>
            <a:cxnLst/>
            <a:rect l="l" t="t" r="r" b="b"/>
            <a:pathLst>
              <a:path w="1798955" h="1837054">
                <a:moveTo>
                  <a:pt x="315091" y="1836865"/>
                </a:moveTo>
                <a:lnTo>
                  <a:pt x="268529" y="1826906"/>
                </a:lnTo>
                <a:lnTo>
                  <a:pt x="224088" y="1797979"/>
                </a:lnTo>
                <a:lnTo>
                  <a:pt x="182256" y="1751503"/>
                </a:lnTo>
                <a:lnTo>
                  <a:pt x="143520" y="1688899"/>
                </a:lnTo>
                <a:lnTo>
                  <a:pt x="125465" y="1651994"/>
                </a:lnTo>
                <a:lnTo>
                  <a:pt x="108368" y="1611589"/>
                </a:lnTo>
                <a:lnTo>
                  <a:pt x="92287" y="1567862"/>
                </a:lnTo>
                <a:lnTo>
                  <a:pt x="77286" y="1520991"/>
                </a:lnTo>
                <a:lnTo>
                  <a:pt x="63424" y="1471154"/>
                </a:lnTo>
                <a:lnTo>
                  <a:pt x="50763" y="1418528"/>
                </a:lnTo>
                <a:lnTo>
                  <a:pt x="39362" y="1363291"/>
                </a:lnTo>
                <a:lnTo>
                  <a:pt x="29285" y="1305620"/>
                </a:lnTo>
                <a:lnTo>
                  <a:pt x="20590" y="1245693"/>
                </a:lnTo>
                <a:lnTo>
                  <a:pt x="13340" y="1183688"/>
                </a:lnTo>
                <a:lnTo>
                  <a:pt x="7595" y="1119781"/>
                </a:lnTo>
                <a:lnTo>
                  <a:pt x="3416" y="1054151"/>
                </a:lnTo>
                <a:lnTo>
                  <a:pt x="864" y="986976"/>
                </a:lnTo>
                <a:lnTo>
                  <a:pt x="0" y="918432"/>
                </a:lnTo>
                <a:lnTo>
                  <a:pt x="864" y="849888"/>
                </a:lnTo>
                <a:lnTo>
                  <a:pt x="3416" y="782713"/>
                </a:lnTo>
                <a:lnTo>
                  <a:pt x="7595" y="717083"/>
                </a:lnTo>
                <a:lnTo>
                  <a:pt x="13340" y="653177"/>
                </a:lnTo>
                <a:lnTo>
                  <a:pt x="20590" y="591171"/>
                </a:lnTo>
                <a:lnTo>
                  <a:pt x="29285" y="531244"/>
                </a:lnTo>
                <a:lnTo>
                  <a:pt x="39362" y="473573"/>
                </a:lnTo>
                <a:lnTo>
                  <a:pt x="50763" y="418336"/>
                </a:lnTo>
                <a:lnTo>
                  <a:pt x="63424" y="365710"/>
                </a:lnTo>
                <a:lnTo>
                  <a:pt x="77286" y="315873"/>
                </a:lnTo>
                <a:lnTo>
                  <a:pt x="92287" y="269002"/>
                </a:lnTo>
                <a:lnTo>
                  <a:pt x="108368" y="225275"/>
                </a:lnTo>
                <a:lnTo>
                  <a:pt x="125465" y="184870"/>
                </a:lnTo>
                <a:lnTo>
                  <a:pt x="143520" y="147965"/>
                </a:lnTo>
                <a:lnTo>
                  <a:pt x="162471" y="114736"/>
                </a:lnTo>
                <a:lnTo>
                  <a:pt x="202816" y="60018"/>
                </a:lnTo>
                <a:lnTo>
                  <a:pt x="246013" y="22139"/>
                </a:lnTo>
                <a:lnTo>
                  <a:pt x="291575" y="2519"/>
                </a:lnTo>
                <a:lnTo>
                  <a:pt x="315091" y="0"/>
                </a:lnTo>
                <a:lnTo>
                  <a:pt x="1798553" y="0"/>
                </a:lnTo>
              </a:path>
            </a:pathLst>
          </a:custGeom>
          <a:ln w="15597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50762" y="4012706"/>
            <a:ext cx="913765" cy="878840"/>
          </a:xfrm>
          <a:custGeom>
            <a:avLst/>
            <a:gdLst/>
            <a:ahLst/>
            <a:cxnLst/>
            <a:rect l="l" t="t" r="r" b="b"/>
            <a:pathLst>
              <a:path w="913764" h="878839">
                <a:moveTo>
                  <a:pt x="913446" y="0"/>
                </a:moveTo>
                <a:lnTo>
                  <a:pt x="144659" y="0"/>
                </a:lnTo>
                <a:lnTo>
                  <a:pt x="121194" y="5747"/>
                </a:lnTo>
                <a:lnTo>
                  <a:pt x="78179" y="49013"/>
                </a:lnTo>
                <a:lnTo>
                  <a:pt x="59225" y="84723"/>
                </a:lnTo>
                <a:lnTo>
                  <a:pt x="42369" y="128614"/>
                </a:lnTo>
                <a:lnTo>
                  <a:pt x="27910" y="179779"/>
                </a:lnTo>
                <a:lnTo>
                  <a:pt x="16146" y="237316"/>
                </a:lnTo>
                <a:lnTo>
                  <a:pt x="7374" y="300321"/>
                </a:lnTo>
                <a:lnTo>
                  <a:pt x="1893" y="367888"/>
                </a:lnTo>
                <a:lnTo>
                  <a:pt x="0" y="439115"/>
                </a:lnTo>
                <a:lnTo>
                  <a:pt x="1893" y="510342"/>
                </a:lnTo>
                <a:lnTo>
                  <a:pt x="7374" y="577910"/>
                </a:lnTo>
                <a:lnTo>
                  <a:pt x="16146" y="640914"/>
                </a:lnTo>
                <a:lnTo>
                  <a:pt x="27910" y="698451"/>
                </a:lnTo>
                <a:lnTo>
                  <a:pt x="42369" y="749617"/>
                </a:lnTo>
                <a:lnTo>
                  <a:pt x="59225" y="793507"/>
                </a:lnTo>
                <a:lnTo>
                  <a:pt x="78179" y="829218"/>
                </a:lnTo>
                <a:lnTo>
                  <a:pt x="121194" y="872484"/>
                </a:lnTo>
                <a:lnTo>
                  <a:pt x="144659" y="878231"/>
                </a:lnTo>
                <a:lnTo>
                  <a:pt x="913446" y="878231"/>
                </a:lnTo>
                <a:lnTo>
                  <a:pt x="889982" y="872484"/>
                </a:lnTo>
                <a:lnTo>
                  <a:pt x="867723" y="855845"/>
                </a:lnTo>
                <a:lnTo>
                  <a:pt x="828013" y="793507"/>
                </a:lnTo>
                <a:lnTo>
                  <a:pt x="811158" y="749617"/>
                </a:lnTo>
                <a:lnTo>
                  <a:pt x="796699" y="698451"/>
                </a:lnTo>
                <a:lnTo>
                  <a:pt x="784935" y="640914"/>
                </a:lnTo>
                <a:lnTo>
                  <a:pt x="776163" y="577910"/>
                </a:lnTo>
                <a:lnTo>
                  <a:pt x="770682" y="510342"/>
                </a:lnTo>
                <a:lnTo>
                  <a:pt x="768789" y="439115"/>
                </a:lnTo>
                <a:lnTo>
                  <a:pt x="770682" y="367888"/>
                </a:lnTo>
                <a:lnTo>
                  <a:pt x="776163" y="300321"/>
                </a:lnTo>
                <a:lnTo>
                  <a:pt x="784935" y="237316"/>
                </a:lnTo>
                <a:lnTo>
                  <a:pt x="796699" y="179779"/>
                </a:lnTo>
                <a:lnTo>
                  <a:pt x="811158" y="128614"/>
                </a:lnTo>
                <a:lnTo>
                  <a:pt x="828013" y="84723"/>
                </a:lnTo>
                <a:lnTo>
                  <a:pt x="846967" y="49013"/>
                </a:lnTo>
                <a:lnTo>
                  <a:pt x="889982" y="5747"/>
                </a:lnTo>
                <a:lnTo>
                  <a:pt x="91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19551" y="4012706"/>
            <a:ext cx="289560" cy="878840"/>
          </a:xfrm>
          <a:custGeom>
            <a:avLst/>
            <a:gdLst/>
            <a:ahLst/>
            <a:cxnLst/>
            <a:rect l="l" t="t" r="r" b="b"/>
            <a:pathLst>
              <a:path w="289560" h="878839">
                <a:moveTo>
                  <a:pt x="144657" y="0"/>
                </a:moveTo>
                <a:lnTo>
                  <a:pt x="98934" y="22386"/>
                </a:lnTo>
                <a:lnTo>
                  <a:pt x="59224" y="84723"/>
                </a:lnTo>
                <a:lnTo>
                  <a:pt x="42368" y="128614"/>
                </a:lnTo>
                <a:lnTo>
                  <a:pt x="27910" y="179779"/>
                </a:lnTo>
                <a:lnTo>
                  <a:pt x="16146" y="237316"/>
                </a:lnTo>
                <a:lnTo>
                  <a:pt x="7374" y="300321"/>
                </a:lnTo>
                <a:lnTo>
                  <a:pt x="1893" y="367888"/>
                </a:lnTo>
                <a:lnTo>
                  <a:pt x="0" y="439115"/>
                </a:lnTo>
                <a:lnTo>
                  <a:pt x="1893" y="510342"/>
                </a:lnTo>
                <a:lnTo>
                  <a:pt x="7374" y="577910"/>
                </a:lnTo>
                <a:lnTo>
                  <a:pt x="16146" y="640914"/>
                </a:lnTo>
                <a:lnTo>
                  <a:pt x="27910" y="698451"/>
                </a:lnTo>
                <a:lnTo>
                  <a:pt x="42368" y="749617"/>
                </a:lnTo>
                <a:lnTo>
                  <a:pt x="59224" y="793507"/>
                </a:lnTo>
                <a:lnTo>
                  <a:pt x="78178" y="829218"/>
                </a:lnTo>
                <a:lnTo>
                  <a:pt x="121193" y="872484"/>
                </a:lnTo>
                <a:lnTo>
                  <a:pt x="144657" y="878231"/>
                </a:lnTo>
                <a:lnTo>
                  <a:pt x="168122" y="872484"/>
                </a:lnTo>
                <a:lnTo>
                  <a:pt x="211137" y="829218"/>
                </a:lnTo>
                <a:lnTo>
                  <a:pt x="230091" y="793507"/>
                </a:lnTo>
                <a:lnTo>
                  <a:pt x="246947" y="749617"/>
                </a:lnTo>
                <a:lnTo>
                  <a:pt x="261406" y="698451"/>
                </a:lnTo>
                <a:lnTo>
                  <a:pt x="273170" y="640914"/>
                </a:lnTo>
                <a:lnTo>
                  <a:pt x="281942" y="577910"/>
                </a:lnTo>
                <a:lnTo>
                  <a:pt x="287423" y="510342"/>
                </a:lnTo>
                <a:lnTo>
                  <a:pt x="289316" y="439115"/>
                </a:lnTo>
                <a:lnTo>
                  <a:pt x="287423" y="367888"/>
                </a:lnTo>
                <a:lnTo>
                  <a:pt x="281942" y="300321"/>
                </a:lnTo>
                <a:lnTo>
                  <a:pt x="273170" y="237316"/>
                </a:lnTo>
                <a:lnTo>
                  <a:pt x="261406" y="179779"/>
                </a:lnTo>
                <a:lnTo>
                  <a:pt x="246947" y="128614"/>
                </a:lnTo>
                <a:lnTo>
                  <a:pt x="230091" y="84723"/>
                </a:lnTo>
                <a:lnTo>
                  <a:pt x="211137" y="49013"/>
                </a:lnTo>
                <a:lnTo>
                  <a:pt x="168122" y="5747"/>
                </a:lnTo>
                <a:lnTo>
                  <a:pt x="1446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19550" y="4012706"/>
            <a:ext cx="289560" cy="878840"/>
          </a:xfrm>
          <a:custGeom>
            <a:avLst/>
            <a:gdLst/>
            <a:ahLst/>
            <a:cxnLst/>
            <a:rect l="l" t="t" r="r" b="b"/>
            <a:pathLst>
              <a:path w="289560" h="878839">
                <a:moveTo>
                  <a:pt x="144658" y="878231"/>
                </a:moveTo>
                <a:lnTo>
                  <a:pt x="98935" y="855845"/>
                </a:lnTo>
                <a:lnTo>
                  <a:pt x="59225" y="793507"/>
                </a:lnTo>
                <a:lnTo>
                  <a:pt x="42369" y="749617"/>
                </a:lnTo>
                <a:lnTo>
                  <a:pt x="27910" y="698452"/>
                </a:lnTo>
                <a:lnTo>
                  <a:pt x="16146" y="640914"/>
                </a:lnTo>
                <a:lnTo>
                  <a:pt x="7374" y="577910"/>
                </a:lnTo>
                <a:lnTo>
                  <a:pt x="1893" y="510342"/>
                </a:lnTo>
                <a:lnTo>
                  <a:pt x="0" y="439115"/>
                </a:lnTo>
                <a:lnTo>
                  <a:pt x="1893" y="367888"/>
                </a:lnTo>
                <a:lnTo>
                  <a:pt x="7374" y="300321"/>
                </a:lnTo>
                <a:lnTo>
                  <a:pt x="16146" y="237316"/>
                </a:lnTo>
                <a:lnTo>
                  <a:pt x="27910" y="179779"/>
                </a:lnTo>
                <a:lnTo>
                  <a:pt x="42369" y="128614"/>
                </a:lnTo>
                <a:lnTo>
                  <a:pt x="59225" y="84723"/>
                </a:lnTo>
                <a:lnTo>
                  <a:pt x="78179" y="49013"/>
                </a:lnTo>
                <a:lnTo>
                  <a:pt x="121194" y="5747"/>
                </a:lnTo>
                <a:lnTo>
                  <a:pt x="144658" y="0"/>
                </a:lnTo>
                <a:lnTo>
                  <a:pt x="168123" y="5747"/>
                </a:lnTo>
                <a:lnTo>
                  <a:pt x="211138" y="49013"/>
                </a:lnTo>
                <a:lnTo>
                  <a:pt x="230092" y="84723"/>
                </a:lnTo>
                <a:lnTo>
                  <a:pt x="246948" y="128614"/>
                </a:lnTo>
                <a:lnTo>
                  <a:pt x="261407" y="179779"/>
                </a:lnTo>
                <a:lnTo>
                  <a:pt x="273171" y="237316"/>
                </a:lnTo>
                <a:lnTo>
                  <a:pt x="281943" y="300321"/>
                </a:lnTo>
                <a:lnTo>
                  <a:pt x="287424" y="367888"/>
                </a:lnTo>
                <a:lnTo>
                  <a:pt x="289317" y="439115"/>
                </a:lnTo>
                <a:lnTo>
                  <a:pt x="287424" y="510342"/>
                </a:lnTo>
                <a:lnTo>
                  <a:pt x="281943" y="577910"/>
                </a:lnTo>
                <a:lnTo>
                  <a:pt x="273171" y="640914"/>
                </a:lnTo>
                <a:lnTo>
                  <a:pt x="261407" y="698452"/>
                </a:lnTo>
                <a:lnTo>
                  <a:pt x="246948" y="749617"/>
                </a:lnTo>
                <a:lnTo>
                  <a:pt x="230092" y="793507"/>
                </a:lnTo>
                <a:lnTo>
                  <a:pt x="211138" y="829218"/>
                </a:lnTo>
                <a:lnTo>
                  <a:pt x="168123" y="872484"/>
                </a:lnTo>
                <a:lnTo>
                  <a:pt x="144658" y="878231"/>
                </a:lnTo>
                <a:close/>
              </a:path>
            </a:pathLst>
          </a:custGeom>
          <a:ln w="13015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50762" y="4012706"/>
            <a:ext cx="913765" cy="878840"/>
          </a:xfrm>
          <a:custGeom>
            <a:avLst/>
            <a:gdLst/>
            <a:ahLst/>
            <a:cxnLst/>
            <a:rect l="l" t="t" r="r" b="b"/>
            <a:pathLst>
              <a:path w="913764" h="878839">
                <a:moveTo>
                  <a:pt x="144659" y="878231"/>
                </a:moveTo>
                <a:lnTo>
                  <a:pt x="98935" y="855845"/>
                </a:lnTo>
                <a:lnTo>
                  <a:pt x="59225" y="793507"/>
                </a:lnTo>
                <a:lnTo>
                  <a:pt x="42369" y="749617"/>
                </a:lnTo>
                <a:lnTo>
                  <a:pt x="27910" y="698452"/>
                </a:lnTo>
                <a:lnTo>
                  <a:pt x="16146" y="640914"/>
                </a:lnTo>
                <a:lnTo>
                  <a:pt x="7374" y="577910"/>
                </a:lnTo>
                <a:lnTo>
                  <a:pt x="1893" y="510342"/>
                </a:lnTo>
                <a:lnTo>
                  <a:pt x="0" y="439115"/>
                </a:lnTo>
                <a:lnTo>
                  <a:pt x="1893" y="367888"/>
                </a:lnTo>
                <a:lnTo>
                  <a:pt x="7374" y="300321"/>
                </a:lnTo>
                <a:lnTo>
                  <a:pt x="16146" y="237316"/>
                </a:lnTo>
                <a:lnTo>
                  <a:pt x="27910" y="179779"/>
                </a:lnTo>
                <a:lnTo>
                  <a:pt x="42369" y="128614"/>
                </a:lnTo>
                <a:lnTo>
                  <a:pt x="59225" y="84723"/>
                </a:lnTo>
                <a:lnTo>
                  <a:pt x="78179" y="49013"/>
                </a:lnTo>
                <a:lnTo>
                  <a:pt x="121194" y="5747"/>
                </a:lnTo>
                <a:lnTo>
                  <a:pt x="144659" y="0"/>
                </a:lnTo>
                <a:lnTo>
                  <a:pt x="913446" y="0"/>
                </a:lnTo>
              </a:path>
            </a:pathLst>
          </a:custGeom>
          <a:ln w="15796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764213" y="4170191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包层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10903" y="4212466"/>
            <a:ext cx="5492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纤芯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05745" y="4919251"/>
            <a:ext cx="467677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8506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包层：光疏介质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82324" y="4395053"/>
            <a:ext cx="185801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纤芯：光密介质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91966" y="2299483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折射⻆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03515" y="2832124"/>
            <a:ext cx="1610360" cy="832485"/>
          </a:xfrm>
          <a:custGeom>
            <a:avLst/>
            <a:gdLst/>
            <a:ahLst/>
            <a:cxnLst/>
            <a:rect l="l" t="t" r="r" b="b"/>
            <a:pathLst>
              <a:path w="1610359" h="832485">
                <a:moveTo>
                  <a:pt x="1609941" y="0"/>
                </a:moveTo>
                <a:lnTo>
                  <a:pt x="9301" y="827556"/>
                </a:lnTo>
                <a:lnTo>
                  <a:pt x="0" y="832365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23525" y="3615034"/>
            <a:ext cx="112395" cy="91440"/>
          </a:xfrm>
          <a:custGeom>
            <a:avLst/>
            <a:gdLst/>
            <a:ahLst/>
            <a:cxnLst/>
            <a:rect l="l" t="t" r="r" b="b"/>
            <a:pathLst>
              <a:path w="112395" h="91439">
                <a:moveTo>
                  <a:pt x="66209" y="0"/>
                </a:moveTo>
                <a:lnTo>
                  <a:pt x="0" y="90811"/>
                </a:lnTo>
                <a:lnTo>
                  <a:pt x="112374" y="89292"/>
                </a:lnTo>
                <a:lnTo>
                  <a:pt x="66209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89974" y="2823231"/>
            <a:ext cx="199390" cy="795655"/>
          </a:xfrm>
          <a:custGeom>
            <a:avLst/>
            <a:gdLst/>
            <a:ahLst/>
            <a:cxnLst/>
            <a:rect l="l" t="t" r="r" b="b"/>
            <a:pathLst>
              <a:path w="199390" h="795654">
                <a:moveTo>
                  <a:pt x="0" y="0"/>
                </a:moveTo>
                <a:lnTo>
                  <a:pt x="196390" y="785098"/>
                </a:lnTo>
                <a:lnTo>
                  <a:pt x="198931" y="795256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37607" y="3596133"/>
            <a:ext cx="97790" cy="109855"/>
          </a:xfrm>
          <a:custGeom>
            <a:avLst/>
            <a:gdLst/>
            <a:ahLst/>
            <a:cxnLst/>
            <a:rect l="l" t="t" r="r" b="b"/>
            <a:pathLst>
              <a:path w="97790" h="109854">
                <a:moveTo>
                  <a:pt x="97515" y="0"/>
                </a:moveTo>
                <a:lnTo>
                  <a:pt x="0" y="24394"/>
                </a:lnTo>
                <a:lnTo>
                  <a:pt x="73150" y="109712"/>
                </a:lnTo>
                <a:lnTo>
                  <a:pt x="97515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402846" y="5576158"/>
            <a:ext cx="8108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⼊射⻆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29143" y="4496718"/>
            <a:ext cx="1423035" cy="1086485"/>
          </a:xfrm>
          <a:custGeom>
            <a:avLst/>
            <a:gdLst/>
            <a:ahLst/>
            <a:cxnLst/>
            <a:rect l="l" t="t" r="r" b="b"/>
            <a:pathLst>
              <a:path w="1423034" h="1086485">
                <a:moveTo>
                  <a:pt x="0" y="1086136"/>
                </a:moveTo>
                <a:lnTo>
                  <a:pt x="1414562" y="6353"/>
                </a:lnTo>
                <a:lnTo>
                  <a:pt x="1422885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13208" y="4442080"/>
            <a:ext cx="110489" cy="100965"/>
          </a:xfrm>
          <a:custGeom>
            <a:avLst/>
            <a:gdLst/>
            <a:ahLst/>
            <a:cxnLst/>
            <a:rect l="l" t="t" r="r" b="b"/>
            <a:pathLst>
              <a:path w="110490" h="100964">
                <a:moveTo>
                  <a:pt x="110398" y="0"/>
                </a:moveTo>
                <a:lnTo>
                  <a:pt x="0" y="21041"/>
                </a:lnTo>
                <a:lnTo>
                  <a:pt x="60991" y="100943"/>
                </a:lnTo>
                <a:lnTo>
                  <a:pt x="110398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50639" y="4549355"/>
            <a:ext cx="213995" cy="1029335"/>
          </a:xfrm>
          <a:custGeom>
            <a:avLst/>
            <a:gdLst/>
            <a:ahLst/>
            <a:cxnLst/>
            <a:rect l="l" t="t" r="r" b="b"/>
            <a:pathLst>
              <a:path w="213995" h="1029335">
                <a:moveTo>
                  <a:pt x="213986" y="1029089"/>
                </a:moveTo>
                <a:lnTo>
                  <a:pt x="2131" y="10251"/>
                </a:ln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503563" y="4461192"/>
            <a:ext cx="98425" cy="109220"/>
          </a:xfrm>
          <a:custGeom>
            <a:avLst/>
            <a:gdLst/>
            <a:ahLst/>
            <a:cxnLst/>
            <a:rect l="l" t="t" r="r" b="b"/>
            <a:pathLst>
              <a:path w="98425" h="109220">
                <a:moveTo>
                  <a:pt x="28743" y="0"/>
                </a:moveTo>
                <a:lnTo>
                  <a:pt x="0" y="108648"/>
                </a:lnTo>
                <a:lnTo>
                  <a:pt x="98415" y="88183"/>
                </a:lnTo>
                <a:lnTo>
                  <a:pt x="28743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35162" y="7073703"/>
            <a:ext cx="2110616" cy="18950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6499" y="7073703"/>
            <a:ext cx="629285" cy="1895475"/>
          </a:xfrm>
          <a:custGeom>
            <a:avLst/>
            <a:gdLst/>
            <a:ahLst/>
            <a:cxnLst/>
            <a:rect l="l" t="t" r="r" b="b"/>
            <a:pathLst>
              <a:path w="629285" h="1895475">
                <a:moveTo>
                  <a:pt x="314639" y="1895066"/>
                </a:moveTo>
                <a:lnTo>
                  <a:pt x="270125" y="1885657"/>
                </a:lnTo>
                <a:lnTo>
                  <a:pt x="227530" y="1858283"/>
                </a:lnTo>
                <a:lnTo>
                  <a:pt x="187279" y="1814229"/>
                </a:lnTo>
                <a:lnTo>
                  <a:pt x="149798" y="1754777"/>
                </a:lnTo>
                <a:lnTo>
                  <a:pt x="132230" y="1719677"/>
                </a:lnTo>
                <a:lnTo>
                  <a:pt x="115514" y="1681208"/>
                </a:lnTo>
                <a:lnTo>
                  <a:pt x="99704" y="1639532"/>
                </a:lnTo>
                <a:lnTo>
                  <a:pt x="84853" y="1594807"/>
                </a:lnTo>
                <a:lnTo>
                  <a:pt x="71014" y="1547195"/>
                </a:lnTo>
                <a:lnTo>
                  <a:pt x="58240" y="1496856"/>
                </a:lnTo>
                <a:lnTo>
                  <a:pt x="46584" y="1443949"/>
                </a:lnTo>
                <a:lnTo>
                  <a:pt x="36101" y="1388637"/>
                </a:lnTo>
                <a:lnTo>
                  <a:pt x="26842" y="1331078"/>
                </a:lnTo>
                <a:lnTo>
                  <a:pt x="18862" y="1271433"/>
                </a:lnTo>
                <a:lnTo>
                  <a:pt x="12214" y="1209862"/>
                </a:lnTo>
                <a:lnTo>
                  <a:pt x="6950" y="1146527"/>
                </a:lnTo>
                <a:lnTo>
                  <a:pt x="3124" y="1081587"/>
                </a:lnTo>
                <a:lnTo>
                  <a:pt x="790" y="1015202"/>
                </a:lnTo>
                <a:lnTo>
                  <a:pt x="0" y="947533"/>
                </a:lnTo>
                <a:lnTo>
                  <a:pt x="790" y="879864"/>
                </a:lnTo>
                <a:lnTo>
                  <a:pt x="3124" y="813479"/>
                </a:lnTo>
                <a:lnTo>
                  <a:pt x="6950" y="748539"/>
                </a:lnTo>
                <a:lnTo>
                  <a:pt x="12214" y="685203"/>
                </a:lnTo>
                <a:lnTo>
                  <a:pt x="18862" y="623633"/>
                </a:lnTo>
                <a:lnTo>
                  <a:pt x="26842" y="563988"/>
                </a:lnTo>
                <a:lnTo>
                  <a:pt x="36101" y="506429"/>
                </a:lnTo>
                <a:lnTo>
                  <a:pt x="46584" y="451116"/>
                </a:lnTo>
                <a:lnTo>
                  <a:pt x="58240" y="398210"/>
                </a:lnTo>
                <a:lnTo>
                  <a:pt x="71014" y="347871"/>
                </a:lnTo>
                <a:lnTo>
                  <a:pt x="84853" y="300259"/>
                </a:lnTo>
                <a:lnTo>
                  <a:pt x="99704" y="255534"/>
                </a:lnTo>
                <a:lnTo>
                  <a:pt x="115514" y="213858"/>
                </a:lnTo>
                <a:lnTo>
                  <a:pt x="132230" y="175389"/>
                </a:lnTo>
                <a:lnTo>
                  <a:pt x="149798" y="140289"/>
                </a:lnTo>
                <a:lnTo>
                  <a:pt x="187279" y="80837"/>
                </a:lnTo>
                <a:lnTo>
                  <a:pt x="227530" y="36782"/>
                </a:lnTo>
                <a:lnTo>
                  <a:pt x="270125" y="9409"/>
                </a:lnTo>
                <a:lnTo>
                  <a:pt x="314639" y="0"/>
                </a:lnTo>
                <a:lnTo>
                  <a:pt x="337110" y="2379"/>
                </a:lnTo>
                <a:lnTo>
                  <a:pt x="380718" y="20930"/>
                </a:lnTo>
                <a:lnTo>
                  <a:pt x="422194" y="56804"/>
                </a:lnTo>
                <a:lnTo>
                  <a:pt x="461113" y="108718"/>
                </a:lnTo>
                <a:lnTo>
                  <a:pt x="497049" y="175389"/>
                </a:lnTo>
                <a:lnTo>
                  <a:pt x="513764" y="213858"/>
                </a:lnTo>
                <a:lnTo>
                  <a:pt x="529574" y="255534"/>
                </a:lnTo>
                <a:lnTo>
                  <a:pt x="544426" y="300259"/>
                </a:lnTo>
                <a:lnTo>
                  <a:pt x="558265" y="347871"/>
                </a:lnTo>
                <a:lnTo>
                  <a:pt x="571039" y="398210"/>
                </a:lnTo>
                <a:lnTo>
                  <a:pt x="582694" y="451116"/>
                </a:lnTo>
                <a:lnTo>
                  <a:pt x="593178" y="506429"/>
                </a:lnTo>
                <a:lnTo>
                  <a:pt x="602436" y="563988"/>
                </a:lnTo>
                <a:lnTo>
                  <a:pt x="610416" y="623633"/>
                </a:lnTo>
                <a:lnTo>
                  <a:pt x="617065" y="685203"/>
                </a:lnTo>
                <a:lnTo>
                  <a:pt x="622329" y="748539"/>
                </a:lnTo>
                <a:lnTo>
                  <a:pt x="626155" y="813479"/>
                </a:lnTo>
                <a:lnTo>
                  <a:pt x="628489" y="879864"/>
                </a:lnTo>
                <a:lnTo>
                  <a:pt x="629279" y="947533"/>
                </a:lnTo>
                <a:lnTo>
                  <a:pt x="628489" y="1015202"/>
                </a:lnTo>
                <a:lnTo>
                  <a:pt x="626155" y="1081587"/>
                </a:lnTo>
                <a:lnTo>
                  <a:pt x="622329" y="1146527"/>
                </a:lnTo>
                <a:lnTo>
                  <a:pt x="617065" y="1209862"/>
                </a:lnTo>
                <a:lnTo>
                  <a:pt x="610416" y="1271433"/>
                </a:lnTo>
                <a:lnTo>
                  <a:pt x="602436" y="1331078"/>
                </a:lnTo>
                <a:lnTo>
                  <a:pt x="593178" y="1388637"/>
                </a:lnTo>
                <a:lnTo>
                  <a:pt x="582694" y="1443949"/>
                </a:lnTo>
                <a:lnTo>
                  <a:pt x="571039" y="1496856"/>
                </a:lnTo>
                <a:lnTo>
                  <a:pt x="558265" y="1547195"/>
                </a:lnTo>
                <a:lnTo>
                  <a:pt x="544426" y="1594807"/>
                </a:lnTo>
                <a:lnTo>
                  <a:pt x="529574" y="1639532"/>
                </a:lnTo>
                <a:lnTo>
                  <a:pt x="513764" y="1681208"/>
                </a:lnTo>
                <a:lnTo>
                  <a:pt x="497049" y="1719677"/>
                </a:lnTo>
                <a:lnTo>
                  <a:pt x="479480" y="1754777"/>
                </a:lnTo>
                <a:lnTo>
                  <a:pt x="442000" y="1814229"/>
                </a:lnTo>
                <a:lnTo>
                  <a:pt x="401749" y="1858283"/>
                </a:lnTo>
                <a:lnTo>
                  <a:pt x="359154" y="1885657"/>
                </a:lnTo>
                <a:lnTo>
                  <a:pt x="314639" y="1895066"/>
                </a:lnTo>
                <a:close/>
              </a:path>
            </a:pathLst>
          </a:custGeom>
          <a:ln w="13374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35162" y="7073703"/>
            <a:ext cx="1796414" cy="1895475"/>
          </a:xfrm>
          <a:custGeom>
            <a:avLst/>
            <a:gdLst/>
            <a:ahLst/>
            <a:cxnLst/>
            <a:rect l="l" t="t" r="r" b="b"/>
            <a:pathLst>
              <a:path w="1796414" h="1895475">
                <a:moveTo>
                  <a:pt x="314639" y="1895066"/>
                </a:moveTo>
                <a:lnTo>
                  <a:pt x="270125" y="1885657"/>
                </a:lnTo>
                <a:lnTo>
                  <a:pt x="227529" y="1858283"/>
                </a:lnTo>
                <a:lnTo>
                  <a:pt x="187278" y="1814229"/>
                </a:lnTo>
                <a:lnTo>
                  <a:pt x="149798" y="1754777"/>
                </a:lnTo>
                <a:lnTo>
                  <a:pt x="132230" y="1719677"/>
                </a:lnTo>
                <a:lnTo>
                  <a:pt x="115514" y="1681208"/>
                </a:lnTo>
                <a:lnTo>
                  <a:pt x="99704" y="1639532"/>
                </a:lnTo>
                <a:lnTo>
                  <a:pt x="84853" y="1594807"/>
                </a:lnTo>
                <a:lnTo>
                  <a:pt x="71013" y="1547195"/>
                </a:lnTo>
                <a:lnTo>
                  <a:pt x="58240" y="1496856"/>
                </a:lnTo>
                <a:lnTo>
                  <a:pt x="46584" y="1443949"/>
                </a:lnTo>
                <a:lnTo>
                  <a:pt x="36101" y="1388637"/>
                </a:lnTo>
                <a:lnTo>
                  <a:pt x="26842" y="1331078"/>
                </a:lnTo>
                <a:lnTo>
                  <a:pt x="18862" y="1271433"/>
                </a:lnTo>
                <a:lnTo>
                  <a:pt x="12214" y="1209862"/>
                </a:lnTo>
                <a:lnTo>
                  <a:pt x="6950" y="1146527"/>
                </a:lnTo>
                <a:lnTo>
                  <a:pt x="3124" y="1081587"/>
                </a:lnTo>
                <a:lnTo>
                  <a:pt x="790" y="1015202"/>
                </a:lnTo>
                <a:lnTo>
                  <a:pt x="0" y="947533"/>
                </a:lnTo>
                <a:lnTo>
                  <a:pt x="790" y="879864"/>
                </a:lnTo>
                <a:lnTo>
                  <a:pt x="3124" y="813479"/>
                </a:lnTo>
                <a:lnTo>
                  <a:pt x="6950" y="748539"/>
                </a:lnTo>
                <a:lnTo>
                  <a:pt x="12214" y="685203"/>
                </a:lnTo>
                <a:lnTo>
                  <a:pt x="18862" y="623633"/>
                </a:lnTo>
                <a:lnTo>
                  <a:pt x="26842" y="563988"/>
                </a:lnTo>
                <a:lnTo>
                  <a:pt x="36101" y="506429"/>
                </a:lnTo>
                <a:lnTo>
                  <a:pt x="46584" y="451116"/>
                </a:lnTo>
                <a:lnTo>
                  <a:pt x="58240" y="398210"/>
                </a:lnTo>
                <a:lnTo>
                  <a:pt x="71013" y="347871"/>
                </a:lnTo>
                <a:lnTo>
                  <a:pt x="84853" y="300259"/>
                </a:lnTo>
                <a:lnTo>
                  <a:pt x="99704" y="255534"/>
                </a:lnTo>
                <a:lnTo>
                  <a:pt x="115514" y="213858"/>
                </a:lnTo>
                <a:lnTo>
                  <a:pt x="132230" y="175389"/>
                </a:lnTo>
                <a:lnTo>
                  <a:pt x="149798" y="140289"/>
                </a:lnTo>
                <a:lnTo>
                  <a:pt x="187278" y="80837"/>
                </a:lnTo>
                <a:lnTo>
                  <a:pt x="227529" y="36782"/>
                </a:lnTo>
                <a:lnTo>
                  <a:pt x="270125" y="9409"/>
                </a:lnTo>
                <a:lnTo>
                  <a:pt x="314639" y="0"/>
                </a:lnTo>
                <a:lnTo>
                  <a:pt x="1795975" y="0"/>
                </a:lnTo>
              </a:path>
            </a:pathLst>
          </a:custGeom>
          <a:ln w="15684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48273" y="7595322"/>
            <a:ext cx="912494" cy="906144"/>
          </a:xfrm>
          <a:custGeom>
            <a:avLst/>
            <a:gdLst/>
            <a:ahLst/>
            <a:cxnLst/>
            <a:rect l="l" t="t" r="r" b="b"/>
            <a:pathLst>
              <a:path w="912495" h="906145">
                <a:moveTo>
                  <a:pt x="912137" y="0"/>
                </a:moveTo>
                <a:lnTo>
                  <a:pt x="144451" y="0"/>
                </a:lnTo>
                <a:lnTo>
                  <a:pt x="123105" y="4912"/>
                </a:lnTo>
                <a:lnTo>
                  <a:pt x="83553" y="42105"/>
                </a:lnTo>
                <a:lnTo>
                  <a:pt x="49680" y="111120"/>
                </a:lnTo>
                <a:lnTo>
                  <a:pt x="35431" y="155809"/>
                </a:lnTo>
                <a:lnTo>
                  <a:pt x="23271" y="206350"/>
                </a:lnTo>
                <a:lnTo>
                  <a:pt x="13425" y="262044"/>
                </a:lnTo>
                <a:lnTo>
                  <a:pt x="6115" y="322189"/>
                </a:lnTo>
                <a:lnTo>
                  <a:pt x="1566" y="386084"/>
                </a:lnTo>
                <a:lnTo>
                  <a:pt x="0" y="453030"/>
                </a:lnTo>
                <a:lnTo>
                  <a:pt x="1566" y="519975"/>
                </a:lnTo>
                <a:lnTo>
                  <a:pt x="6115" y="583871"/>
                </a:lnTo>
                <a:lnTo>
                  <a:pt x="13425" y="644016"/>
                </a:lnTo>
                <a:lnTo>
                  <a:pt x="23271" y="699709"/>
                </a:lnTo>
                <a:lnTo>
                  <a:pt x="35431" y="750250"/>
                </a:lnTo>
                <a:lnTo>
                  <a:pt x="49680" y="794939"/>
                </a:lnTo>
                <a:lnTo>
                  <a:pt x="65795" y="833073"/>
                </a:lnTo>
                <a:lnTo>
                  <a:pt x="102731" y="886878"/>
                </a:lnTo>
                <a:lnTo>
                  <a:pt x="144451" y="906059"/>
                </a:lnTo>
                <a:lnTo>
                  <a:pt x="912137" y="906059"/>
                </a:lnTo>
                <a:lnTo>
                  <a:pt x="890791" y="901147"/>
                </a:lnTo>
                <a:lnTo>
                  <a:pt x="870418" y="886878"/>
                </a:lnTo>
                <a:lnTo>
                  <a:pt x="833482" y="833073"/>
                </a:lnTo>
                <a:lnTo>
                  <a:pt x="817366" y="794939"/>
                </a:lnTo>
                <a:lnTo>
                  <a:pt x="803117" y="750250"/>
                </a:lnTo>
                <a:lnTo>
                  <a:pt x="790958" y="699709"/>
                </a:lnTo>
                <a:lnTo>
                  <a:pt x="781112" y="644016"/>
                </a:lnTo>
                <a:lnTo>
                  <a:pt x="773802" y="583871"/>
                </a:lnTo>
                <a:lnTo>
                  <a:pt x="769252" y="519975"/>
                </a:lnTo>
                <a:lnTo>
                  <a:pt x="767686" y="453030"/>
                </a:lnTo>
                <a:lnTo>
                  <a:pt x="769252" y="386084"/>
                </a:lnTo>
                <a:lnTo>
                  <a:pt x="773802" y="322189"/>
                </a:lnTo>
                <a:lnTo>
                  <a:pt x="781112" y="262044"/>
                </a:lnTo>
                <a:lnTo>
                  <a:pt x="790958" y="206350"/>
                </a:lnTo>
                <a:lnTo>
                  <a:pt x="803117" y="155809"/>
                </a:lnTo>
                <a:lnTo>
                  <a:pt x="817366" y="111120"/>
                </a:lnTo>
                <a:lnTo>
                  <a:pt x="833482" y="72986"/>
                </a:lnTo>
                <a:lnTo>
                  <a:pt x="870418" y="19180"/>
                </a:lnTo>
                <a:lnTo>
                  <a:pt x="890791" y="4912"/>
                </a:lnTo>
                <a:lnTo>
                  <a:pt x="9121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15959" y="7595322"/>
            <a:ext cx="288925" cy="906144"/>
          </a:xfrm>
          <a:custGeom>
            <a:avLst/>
            <a:gdLst/>
            <a:ahLst/>
            <a:cxnLst/>
            <a:rect l="l" t="t" r="r" b="b"/>
            <a:pathLst>
              <a:path w="288925" h="906145">
                <a:moveTo>
                  <a:pt x="144451" y="0"/>
                </a:moveTo>
                <a:lnTo>
                  <a:pt x="102731" y="19180"/>
                </a:lnTo>
                <a:lnTo>
                  <a:pt x="65795" y="72986"/>
                </a:lnTo>
                <a:lnTo>
                  <a:pt x="49680" y="111120"/>
                </a:lnTo>
                <a:lnTo>
                  <a:pt x="35431" y="155809"/>
                </a:lnTo>
                <a:lnTo>
                  <a:pt x="23271" y="206350"/>
                </a:lnTo>
                <a:lnTo>
                  <a:pt x="13425" y="262044"/>
                </a:lnTo>
                <a:lnTo>
                  <a:pt x="6115" y="322189"/>
                </a:lnTo>
                <a:lnTo>
                  <a:pt x="1566" y="386084"/>
                </a:lnTo>
                <a:lnTo>
                  <a:pt x="0" y="453030"/>
                </a:lnTo>
                <a:lnTo>
                  <a:pt x="1566" y="519975"/>
                </a:lnTo>
                <a:lnTo>
                  <a:pt x="6115" y="583871"/>
                </a:lnTo>
                <a:lnTo>
                  <a:pt x="13425" y="644016"/>
                </a:lnTo>
                <a:lnTo>
                  <a:pt x="23271" y="699709"/>
                </a:lnTo>
                <a:lnTo>
                  <a:pt x="35431" y="750250"/>
                </a:lnTo>
                <a:lnTo>
                  <a:pt x="49680" y="794939"/>
                </a:lnTo>
                <a:lnTo>
                  <a:pt x="65795" y="833073"/>
                </a:lnTo>
                <a:lnTo>
                  <a:pt x="102731" y="886878"/>
                </a:lnTo>
                <a:lnTo>
                  <a:pt x="144451" y="906059"/>
                </a:lnTo>
                <a:lnTo>
                  <a:pt x="165797" y="901147"/>
                </a:lnTo>
                <a:lnTo>
                  <a:pt x="205348" y="863953"/>
                </a:lnTo>
                <a:lnTo>
                  <a:pt x="239222" y="794939"/>
                </a:lnTo>
                <a:lnTo>
                  <a:pt x="253471" y="750250"/>
                </a:lnTo>
                <a:lnTo>
                  <a:pt x="265631" y="699709"/>
                </a:lnTo>
                <a:lnTo>
                  <a:pt x="275477" y="644016"/>
                </a:lnTo>
                <a:lnTo>
                  <a:pt x="282787" y="583871"/>
                </a:lnTo>
                <a:lnTo>
                  <a:pt x="287337" y="519975"/>
                </a:lnTo>
                <a:lnTo>
                  <a:pt x="288903" y="453030"/>
                </a:lnTo>
                <a:lnTo>
                  <a:pt x="287337" y="386084"/>
                </a:lnTo>
                <a:lnTo>
                  <a:pt x="282787" y="322189"/>
                </a:lnTo>
                <a:lnTo>
                  <a:pt x="275477" y="262044"/>
                </a:lnTo>
                <a:lnTo>
                  <a:pt x="265631" y="206350"/>
                </a:lnTo>
                <a:lnTo>
                  <a:pt x="253471" y="155809"/>
                </a:lnTo>
                <a:lnTo>
                  <a:pt x="239222" y="111120"/>
                </a:lnTo>
                <a:lnTo>
                  <a:pt x="223106" y="72986"/>
                </a:lnTo>
                <a:lnTo>
                  <a:pt x="186170" y="19180"/>
                </a:lnTo>
                <a:lnTo>
                  <a:pt x="1444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15959" y="7595322"/>
            <a:ext cx="288925" cy="906144"/>
          </a:xfrm>
          <a:custGeom>
            <a:avLst/>
            <a:gdLst/>
            <a:ahLst/>
            <a:cxnLst/>
            <a:rect l="l" t="t" r="r" b="b"/>
            <a:pathLst>
              <a:path w="288925" h="906145">
                <a:moveTo>
                  <a:pt x="144451" y="906058"/>
                </a:moveTo>
                <a:lnTo>
                  <a:pt x="102732" y="886877"/>
                </a:lnTo>
                <a:lnTo>
                  <a:pt x="65796" y="833072"/>
                </a:lnTo>
                <a:lnTo>
                  <a:pt x="49680" y="794938"/>
                </a:lnTo>
                <a:lnTo>
                  <a:pt x="35431" y="750249"/>
                </a:lnTo>
                <a:lnTo>
                  <a:pt x="23272" y="699708"/>
                </a:lnTo>
                <a:lnTo>
                  <a:pt x="13425" y="644015"/>
                </a:lnTo>
                <a:lnTo>
                  <a:pt x="6115" y="583870"/>
                </a:lnTo>
                <a:lnTo>
                  <a:pt x="1566" y="519974"/>
                </a:lnTo>
                <a:lnTo>
                  <a:pt x="0" y="453029"/>
                </a:lnTo>
                <a:lnTo>
                  <a:pt x="1566" y="386084"/>
                </a:lnTo>
                <a:lnTo>
                  <a:pt x="6115" y="322188"/>
                </a:lnTo>
                <a:lnTo>
                  <a:pt x="13425" y="262043"/>
                </a:lnTo>
                <a:lnTo>
                  <a:pt x="23272" y="206350"/>
                </a:lnTo>
                <a:lnTo>
                  <a:pt x="35431" y="155808"/>
                </a:lnTo>
                <a:lnTo>
                  <a:pt x="49680" y="111120"/>
                </a:lnTo>
                <a:lnTo>
                  <a:pt x="65796" y="72985"/>
                </a:lnTo>
                <a:lnTo>
                  <a:pt x="102732" y="19180"/>
                </a:lnTo>
                <a:lnTo>
                  <a:pt x="144451" y="0"/>
                </a:lnTo>
                <a:lnTo>
                  <a:pt x="165797" y="4912"/>
                </a:lnTo>
                <a:lnTo>
                  <a:pt x="205348" y="42105"/>
                </a:lnTo>
                <a:lnTo>
                  <a:pt x="239222" y="111120"/>
                </a:lnTo>
                <a:lnTo>
                  <a:pt x="253471" y="155808"/>
                </a:lnTo>
                <a:lnTo>
                  <a:pt x="265631" y="206350"/>
                </a:lnTo>
                <a:lnTo>
                  <a:pt x="275477" y="262043"/>
                </a:lnTo>
                <a:lnTo>
                  <a:pt x="282787" y="322188"/>
                </a:lnTo>
                <a:lnTo>
                  <a:pt x="287337" y="386084"/>
                </a:lnTo>
                <a:lnTo>
                  <a:pt x="288903" y="453029"/>
                </a:lnTo>
                <a:lnTo>
                  <a:pt x="287337" y="519974"/>
                </a:lnTo>
                <a:lnTo>
                  <a:pt x="282787" y="583870"/>
                </a:lnTo>
                <a:lnTo>
                  <a:pt x="275477" y="644015"/>
                </a:lnTo>
                <a:lnTo>
                  <a:pt x="265631" y="699708"/>
                </a:lnTo>
                <a:lnTo>
                  <a:pt x="253471" y="750249"/>
                </a:lnTo>
                <a:lnTo>
                  <a:pt x="239222" y="794938"/>
                </a:lnTo>
                <a:lnTo>
                  <a:pt x="223107" y="833072"/>
                </a:lnTo>
                <a:lnTo>
                  <a:pt x="186171" y="886877"/>
                </a:lnTo>
                <a:lnTo>
                  <a:pt x="144451" y="906058"/>
                </a:lnTo>
                <a:close/>
              </a:path>
            </a:pathLst>
          </a:custGeom>
          <a:ln w="13331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48273" y="7595322"/>
            <a:ext cx="912494" cy="906144"/>
          </a:xfrm>
          <a:custGeom>
            <a:avLst/>
            <a:gdLst/>
            <a:ahLst/>
            <a:cxnLst/>
            <a:rect l="l" t="t" r="r" b="b"/>
            <a:pathLst>
              <a:path w="912495" h="906145">
                <a:moveTo>
                  <a:pt x="144451" y="906058"/>
                </a:moveTo>
                <a:lnTo>
                  <a:pt x="102732" y="886877"/>
                </a:lnTo>
                <a:lnTo>
                  <a:pt x="65796" y="833072"/>
                </a:lnTo>
                <a:lnTo>
                  <a:pt x="49680" y="794938"/>
                </a:lnTo>
                <a:lnTo>
                  <a:pt x="35431" y="750249"/>
                </a:lnTo>
                <a:lnTo>
                  <a:pt x="23272" y="699708"/>
                </a:lnTo>
                <a:lnTo>
                  <a:pt x="13425" y="644015"/>
                </a:lnTo>
                <a:lnTo>
                  <a:pt x="6115" y="583870"/>
                </a:lnTo>
                <a:lnTo>
                  <a:pt x="1566" y="519974"/>
                </a:lnTo>
                <a:lnTo>
                  <a:pt x="0" y="453029"/>
                </a:lnTo>
                <a:lnTo>
                  <a:pt x="1566" y="386084"/>
                </a:lnTo>
                <a:lnTo>
                  <a:pt x="6115" y="322188"/>
                </a:lnTo>
                <a:lnTo>
                  <a:pt x="13425" y="262043"/>
                </a:lnTo>
                <a:lnTo>
                  <a:pt x="23272" y="206350"/>
                </a:lnTo>
                <a:lnTo>
                  <a:pt x="35431" y="155808"/>
                </a:lnTo>
                <a:lnTo>
                  <a:pt x="49680" y="111120"/>
                </a:lnTo>
                <a:lnTo>
                  <a:pt x="65796" y="72985"/>
                </a:lnTo>
                <a:lnTo>
                  <a:pt x="102732" y="19180"/>
                </a:lnTo>
                <a:lnTo>
                  <a:pt x="144451" y="0"/>
                </a:lnTo>
                <a:lnTo>
                  <a:pt x="912137" y="0"/>
                </a:lnTo>
              </a:path>
            </a:pathLst>
          </a:custGeom>
          <a:ln w="15870">
            <a:solidFill>
              <a:srgbClr val="4349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52214" y="7086605"/>
            <a:ext cx="7131684" cy="0"/>
          </a:xfrm>
          <a:custGeom>
            <a:avLst/>
            <a:gdLst/>
            <a:ahLst/>
            <a:cxnLst/>
            <a:rect l="l" t="t" r="r" b="b"/>
            <a:pathLst>
              <a:path w="7131684" h="0">
                <a:moveTo>
                  <a:pt x="0" y="0"/>
                </a:moveTo>
                <a:lnTo>
                  <a:pt x="7131276" y="0"/>
                </a:lnTo>
              </a:path>
            </a:pathLst>
          </a:custGeom>
          <a:ln w="192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52214" y="7581215"/>
            <a:ext cx="7131684" cy="0"/>
          </a:xfrm>
          <a:custGeom>
            <a:avLst/>
            <a:gdLst/>
            <a:ahLst/>
            <a:cxnLst/>
            <a:rect l="l" t="t" r="r" b="b"/>
            <a:pathLst>
              <a:path w="7131684" h="0">
                <a:moveTo>
                  <a:pt x="0" y="0"/>
                </a:moveTo>
                <a:lnTo>
                  <a:pt x="7131276" y="0"/>
                </a:lnTo>
              </a:path>
            </a:pathLst>
          </a:custGeom>
          <a:ln w="192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52214" y="7107214"/>
            <a:ext cx="7081520" cy="454025"/>
          </a:xfrm>
          <a:custGeom>
            <a:avLst/>
            <a:gdLst/>
            <a:ahLst/>
            <a:cxnLst/>
            <a:rect l="l" t="t" r="r" b="b"/>
            <a:pathLst>
              <a:path w="7081520" h="454025">
                <a:moveTo>
                  <a:pt x="0" y="453392"/>
                </a:moveTo>
                <a:lnTo>
                  <a:pt x="7081205" y="453392"/>
                </a:lnTo>
                <a:lnTo>
                  <a:pt x="7081205" y="0"/>
                </a:lnTo>
                <a:lnTo>
                  <a:pt x="0" y="0"/>
                </a:lnTo>
                <a:lnTo>
                  <a:pt x="0" y="453392"/>
                </a:lnTo>
                <a:close/>
              </a:path>
            </a:pathLst>
          </a:custGeom>
          <a:solidFill>
            <a:srgbClr val="73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52214" y="8525472"/>
            <a:ext cx="7049770" cy="0"/>
          </a:xfrm>
          <a:custGeom>
            <a:avLst/>
            <a:gdLst/>
            <a:ahLst/>
            <a:cxnLst/>
            <a:rect l="l" t="t" r="r" b="b"/>
            <a:pathLst>
              <a:path w="7049770" h="0">
                <a:moveTo>
                  <a:pt x="0" y="0"/>
                </a:moveTo>
                <a:lnTo>
                  <a:pt x="7049462" y="0"/>
                </a:lnTo>
              </a:path>
            </a:pathLst>
          </a:custGeom>
          <a:ln w="192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52214" y="8967089"/>
            <a:ext cx="7049770" cy="0"/>
          </a:xfrm>
          <a:custGeom>
            <a:avLst/>
            <a:gdLst/>
            <a:ahLst/>
            <a:cxnLst/>
            <a:rect l="l" t="t" r="r" b="b"/>
            <a:pathLst>
              <a:path w="7049770" h="0">
                <a:moveTo>
                  <a:pt x="0" y="0"/>
                </a:moveTo>
                <a:lnTo>
                  <a:pt x="7049462" y="0"/>
                </a:lnTo>
              </a:path>
            </a:pathLst>
          </a:custGeom>
          <a:ln w="192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52214" y="8543873"/>
            <a:ext cx="6999605" cy="405130"/>
          </a:xfrm>
          <a:custGeom>
            <a:avLst/>
            <a:gdLst/>
            <a:ahLst/>
            <a:cxnLst/>
            <a:rect l="l" t="t" r="r" b="b"/>
            <a:pathLst>
              <a:path w="6999605" h="405129">
                <a:moveTo>
                  <a:pt x="0" y="404815"/>
                </a:moveTo>
                <a:lnTo>
                  <a:pt x="6999396" y="404815"/>
                </a:lnTo>
                <a:lnTo>
                  <a:pt x="6999396" y="0"/>
                </a:lnTo>
                <a:lnTo>
                  <a:pt x="0" y="0"/>
                </a:lnTo>
                <a:lnTo>
                  <a:pt x="0" y="404815"/>
                </a:lnTo>
                <a:close/>
              </a:path>
            </a:pathLst>
          </a:custGeom>
          <a:solidFill>
            <a:srgbClr val="73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41143" y="7128357"/>
            <a:ext cx="374015" cy="1840230"/>
          </a:xfrm>
          <a:custGeom>
            <a:avLst/>
            <a:gdLst/>
            <a:ahLst/>
            <a:cxnLst/>
            <a:rect l="l" t="t" r="r" b="b"/>
            <a:pathLst>
              <a:path w="374014" h="1840229">
                <a:moveTo>
                  <a:pt x="323909" y="0"/>
                </a:moveTo>
                <a:lnTo>
                  <a:pt x="323909" y="41495"/>
                </a:lnTo>
                <a:lnTo>
                  <a:pt x="323909" y="82991"/>
                </a:lnTo>
                <a:lnTo>
                  <a:pt x="249161" y="124486"/>
                </a:lnTo>
                <a:lnTo>
                  <a:pt x="249161" y="165982"/>
                </a:lnTo>
                <a:lnTo>
                  <a:pt x="224245" y="207478"/>
                </a:lnTo>
                <a:lnTo>
                  <a:pt x="224245" y="248973"/>
                </a:lnTo>
                <a:lnTo>
                  <a:pt x="298993" y="290469"/>
                </a:lnTo>
                <a:lnTo>
                  <a:pt x="373742" y="331964"/>
                </a:lnTo>
                <a:lnTo>
                  <a:pt x="373742" y="373460"/>
                </a:lnTo>
                <a:lnTo>
                  <a:pt x="373742" y="414956"/>
                </a:lnTo>
                <a:lnTo>
                  <a:pt x="373742" y="456451"/>
                </a:lnTo>
                <a:lnTo>
                  <a:pt x="348826" y="456451"/>
                </a:lnTo>
                <a:lnTo>
                  <a:pt x="274077" y="484115"/>
                </a:lnTo>
                <a:lnTo>
                  <a:pt x="199329" y="525611"/>
                </a:lnTo>
                <a:lnTo>
                  <a:pt x="149496" y="567106"/>
                </a:lnTo>
                <a:lnTo>
                  <a:pt x="74748" y="594770"/>
                </a:lnTo>
                <a:lnTo>
                  <a:pt x="49832" y="636265"/>
                </a:lnTo>
                <a:lnTo>
                  <a:pt x="49832" y="677761"/>
                </a:lnTo>
                <a:lnTo>
                  <a:pt x="49832" y="719257"/>
                </a:lnTo>
                <a:lnTo>
                  <a:pt x="49832" y="760752"/>
                </a:lnTo>
                <a:lnTo>
                  <a:pt x="0" y="802248"/>
                </a:lnTo>
                <a:lnTo>
                  <a:pt x="0" y="843743"/>
                </a:lnTo>
                <a:lnTo>
                  <a:pt x="0" y="885239"/>
                </a:lnTo>
                <a:lnTo>
                  <a:pt x="0" y="926735"/>
                </a:lnTo>
                <a:lnTo>
                  <a:pt x="0" y="968230"/>
                </a:lnTo>
                <a:lnTo>
                  <a:pt x="0" y="1009726"/>
                </a:lnTo>
                <a:lnTo>
                  <a:pt x="74748" y="1037390"/>
                </a:lnTo>
                <a:lnTo>
                  <a:pt x="149496" y="1065053"/>
                </a:lnTo>
                <a:lnTo>
                  <a:pt x="224245" y="1092717"/>
                </a:lnTo>
                <a:lnTo>
                  <a:pt x="249161" y="1134213"/>
                </a:lnTo>
                <a:lnTo>
                  <a:pt x="323909" y="1175708"/>
                </a:lnTo>
                <a:lnTo>
                  <a:pt x="348826" y="1217204"/>
                </a:lnTo>
                <a:lnTo>
                  <a:pt x="373742" y="1258700"/>
                </a:lnTo>
                <a:lnTo>
                  <a:pt x="373742" y="1300195"/>
                </a:lnTo>
                <a:lnTo>
                  <a:pt x="373742" y="1341691"/>
                </a:lnTo>
                <a:lnTo>
                  <a:pt x="373742" y="1383187"/>
                </a:lnTo>
                <a:lnTo>
                  <a:pt x="298993" y="1383187"/>
                </a:lnTo>
                <a:lnTo>
                  <a:pt x="274077" y="1424681"/>
                </a:lnTo>
                <a:lnTo>
                  <a:pt x="249161" y="1466177"/>
                </a:lnTo>
                <a:lnTo>
                  <a:pt x="224245" y="1507673"/>
                </a:lnTo>
                <a:lnTo>
                  <a:pt x="199329" y="1549168"/>
                </a:lnTo>
                <a:lnTo>
                  <a:pt x="199329" y="1590664"/>
                </a:lnTo>
                <a:lnTo>
                  <a:pt x="199329" y="1632160"/>
                </a:lnTo>
                <a:lnTo>
                  <a:pt x="199329" y="1673655"/>
                </a:lnTo>
                <a:lnTo>
                  <a:pt x="199329" y="1715151"/>
                </a:lnTo>
                <a:lnTo>
                  <a:pt x="224245" y="1756647"/>
                </a:lnTo>
                <a:lnTo>
                  <a:pt x="249161" y="1798142"/>
                </a:lnTo>
                <a:lnTo>
                  <a:pt x="298993" y="1839638"/>
                </a:lnTo>
                <a:lnTo>
                  <a:pt x="298993" y="1825806"/>
                </a:lnTo>
                <a:lnTo>
                  <a:pt x="298993" y="1811974"/>
                </a:lnTo>
              </a:path>
            </a:pathLst>
          </a:custGeom>
          <a:ln w="281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752322" y="7101058"/>
            <a:ext cx="50800" cy="497205"/>
          </a:xfrm>
          <a:custGeom>
            <a:avLst/>
            <a:gdLst/>
            <a:ahLst/>
            <a:cxnLst/>
            <a:rect l="l" t="t" r="r" b="b"/>
            <a:pathLst>
              <a:path w="50800" h="497204">
                <a:moveTo>
                  <a:pt x="0" y="0"/>
                </a:moveTo>
                <a:lnTo>
                  <a:pt x="25173" y="41427"/>
                </a:lnTo>
                <a:lnTo>
                  <a:pt x="25173" y="82854"/>
                </a:lnTo>
                <a:lnTo>
                  <a:pt x="25173" y="124281"/>
                </a:lnTo>
                <a:lnTo>
                  <a:pt x="25173" y="165709"/>
                </a:lnTo>
                <a:lnTo>
                  <a:pt x="25173" y="207136"/>
                </a:lnTo>
                <a:lnTo>
                  <a:pt x="0" y="248563"/>
                </a:lnTo>
                <a:lnTo>
                  <a:pt x="0" y="289991"/>
                </a:lnTo>
                <a:lnTo>
                  <a:pt x="0" y="331418"/>
                </a:lnTo>
                <a:lnTo>
                  <a:pt x="0" y="372845"/>
                </a:lnTo>
                <a:lnTo>
                  <a:pt x="0" y="414272"/>
                </a:lnTo>
                <a:lnTo>
                  <a:pt x="25173" y="455700"/>
                </a:lnTo>
                <a:lnTo>
                  <a:pt x="50346" y="497127"/>
                </a:lnTo>
              </a:path>
            </a:pathLst>
          </a:custGeom>
          <a:ln w="286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678304" y="7584427"/>
            <a:ext cx="198755" cy="927735"/>
          </a:xfrm>
          <a:custGeom>
            <a:avLst/>
            <a:gdLst/>
            <a:ahLst/>
            <a:cxnLst/>
            <a:rect l="l" t="t" r="r" b="b"/>
            <a:pathLst>
              <a:path w="198754" h="927734">
                <a:moveTo>
                  <a:pt x="74418" y="0"/>
                </a:moveTo>
                <a:lnTo>
                  <a:pt x="49612" y="41529"/>
                </a:lnTo>
                <a:lnTo>
                  <a:pt x="49612" y="83059"/>
                </a:lnTo>
                <a:lnTo>
                  <a:pt x="49612" y="124589"/>
                </a:lnTo>
                <a:lnTo>
                  <a:pt x="49612" y="166118"/>
                </a:lnTo>
                <a:lnTo>
                  <a:pt x="99224" y="207648"/>
                </a:lnTo>
                <a:lnTo>
                  <a:pt x="99224" y="249178"/>
                </a:lnTo>
                <a:lnTo>
                  <a:pt x="124030" y="290707"/>
                </a:lnTo>
                <a:lnTo>
                  <a:pt x="148836" y="332237"/>
                </a:lnTo>
                <a:lnTo>
                  <a:pt x="148836" y="373767"/>
                </a:lnTo>
                <a:lnTo>
                  <a:pt x="198449" y="415297"/>
                </a:lnTo>
                <a:lnTo>
                  <a:pt x="198449" y="622945"/>
                </a:lnTo>
                <a:lnTo>
                  <a:pt x="173642" y="664475"/>
                </a:lnTo>
                <a:lnTo>
                  <a:pt x="148836" y="706004"/>
                </a:lnTo>
                <a:lnTo>
                  <a:pt x="124030" y="747534"/>
                </a:lnTo>
                <a:lnTo>
                  <a:pt x="74418" y="789064"/>
                </a:lnTo>
                <a:lnTo>
                  <a:pt x="49612" y="844437"/>
                </a:lnTo>
                <a:lnTo>
                  <a:pt x="49612" y="885967"/>
                </a:lnTo>
                <a:lnTo>
                  <a:pt x="0" y="927496"/>
                </a:lnTo>
              </a:path>
            </a:pathLst>
          </a:custGeom>
          <a:ln w="280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627656" y="8511020"/>
            <a:ext cx="50800" cy="457200"/>
          </a:xfrm>
          <a:custGeom>
            <a:avLst/>
            <a:gdLst/>
            <a:ahLst/>
            <a:cxnLst/>
            <a:rect l="l" t="t" r="r" b="b"/>
            <a:pathLst>
              <a:path w="50800" h="457200">
                <a:moveTo>
                  <a:pt x="50346" y="0"/>
                </a:moveTo>
                <a:lnTo>
                  <a:pt x="50346" y="0"/>
                </a:lnTo>
                <a:lnTo>
                  <a:pt x="50346" y="373887"/>
                </a:lnTo>
                <a:lnTo>
                  <a:pt x="25173" y="415430"/>
                </a:lnTo>
                <a:lnTo>
                  <a:pt x="0" y="456973"/>
                </a:lnTo>
              </a:path>
            </a:pathLst>
          </a:custGeom>
          <a:ln w="285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180710" y="6973186"/>
            <a:ext cx="471805" cy="2098675"/>
          </a:xfrm>
          <a:custGeom>
            <a:avLst/>
            <a:gdLst/>
            <a:ahLst/>
            <a:cxnLst/>
            <a:rect l="l" t="t" r="r" b="b"/>
            <a:pathLst>
              <a:path w="471804" h="2098675">
                <a:moveTo>
                  <a:pt x="0" y="2098589"/>
                </a:moveTo>
                <a:lnTo>
                  <a:pt x="471504" y="2098589"/>
                </a:lnTo>
                <a:lnTo>
                  <a:pt x="471504" y="0"/>
                </a:lnTo>
                <a:lnTo>
                  <a:pt x="0" y="0"/>
                </a:lnTo>
                <a:lnTo>
                  <a:pt x="0" y="2098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36314" y="8063454"/>
            <a:ext cx="7402195" cy="0"/>
          </a:xfrm>
          <a:custGeom>
            <a:avLst/>
            <a:gdLst/>
            <a:ahLst/>
            <a:cxnLst/>
            <a:rect l="l" t="t" r="r" b="b"/>
            <a:pathLst>
              <a:path w="7402195" h="0">
                <a:moveTo>
                  <a:pt x="0" y="0"/>
                </a:moveTo>
                <a:lnTo>
                  <a:pt x="7401606" y="0"/>
                </a:lnTo>
              </a:path>
            </a:pathLst>
          </a:custGeom>
          <a:ln w="20941">
            <a:solidFill>
              <a:srgbClr val="C10A3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4613" y="7579549"/>
            <a:ext cx="1023619" cy="343535"/>
          </a:xfrm>
          <a:custGeom>
            <a:avLst/>
            <a:gdLst/>
            <a:ahLst/>
            <a:cxnLst/>
            <a:rect l="l" t="t" r="r" b="b"/>
            <a:pathLst>
              <a:path w="1023620" h="343534">
                <a:moveTo>
                  <a:pt x="0" y="292653"/>
                </a:moveTo>
                <a:lnTo>
                  <a:pt x="1008418" y="0"/>
                </a:lnTo>
                <a:lnTo>
                  <a:pt x="1023010" y="50279"/>
                </a:lnTo>
                <a:lnTo>
                  <a:pt x="14591" y="342932"/>
                </a:lnTo>
                <a:lnTo>
                  <a:pt x="0" y="29265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679695" y="7581627"/>
            <a:ext cx="3310254" cy="734695"/>
          </a:xfrm>
          <a:custGeom>
            <a:avLst/>
            <a:gdLst/>
            <a:ahLst/>
            <a:cxnLst/>
            <a:rect l="l" t="t" r="r" b="b"/>
            <a:pathLst>
              <a:path w="3310254" h="734695">
                <a:moveTo>
                  <a:pt x="3299016" y="734459"/>
                </a:moveTo>
                <a:lnTo>
                  <a:pt x="0" y="51266"/>
                </a:lnTo>
                <a:lnTo>
                  <a:pt x="10616" y="0"/>
                </a:lnTo>
                <a:lnTo>
                  <a:pt x="3309632" y="683193"/>
                </a:lnTo>
                <a:lnTo>
                  <a:pt x="3299016" y="734459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430615" y="8148456"/>
            <a:ext cx="1520825" cy="364490"/>
          </a:xfrm>
          <a:custGeom>
            <a:avLst/>
            <a:gdLst/>
            <a:ahLst/>
            <a:cxnLst/>
            <a:rect l="l" t="t" r="r" b="b"/>
            <a:pathLst>
              <a:path w="1520825" h="364490">
                <a:moveTo>
                  <a:pt x="1509634" y="363896"/>
                </a:moveTo>
                <a:lnTo>
                  <a:pt x="0" y="51266"/>
                </a:lnTo>
                <a:lnTo>
                  <a:pt x="10616" y="0"/>
                </a:lnTo>
                <a:lnTo>
                  <a:pt x="1520251" y="312630"/>
                </a:lnTo>
                <a:lnTo>
                  <a:pt x="1509634" y="363896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926232" y="8173662"/>
            <a:ext cx="1023619" cy="343535"/>
          </a:xfrm>
          <a:custGeom>
            <a:avLst/>
            <a:gdLst/>
            <a:ahLst/>
            <a:cxnLst/>
            <a:rect l="l" t="t" r="r" b="b"/>
            <a:pathLst>
              <a:path w="1023620" h="343534">
                <a:moveTo>
                  <a:pt x="0" y="292653"/>
                </a:moveTo>
                <a:lnTo>
                  <a:pt x="1008418" y="0"/>
                </a:lnTo>
                <a:lnTo>
                  <a:pt x="1023010" y="50279"/>
                </a:lnTo>
                <a:lnTo>
                  <a:pt x="14591" y="342932"/>
                </a:lnTo>
                <a:lnTo>
                  <a:pt x="0" y="292653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650125" y="8042988"/>
            <a:ext cx="828675" cy="240665"/>
          </a:xfrm>
          <a:custGeom>
            <a:avLst/>
            <a:gdLst/>
            <a:ahLst/>
            <a:cxnLst/>
            <a:rect l="l" t="t" r="r" b="b"/>
            <a:pathLst>
              <a:path w="828675" h="240665">
                <a:moveTo>
                  <a:pt x="0" y="240414"/>
                </a:moveTo>
                <a:lnTo>
                  <a:pt x="803276" y="7295"/>
                </a:lnTo>
                <a:lnTo>
                  <a:pt x="828416" y="0"/>
                </a:lnTo>
              </a:path>
            </a:pathLst>
          </a:custGeom>
          <a:ln w="52354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423641" y="7947714"/>
            <a:ext cx="234950" cy="205740"/>
          </a:xfrm>
          <a:custGeom>
            <a:avLst/>
            <a:gdLst/>
            <a:ahLst/>
            <a:cxnLst/>
            <a:rect l="l" t="t" r="r" b="b"/>
            <a:pathLst>
              <a:path w="234950" h="205740">
                <a:moveTo>
                  <a:pt x="0" y="0"/>
                </a:moveTo>
                <a:lnTo>
                  <a:pt x="59537" y="205141"/>
                </a:lnTo>
                <a:lnTo>
                  <a:pt x="234903" y="43036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670158" y="9449876"/>
            <a:ext cx="75647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光线在纤芯中传输的⽅式是不断地全反射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278622" y="2376890"/>
            <a:ext cx="4150898" cy="3030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278622" y="2376890"/>
            <a:ext cx="4150995" cy="3030220"/>
          </a:xfrm>
          <a:custGeom>
            <a:avLst/>
            <a:gdLst/>
            <a:ahLst/>
            <a:cxnLst/>
            <a:rect l="l" t="t" r="r" b="b"/>
            <a:pathLst>
              <a:path w="4150994" h="3030220">
                <a:moveTo>
                  <a:pt x="0" y="0"/>
                </a:moveTo>
                <a:lnTo>
                  <a:pt x="4150898" y="0"/>
                </a:lnTo>
                <a:lnTo>
                  <a:pt x="4150898" y="3030155"/>
                </a:lnTo>
                <a:lnTo>
                  <a:pt x="0" y="303015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B58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17893300" y="2468315"/>
            <a:ext cx="392430" cy="2796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6300"/>
              </a:lnSpc>
              <a:spcBef>
                <a:spcPts val="90"/>
              </a:spcBef>
            </a:pPr>
            <a:r>
              <a:rPr dirty="0" sz="2850" spc="25" b="0">
                <a:latin typeface="Microsoft JhengHei UI Light"/>
                <a:cs typeface="Microsoft JhengHei UI Light"/>
              </a:rPr>
              <a:t>光 纤 之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⽗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ct val="106300"/>
              </a:lnSpc>
            </a:pPr>
            <a:r>
              <a:rPr dirty="0" sz="2850" spc="25" b="0">
                <a:latin typeface="Microsoft JhengHei UI Light"/>
                <a:cs typeface="Microsoft JhengHei UI Light"/>
              </a:rPr>
              <a:t>⾼ 锟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7353777" y="705445"/>
            <a:ext cx="54082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光线在光纤中的折射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8631287" y="2166297"/>
            <a:ext cx="400050" cy="77089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010"/>
              </a:lnSpc>
            </a:pPr>
            <a:r>
              <a:rPr dirty="0" sz="2600">
                <a:latin typeface="Arial"/>
                <a:cs typeface="Arial"/>
              </a:rPr>
              <a:t>2009</a:t>
            </a:r>
            <a:endParaRPr sz="2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8650920" y="2864784"/>
            <a:ext cx="360680" cy="27730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just" marL="12700" marR="5080">
              <a:lnSpc>
                <a:spcPts val="2640"/>
              </a:lnSpc>
              <a:spcBef>
                <a:spcPts val="625"/>
              </a:spcBef>
            </a:pPr>
            <a:r>
              <a:rPr dirty="0" sz="2600" spc="25" b="0">
                <a:latin typeface="Microsoft JhengHei UI Light"/>
                <a:cs typeface="Microsoft JhengHei UI Light"/>
              </a:rPr>
              <a:t>年 诺</a:t>
            </a:r>
            <a:endParaRPr sz="2600">
              <a:latin typeface="Microsoft JhengHei UI Light"/>
              <a:cs typeface="Microsoft JhengHei UI Light"/>
            </a:endParaRPr>
          </a:p>
          <a:p>
            <a:pPr marL="12700">
              <a:lnSpc>
                <a:spcPts val="2390"/>
              </a:lnSpc>
            </a:pPr>
            <a:r>
              <a:rPr dirty="0" sz="2600" spc="30" b="0">
                <a:latin typeface="Microsoft JhengHei UI Light"/>
                <a:cs typeface="Microsoft JhengHei UI Light"/>
              </a:rPr>
              <a:t>⻉</a:t>
            </a:r>
            <a:endParaRPr sz="260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ts val="2640"/>
              </a:lnSpc>
              <a:spcBef>
                <a:spcPts val="245"/>
              </a:spcBef>
            </a:pPr>
            <a:r>
              <a:rPr dirty="0" sz="2600" spc="25" b="0">
                <a:latin typeface="Microsoft JhengHei UI Light"/>
                <a:cs typeface="Microsoft JhengHei UI Light"/>
              </a:rPr>
              <a:t>尔 物 理 学 奖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648377" y="6622672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低折射率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273081" y="7085871"/>
            <a:ext cx="10725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⾼折射率</a:t>
            </a:r>
            <a:endParaRPr sz="20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55680" y="715916"/>
            <a:ext cx="66046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物理层的功能和信号类型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810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014470"/>
          </a:xfrm>
          <a:custGeom>
            <a:avLst/>
            <a:gdLst/>
            <a:ahLst/>
            <a:cxnLst/>
            <a:rect l="l" t="t" r="r" b="b"/>
            <a:pathLst>
              <a:path w="12963525" h="401447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56291"/>
                </a:lnTo>
                <a:lnTo>
                  <a:pt x="197" y="3807661"/>
                </a:lnTo>
                <a:lnTo>
                  <a:pt x="1581" y="3849089"/>
                </a:lnTo>
                <a:lnTo>
                  <a:pt x="12649" y="3907797"/>
                </a:lnTo>
                <a:lnTo>
                  <a:pt x="49226" y="3965211"/>
                </a:lnTo>
                <a:lnTo>
                  <a:pt x="106640" y="4001788"/>
                </a:lnTo>
                <a:lnTo>
                  <a:pt x="165348" y="4012856"/>
                </a:lnTo>
                <a:lnTo>
                  <a:pt x="206776" y="4014240"/>
                </a:lnTo>
                <a:lnTo>
                  <a:pt x="258146" y="4014437"/>
                </a:lnTo>
                <a:lnTo>
                  <a:pt x="12705299" y="4014437"/>
                </a:lnTo>
                <a:lnTo>
                  <a:pt x="12756671" y="4014240"/>
                </a:lnTo>
                <a:lnTo>
                  <a:pt x="12798099" y="4012856"/>
                </a:lnTo>
                <a:lnTo>
                  <a:pt x="12856802" y="4001788"/>
                </a:lnTo>
                <a:lnTo>
                  <a:pt x="12914218" y="3965211"/>
                </a:lnTo>
                <a:lnTo>
                  <a:pt x="12950799" y="3907797"/>
                </a:lnTo>
                <a:lnTo>
                  <a:pt x="12961867" y="3849089"/>
                </a:lnTo>
                <a:lnTo>
                  <a:pt x="12963250" y="3807661"/>
                </a:lnTo>
                <a:lnTo>
                  <a:pt x="12963448" y="375629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014470"/>
          </a:xfrm>
          <a:custGeom>
            <a:avLst/>
            <a:gdLst/>
            <a:ahLst/>
            <a:cxnLst/>
            <a:rect l="l" t="t" r="r" b="b"/>
            <a:pathLst>
              <a:path w="12963525" h="401447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56291"/>
                </a:lnTo>
                <a:lnTo>
                  <a:pt x="12963250" y="3807661"/>
                </a:lnTo>
                <a:lnTo>
                  <a:pt x="12961867" y="3849089"/>
                </a:lnTo>
                <a:lnTo>
                  <a:pt x="12950799" y="3907797"/>
                </a:lnTo>
                <a:lnTo>
                  <a:pt x="12914218" y="3965211"/>
                </a:lnTo>
                <a:lnTo>
                  <a:pt x="12856802" y="4001788"/>
                </a:lnTo>
                <a:lnTo>
                  <a:pt x="12798099" y="4012856"/>
                </a:lnTo>
                <a:lnTo>
                  <a:pt x="12756671" y="4014240"/>
                </a:lnTo>
                <a:lnTo>
                  <a:pt x="12705299" y="4014437"/>
                </a:lnTo>
                <a:lnTo>
                  <a:pt x="258145" y="4014437"/>
                </a:lnTo>
                <a:lnTo>
                  <a:pt x="206775" y="4014240"/>
                </a:lnTo>
                <a:lnTo>
                  <a:pt x="165348" y="4012856"/>
                </a:lnTo>
                <a:lnTo>
                  <a:pt x="106640" y="4001788"/>
                </a:lnTo>
                <a:lnTo>
                  <a:pt x="49226" y="3965211"/>
                </a:lnTo>
                <a:lnTo>
                  <a:pt x="12650" y="3907797"/>
                </a:lnTo>
                <a:lnTo>
                  <a:pt x="1581" y="3849089"/>
                </a:lnTo>
                <a:lnTo>
                  <a:pt x="197" y="3807661"/>
                </a:lnTo>
                <a:lnTo>
                  <a:pt x="0" y="375629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3584" y="6490207"/>
            <a:ext cx="13759235" cy="4026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1478" y="6867159"/>
            <a:ext cx="12963525" cy="3230880"/>
          </a:xfrm>
          <a:custGeom>
            <a:avLst/>
            <a:gdLst/>
            <a:ahLst/>
            <a:cxnLst/>
            <a:rect l="l" t="t" r="r" b="b"/>
            <a:pathLst>
              <a:path w="12963525" h="323087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972214"/>
                </a:lnTo>
                <a:lnTo>
                  <a:pt x="197" y="3023584"/>
                </a:lnTo>
                <a:lnTo>
                  <a:pt x="1581" y="3065011"/>
                </a:lnTo>
                <a:lnTo>
                  <a:pt x="12649" y="3123719"/>
                </a:lnTo>
                <a:lnTo>
                  <a:pt x="49226" y="3181133"/>
                </a:lnTo>
                <a:lnTo>
                  <a:pt x="106640" y="3217710"/>
                </a:lnTo>
                <a:lnTo>
                  <a:pt x="165348" y="3228779"/>
                </a:lnTo>
                <a:lnTo>
                  <a:pt x="206776" y="3230162"/>
                </a:lnTo>
                <a:lnTo>
                  <a:pt x="258146" y="3230360"/>
                </a:lnTo>
                <a:lnTo>
                  <a:pt x="12705299" y="3230360"/>
                </a:lnTo>
                <a:lnTo>
                  <a:pt x="12756671" y="3230162"/>
                </a:lnTo>
                <a:lnTo>
                  <a:pt x="12798099" y="3228779"/>
                </a:lnTo>
                <a:lnTo>
                  <a:pt x="12856802" y="3217710"/>
                </a:lnTo>
                <a:lnTo>
                  <a:pt x="12914218" y="3181133"/>
                </a:lnTo>
                <a:lnTo>
                  <a:pt x="12950799" y="3123719"/>
                </a:lnTo>
                <a:lnTo>
                  <a:pt x="12961867" y="3065011"/>
                </a:lnTo>
                <a:lnTo>
                  <a:pt x="12963250" y="3023584"/>
                </a:lnTo>
                <a:lnTo>
                  <a:pt x="12963448" y="2972214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6867159"/>
            <a:ext cx="12963525" cy="3230880"/>
          </a:xfrm>
          <a:custGeom>
            <a:avLst/>
            <a:gdLst/>
            <a:ahLst/>
            <a:cxnLst/>
            <a:rect l="l" t="t" r="r" b="b"/>
            <a:pathLst>
              <a:path w="12963525" h="323087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972214"/>
                </a:lnTo>
                <a:lnTo>
                  <a:pt x="12963250" y="3023584"/>
                </a:lnTo>
                <a:lnTo>
                  <a:pt x="12961867" y="3065011"/>
                </a:lnTo>
                <a:lnTo>
                  <a:pt x="12950799" y="3123719"/>
                </a:lnTo>
                <a:lnTo>
                  <a:pt x="12914218" y="3181132"/>
                </a:lnTo>
                <a:lnTo>
                  <a:pt x="12856802" y="3217709"/>
                </a:lnTo>
                <a:lnTo>
                  <a:pt x="12798099" y="3228778"/>
                </a:lnTo>
                <a:lnTo>
                  <a:pt x="12756671" y="3230162"/>
                </a:lnTo>
                <a:lnTo>
                  <a:pt x="12705299" y="3230360"/>
                </a:lnTo>
                <a:lnTo>
                  <a:pt x="258145" y="3230360"/>
                </a:lnTo>
                <a:lnTo>
                  <a:pt x="206775" y="3230162"/>
                </a:lnTo>
                <a:lnTo>
                  <a:pt x="165348" y="3228778"/>
                </a:lnTo>
                <a:lnTo>
                  <a:pt x="106640" y="3217709"/>
                </a:lnTo>
                <a:lnTo>
                  <a:pt x="49226" y="3181132"/>
                </a:lnTo>
                <a:lnTo>
                  <a:pt x="12650" y="3123719"/>
                </a:lnTo>
                <a:lnTo>
                  <a:pt x="1581" y="3065011"/>
                </a:lnTo>
                <a:lnTo>
                  <a:pt x="197" y="3023584"/>
                </a:lnTo>
                <a:lnTo>
                  <a:pt x="0" y="2972214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6645" y="272958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9303" y="2506113"/>
            <a:ext cx="10866120" cy="12573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主要功能：</a:t>
            </a:r>
            <a:r>
              <a:rPr dirty="0" sz="2850" spc="80" b="0">
                <a:latin typeface="Microsoft JhengHei UI Light"/>
                <a:cs typeface="Microsoft JhengHei UI Light"/>
              </a:rPr>
              <a:t>解决计算机间⽐特传输问题，即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透明地传送⽐特流</a:t>
            </a:r>
            <a:r>
              <a:rPr dirty="0" sz="2850" spc="80" b="0">
                <a:latin typeface="Microsoft JhengHei UI Light"/>
                <a:cs typeface="Microsoft JhengHei UI Light"/>
              </a:rPr>
              <a:t>，关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⼼的是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点到点的问题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0772" y="3960965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0772" y="519234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430" y="3737489"/>
            <a:ext cx="1086612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透明传输：</a:t>
            </a:r>
            <a:r>
              <a:rPr dirty="0" sz="2850" spc="80" b="0">
                <a:latin typeface="Microsoft JhengHei UI Light"/>
                <a:cs typeface="Microsoft JhengHei UI Light"/>
              </a:rPr>
              <a:t>指不管所传输的数据是什么样的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⽐特组</a:t>
            </a:r>
            <a:r>
              <a:rPr dirty="0" sz="2850" spc="80" b="0">
                <a:latin typeface="Microsoft JhengHei UI Light"/>
                <a:cs typeface="Microsoft JhengHei UI Light"/>
              </a:rPr>
              <a:t>合，都能够在链 路上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要尽可能地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屏蔽</a:t>
            </a:r>
            <a:r>
              <a:rPr dirty="0" sz="2850" spc="80" b="0">
                <a:latin typeface="Microsoft JhengHei UI Light"/>
                <a:cs typeface="Microsoft JhengHei UI Light"/>
              </a:rPr>
              <a:t>掉不同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传输媒体和通信⼿段的差异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6645" y="7400208"/>
            <a:ext cx="15621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30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39670" y="7353189"/>
            <a:ext cx="1801495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信号类型：</a:t>
            </a:r>
            <a:endParaRPr sz="275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0772" y="7978201"/>
            <a:ext cx="156210" cy="151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30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dirty="0" sz="2050" spc="30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dirty="0" sz="2050" spc="305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3797" y="7759586"/>
            <a:ext cx="6256655" cy="1793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275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铜缆：</a:t>
            </a:r>
            <a:r>
              <a:rPr dirty="0" sz="2750" spc="35" b="0">
                <a:latin typeface="Microsoft JhengHei UI Light"/>
                <a:cs typeface="Microsoft JhengHei UI Light"/>
              </a:rPr>
              <a:t>基于电平（</a:t>
            </a:r>
            <a:r>
              <a:rPr dirty="0" sz="2750" spc="35">
                <a:latin typeface="Arial"/>
                <a:cs typeface="Arial"/>
              </a:rPr>
              <a:t>electrical</a:t>
            </a:r>
            <a:r>
              <a:rPr dirty="0" sz="2750" spc="60">
                <a:latin typeface="Arial"/>
                <a:cs typeface="Arial"/>
              </a:rPr>
              <a:t> </a:t>
            </a:r>
            <a:r>
              <a:rPr dirty="0" sz="2750" spc="40">
                <a:latin typeface="Arial"/>
                <a:cs typeface="Arial"/>
              </a:rPr>
              <a:t>signals</a:t>
            </a:r>
            <a:r>
              <a:rPr dirty="0" sz="2750" spc="40" b="0">
                <a:latin typeface="Microsoft JhengHei UI Light"/>
                <a:cs typeface="Microsoft JhengHei UI Light"/>
              </a:rPr>
              <a:t>）；  </a:t>
            </a:r>
            <a:r>
              <a:rPr dirty="0" sz="275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光纤：</a:t>
            </a:r>
            <a:r>
              <a:rPr dirty="0" sz="2750" spc="35" b="0">
                <a:latin typeface="Microsoft JhengHei UI Light"/>
                <a:cs typeface="Microsoft JhengHei UI Light"/>
              </a:rPr>
              <a:t>基于光脉冲</a:t>
            </a:r>
            <a:r>
              <a:rPr dirty="0" sz="2750" spc="30" b="0">
                <a:latin typeface="Microsoft JhengHei UI Light"/>
                <a:cs typeface="Microsoft JhengHei UI Light"/>
              </a:rPr>
              <a:t>（</a:t>
            </a:r>
            <a:r>
              <a:rPr dirty="0" sz="2750" spc="30">
                <a:latin typeface="Arial"/>
                <a:cs typeface="Arial"/>
              </a:rPr>
              <a:t>light</a:t>
            </a:r>
            <a:r>
              <a:rPr dirty="0" sz="2750" spc="100">
                <a:latin typeface="Arial"/>
                <a:cs typeface="Arial"/>
              </a:rPr>
              <a:t> </a:t>
            </a:r>
            <a:r>
              <a:rPr dirty="0" sz="2750" spc="35">
                <a:latin typeface="Arial"/>
                <a:cs typeface="Arial"/>
              </a:rPr>
              <a:t>pluse</a:t>
            </a:r>
            <a:r>
              <a:rPr dirty="0" sz="2750" spc="35" b="0">
                <a:latin typeface="Microsoft JhengHei UI Light"/>
                <a:cs typeface="Microsoft JhengHei UI Light"/>
              </a:rPr>
              <a:t>）；</a:t>
            </a:r>
            <a:endParaRPr sz="27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275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⽆线：</a:t>
            </a:r>
            <a:r>
              <a:rPr dirty="0" sz="2750" spc="35" b="0">
                <a:latin typeface="Microsoft JhengHei UI Light"/>
                <a:cs typeface="Microsoft JhengHei UI Light"/>
              </a:rPr>
              <a:t>基于微波（</a:t>
            </a:r>
            <a:r>
              <a:rPr dirty="0" sz="2750" spc="35">
                <a:latin typeface="Arial"/>
                <a:cs typeface="Arial"/>
              </a:rPr>
              <a:t>Microwave</a:t>
            </a:r>
            <a:r>
              <a:rPr dirty="0" sz="2750" spc="35" b="0">
                <a:latin typeface="Microsoft JhengHei UI Light"/>
                <a:cs typeface="Microsoft JhengHei UI Light"/>
              </a:rPr>
              <a:t>）。</a:t>
            </a:r>
            <a:endParaRPr sz="2750">
              <a:latin typeface="Microsoft JhengHei UI Light"/>
              <a:cs typeface="Microsoft JhengHei UI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4773" y="6512997"/>
            <a:ext cx="16741636" cy="4318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32667" y="6889949"/>
            <a:ext cx="15946119" cy="3522979"/>
          </a:xfrm>
          <a:custGeom>
            <a:avLst/>
            <a:gdLst/>
            <a:ahLst/>
            <a:cxnLst/>
            <a:rect l="l" t="t" r="r" b="b"/>
            <a:pathLst>
              <a:path w="15946119" h="3522979">
                <a:moveTo>
                  <a:pt x="15646903" y="0"/>
                </a:moveTo>
                <a:lnTo>
                  <a:pt x="298947" y="0"/>
                </a:lnTo>
                <a:lnTo>
                  <a:pt x="239458" y="228"/>
                </a:lnTo>
                <a:lnTo>
                  <a:pt x="191483" y="1831"/>
                </a:lnTo>
                <a:lnTo>
                  <a:pt x="153377" y="6180"/>
                </a:lnTo>
                <a:lnTo>
                  <a:pt x="87736" y="32310"/>
                </a:lnTo>
                <a:lnTo>
                  <a:pt x="57007" y="57007"/>
                </a:lnTo>
                <a:lnTo>
                  <a:pt x="32310" y="87736"/>
                </a:lnTo>
                <a:lnTo>
                  <a:pt x="14649" y="123495"/>
                </a:lnTo>
                <a:lnTo>
                  <a:pt x="1831" y="191483"/>
                </a:lnTo>
                <a:lnTo>
                  <a:pt x="228" y="239458"/>
                </a:lnTo>
                <a:lnTo>
                  <a:pt x="0" y="298947"/>
                </a:lnTo>
                <a:lnTo>
                  <a:pt x="0" y="3223415"/>
                </a:lnTo>
                <a:lnTo>
                  <a:pt x="228" y="3282905"/>
                </a:lnTo>
                <a:lnTo>
                  <a:pt x="1831" y="3330880"/>
                </a:lnTo>
                <a:lnTo>
                  <a:pt x="6180" y="3368986"/>
                </a:lnTo>
                <a:lnTo>
                  <a:pt x="32310" y="3434627"/>
                </a:lnTo>
                <a:lnTo>
                  <a:pt x="57007" y="3465356"/>
                </a:lnTo>
                <a:lnTo>
                  <a:pt x="87736" y="3490053"/>
                </a:lnTo>
                <a:lnTo>
                  <a:pt x="123495" y="3507714"/>
                </a:lnTo>
                <a:lnTo>
                  <a:pt x="191483" y="3520533"/>
                </a:lnTo>
                <a:lnTo>
                  <a:pt x="239458" y="3522135"/>
                </a:lnTo>
                <a:lnTo>
                  <a:pt x="298947" y="3522364"/>
                </a:lnTo>
                <a:lnTo>
                  <a:pt x="15646903" y="3522364"/>
                </a:lnTo>
                <a:lnTo>
                  <a:pt x="15706392" y="3522135"/>
                </a:lnTo>
                <a:lnTo>
                  <a:pt x="15754367" y="3520533"/>
                </a:lnTo>
                <a:lnTo>
                  <a:pt x="15792473" y="3516184"/>
                </a:lnTo>
                <a:lnTo>
                  <a:pt x="15858112" y="3490053"/>
                </a:lnTo>
                <a:lnTo>
                  <a:pt x="15888842" y="3465356"/>
                </a:lnTo>
                <a:lnTo>
                  <a:pt x="15913539" y="3434627"/>
                </a:lnTo>
                <a:lnTo>
                  <a:pt x="15931198" y="3398868"/>
                </a:lnTo>
                <a:lnTo>
                  <a:pt x="15944016" y="3330880"/>
                </a:lnTo>
                <a:lnTo>
                  <a:pt x="15945618" y="3282905"/>
                </a:lnTo>
                <a:lnTo>
                  <a:pt x="15945847" y="3223415"/>
                </a:lnTo>
                <a:lnTo>
                  <a:pt x="15945847" y="298947"/>
                </a:lnTo>
                <a:lnTo>
                  <a:pt x="15945618" y="239458"/>
                </a:lnTo>
                <a:lnTo>
                  <a:pt x="15944016" y="191483"/>
                </a:lnTo>
                <a:lnTo>
                  <a:pt x="15939667" y="153377"/>
                </a:lnTo>
                <a:lnTo>
                  <a:pt x="15913539" y="87736"/>
                </a:lnTo>
                <a:lnTo>
                  <a:pt x="15888842" y="57007"/>
                </a:lnTo>
                <a:lnTo>
                  <a:pt x="15858112" y="32310"/>
                </a:lnTo>
                <a:lnTo>
                  <a:pt x="15822353" y="14649"/>
                </a:lnTo>
                <a:lnTo>
                  <a:pt x="15754367" y="1831"/>
                </a:lnTo>
                <a:lnTo>
                  <a:pt x="15706392" y="228"/>
                </a:lnTo>
                <a:lnTo>
                  <a:pt x="15646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32667" y="6889949"/>
            <a:ext cx="15946119" cy="3522979"/>
          </a:xfrm>
          <a:custGeom>
            <a:avLst/>
            <a:gdLst/>
            <a:ahLst/>
            <a:cxnLst/>
            <a:rect l="l" t="t" r="r" b="b"/>
            <a:pathLst>
              <a:path w="15946119" h="3522979">
                <a:moveTo>
                  <a:pt x="298948" y="0"/>
                </a:moveTo>
                <a:lnTo>
                  <a:pt x="15646905" y="0"/>
                </a:lnTo>
                <a:lnTo>
                  <a:pt x="15706394" y="228"/>
                </a:lnTo>
                <a:lnTo>
                  <a:pt x="15754369" y="1831"/>
                </a:lnTo>
                <a:lnTo>
                  <a:pt x="15792475" y="6180"/>
                </a:lnTo>
                <a:lnTo>
                  <a:pt x="15858114" y="32310"/>
                </a:lnTo>
                <a:lnTo>
                  <a:pt x="15888844" y="57007"/>
                </a:lnTo>
                <a:lnTo>
                  <a:pt x="15913541" y="87736"/>
                </a:lnTo>
                <a:lnTo>
                  <a:pt x="15931200" y="123495"/>
                </a:lnTo>
                <a:lnTo>
                  <a:pt x="15944018" y="191483"/>
                </a:lnTo>
                <a:lnTo>
                  <a:pt x="15945620" y="239458"/>
                </a:lnTo>
                <a:lnTo>
                  <a:pt x="15945849" y="298948"/>
                </a:lnTo>
                <a:lnTo>
                  <a:pt x="15945849" y="3223415"/>
                </a:lnTo>
                <a:lnTo>
                  <a:pt x="15945620" y="3282905"/>
                </a:lnTo>
                <a:lnTo>
                  <a:pt x="15944018" y="3330880"/>
                </a:lnTo>
                <a:lnTo>
                  <a:pt x="15939669" y="3368986"/>
                </a:lnTo>
                <a:lnTo>
                  <a:pt x="15913541" y="3434627"/>
                </a:lnTo>
                <a:lnTo>
                  <a:pt x="15888844" y="3465356"/>
                </a:lnTo>
                <a:lnTo>
                  <a:pt x="15858114" y="3490053"/>
                </a:lnTo>
                <a:lnTo>
                  <a:pt x="15822355" y="3507715"/>
                </a:lnTo>
                <a:lnTo>
                  <a:pt x="15754369" y="3520533"/>
                </a:lnTo>
                <a:lnTo>
                  <a:pt x="15706394" y="3522136"/>
                </a:lnTo>
                <a:lnTo>
                  <a:pt x="15646905" y="3522365"/>
                </a:lnTo>
                <a:lnTo>
                  <a:pt x="298948" y="3522365"/>
                </a:lnTo>
                <a:lnTo>
                  <a:pt x="239458" y="3522136"/>
                </a:lnTo>
                <a:lnTo>
                  <a:pt x="191483" y="3520533"/>
                </a:lnTo>
                <a:lnTo>
                  <a:pt x="153377" y="3516184"/>
                </a:lnTo>
                <a:lnTo>
                  <a:pt x="87736" y="3490053"/>
                </a:lnTo>
                <a:lnTo>
                  <a:pt x="57007" y="3465356"/>
                </a:lnTo>
                <a:lnTo>
                  <a:pt x="32310" y="3434627"/>
                </a:lnTo>
                <a:lnTo>
                  <a:pt x="14649" y="3398868"/>
                </a:lnTo>
                <a:lnTo>
                  <a:pt x="1831" y="3330880"/>
                </a:lnTo>
                <a:lnTo>
                  <a:pt x="228" y="3282905"/>
                </a:lnTo>
                <a:lnTo>
                  <a:pt x="0" y="3223415"/>
                </a:lnTo>
                <a:lnTo>
                  <a:pt x="0" y="298948"/>
                </a:lnTo>
                <a:lnTo>
                  <a:pt x="228" y="239458"/>
                </a:lnTo>
                <a:lnTo>
                  <a:pt x="1831" y="191483"/>
                </a:lnTo>
                <a:lnTo>
                  <a:pt x="6180" y="153377"/>
                </a:lnTo>
                <a:lnTo>
                  <a:pt x="32310" y="87736"/>
                </a:lnTo>
                <a:lnTo>
                  <a:pt x="57007" y="57007"/>
                </a:lnTo>
                <a:lnTo>
                  <a:pt x="87736" y="32310"/>
                </a:lnTo>
                <a:lnTo>
                  <a:pt x="123495" y="14649"/>
                </a:lnTo>
                <a:lnTo>
                  <a:pt x="191483" y="1831"/>
                </a:lnTo>
                <a:lnTo>
                  <a:pt x="239458" y="228"/>
                </a:lnTo>
                <a:lnTo>
                  <a:pt x="29894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93161" y="7344760"/>
            <a:ext cx="132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7288" y="8728368"/>
            <a:ext cx="132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7288" y="9420173"/>
            <a:ext cx="132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451" y="7080278"/>
            <a:ext cx="12744450" cy="2792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95"/>
              </a:spcBef>
            </a:pPr>
            <a:r>
              <a:rPr dirty="0" sz="3200" spc="50" b="0">
                <a:latin typeface="Microsoft JhengHei UI Light"/>
                <a:cs typeface="Microsoft JhengHei UI Light"/>
              </a:rPr>
              <a:t>在光纤数据传输领域，术语</a:t>
            </a:r>
            <a:r>
              <a:rPr dirty="0" sz="3200" spc="50">
                <a:latin typeface="Arial"/>
                <a:cs typeface="Arial"/>
              </a:rPr>
              <a:t>“</a:t>
            </a:r>
            <a:r>
              <a:rPr dirty="0" sz="3200" spc="50" b="0">
                <a:solidFill>
                  <a:srgbClr val="FF0600"/>
                </a:solidFill>
                <a:latin typeface="Microsoft JhengHei UI Light"/>
                <a:cs typeface="Microsoft JhengHei UI Light"/>
              </a:rPr>
              <a:t>模式</a:t>
            </a:r>
            <a:r>
              <a:rPr dirty="0" sz="3200" spc="50">
                <a:latin typeface="Arial"/>
                <a:cs typeface="Arial"/>
              </a:rPr>
              <a:t>”</a:t>
            </a:r>
            <a:r>
              <a:rPr dirty="0" sz="3200" spc="50" b="0">
                <a:latin typeface="Microsoft JhengHei UI Light"/>
                <a:cs typeface="Microsoft JhengHei UI Light"/>
              </a:rPr>
              <a:t>⽤于描述光信号在光纤玻璃纤芯内的 </a:t>
            </a:r>
            <a:r>
              <a:rPr dirty="0" sz="3200" spc="50" b="0">
                <a:solidFill>
                  <a:srgbClr val="FF0600"/>
                </a:solidFill>
                <a:latin typeface="Microsoft JhengHei UI Light"/>
                <a:cs typeface="Microsoft JhengHei UI Light"/>
              </a:rPr>
              <a:t>传播⽅式</a:t>
            </a:r>
            <a:r>
              <a:rPr dirty="0" sz="3200" spc="50">
                <a:latin typeface="Arial"/>
                <a:cs typeface="Arial"/>
              </a:rPr>
              <a:t>——</a:t>
            </a:r>
            <a:r>
              <a:rPr dirty="0" sz="3200" spc="50" b="0">
                <a:latin typeface="Microsoft JhengHei UI Light"/>
                <a:cs typeface="Microsoft JhengHei UI Light"/>
              </a:rPr>
              <a:t>即</a:t>
            </a:r>
            <a:r>
              <a:rPr dirty="0" sz="32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模式</a:t>
            </a:r>
            <a:r>
              <a:rPr dirty="0" sz="3200" spc="50" b="0">
                <a:latin typeface="Microsoft JhengHei UI Light"/>
                <a:cs typeface="Microsoft JhengHei UI Light"/>
              </a:rPr>
              <a:t>是光的</a:t>
            </a:r>
            <a:r>
              <a:rPr dirty="0" sz="3200" spc="50" b="0">
                <a:solidFill>
                  <a:srgbClr val="FF0600"/>
                </a:solidFill>
                <a:latin typeface="Microsoft JhengHei UI Light"/>
                <a:cs typeface="Microsoft JhengHei UI Light"/>
              </a:rPr>
              <a:t>传播路径</a:t>
            </a:r>
            <a:r>
              <a:rPr dirty="0" sz="3200" spc="-5" b="0">
                <a:latin typeface="Microsoft JhengHei UI Light"/>
                <a:cs typeface="Microsoft JhengHei UI Light"/>
              </a:rPr>
              <a:t>：</a:t>
            </a:r>
            <a:endParaRPr sz="3200">
              <a:latin typeface="Microsoft JhengHei UI Light"/>
              <a:cs typeface="Microsoft JhengHei UI Light"/>
            </a:endParaRPr>
          </a:p>
          <a:p>
            <a:pPr marL="326390" marR="633095">
              <a:lnSpc>
                <a:spcPts val="5450"/>
              </a:lnSpc>
              <a:spcBef>
                <a:spcPts val="450"/>
              </a:spcBef>
            </a:pPr>
            <a:r>
              <a:rPr dirty="0" sz="32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单模光线</a:t>
            </a:r>
            <a:r>
              <a:rPr dirty="0" sz="3200" spc="40" b="0">
                <a:latin typeface="Microsoft JhengHei UI Light"/>
                <a:cs typeface="Microsoft JhengHei UI Light"/>
              </a:rPr>
              <a:t>（</a:t>
            </a:r>
            <a:r>
              <a:rPr dirty="0" sz="3200" spc="40">
                <a:latin typeface="Arial"/>
                <a:cs typeface="Arial"/>
              </a:rPr>
              <a:t>SMF</a:t>
            </a:r>
            <a:r>
              <a:rPr dirty="0" sz="3200" spc="40" b="0">
                <a:latin typeface="Microsoft JhengHei UI Light"/>
                <a:cs typeface="Microsoft JhengHei UI Light"/>
              </a:rPr>
              <a:t>，</a:t>
            </a:r>
            <a:r>
              <a:rPr dirty="0" sz="3200" spc="40">
                <a:latin typeface="Arial"/>
                <a:cs typeface="Arial"/>
              </a:rPr>
              <a:t>Single</a:t>
            </a:r>
            <a:r>
              <a:rPr dirty="0" sz="3200" spc="215">
                <a:latin typeface="Arial"/>
                <a:cs typeface="Arial"/>
              </a:rPr>
              <a:t> </a:t>
            </a:r>
            <a:r>
              <a:rPr dirty="0" sz="3200" spc="35">
                <a:latin typeface="Arial"/>
                <a:cs typeface="Arial"/>
              </a:rPr>
              <a:t>Mode</a:t>
            </a:r>
            <a:r>
              <a:rPr dirty="0" sz="3200" spc="215">
                <a:latin typeface="Arial"/>
                <a:cs typeface="Arial"/>
              </a:rPr>
              <a:t> </a:t>
            </a:r>
            <a:r>
              <a:rPr dirty="0" sz="3200" spc="50">
                <a:latin typeface="Arial"/>
                <a:cs typeface="Arial"/>
              </a:rPr>
              <a:t>Fiber</a:t>
            </a:r>
            <a:r>
              <a:rPr dirty="0" sz="3200" spc="50" b="0">
                <a:latin typeface="Microsoft JhengHei UI Light"/>
                <a:cs typeface="Microsoft JhengHei UI Light"/>
              </a:rPr>
              <a:t>），光沿着⼀条路径传播；  </a:t>
            </a:r>
            <a:r>
              <a:rPr dirty="0" sz="32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多模光纤</a:t>
            </a:r>
            <a:r>
              <a:rPr dirty="0" sz="3200" spc="40" b="0">
                <a:latin typeface="Microsoft JhengHei UI Light"/>
                <a:cs typeface="Microsoft JhengHei UI Light"/>
              </a:rPr>
              <a:t>（</a:t>
            </a:r>
            <a:r>
              <a:rPr dirty="0" sz="3200" spc="40">
                <a:latin typeface="Arial"/>
                <a:cs typeface="Arial"/>
              </a:rPr>
              <a:t>MMF</a:t>
            </a:r>
            <a:r>
              <a:rPr dirty="0" sz="3200" spc="40" b="0">
                <a:latin typeface="Microsoft JhengHei UI Light"/>
                <a:cs typeface="Microsoft JhengHei UI Light"/>
              </a:rPr>
              <a:t>，</a:t>
            </a:r>
            <a:r>
              <a:rPr dirty="0" sz="3200" spc="40">
                <a:latin typeface="Arial"/>
                <a:cs typeface="Arial"/>
              </a:rPr>
              <a:t>Multi</a:t>
            </a:r>
            <a:r>
              <a:rPr dirty="0" sz="3200" spc="175">
                <a:latin typeface="Arial"/>
                <a:cs typeface="Arial"/>
              </a:rPr>
              <a:t> </a:t>
            </a:r>
            <a:r>
              <a:rPr dirty="0" sz="3200" spc="35">
                <a:latin typeface="Arial"/>
                <a:cs typeface="Arial"/>
              </a:rPr>
              <a:t>Mode</a:t>
            </a:r>
            <a:r>
              <a:rPr dirty="0" sz="3200" spc="175">
                <a:latin typeface="Arial"/>
                <a:cs typeface="Arial"/>
              </a:rPr>
              <a:t> </a:t>
            </a:r>
            <a:r>
              <a:rPr dirty="0" sz="3200" spc="50">
                <a:latin typeface="Arial"/>
                <a:cs typeface="Arial"/>
              </a:rPr>
              <a:t>Fiber</a:t>
            </a:r>
            <a:r>
              <a:rPr dirty="0" sz="3200" spc="50" b="0">
                <a:latin typeface="Microsoft JhengHei UI Light"/>
                <a:cs typeface="Microsoft JhengHei UI Light"/>
              </a:rPr>
              <a:t>），光在多条路径中传播。</a:t>
            </a:r>
            <a:endParaRPr sz="32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51874" y="715916"/>
            <a:ext cx="42125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多模与单模光纤</a:t>
            </a:r>
          </a:p>
        </p:txBody>
      </p:sp>
      <p:sp>
        <p:nvSpPr>
          <p:cNvPr id="11" name="object 11"/>
          <p:cNvSpPr/>
          <p:nvPr/>
        </p:nvSpPr>
        <p:spPr>
          <a:xfrm>
            <a:off x="5905189" y="3002555"/>
            <a:ext cx="461645" cy="899794"/>
          </a:xfrm>
          <a:custGeom>
            <a:avLst/>
            <a:gdLst/>
            <a:ahLst/>
            <a:cxnLst/>
            <a:rect l="l" t="t" r="r" b="b"/>
            <a:pathLst>
              <a:path w="461645" h="899795">
                <a:moveTo>
                  <a:pt x="0" y="899715"/>
                </a:moveTo>
                <a:lnTo>
                  <a:pt x="461400" y="899715"/>
                </a:lnTo>
                <a:lnTo>
                  <a:pt x="461400" y="0"/>
                </a:lnTo>
                <a:lnTo>
                  <a:pt x="0" y="0"/>
                </a:lnTo>
                <a:lnTo>
                  <a:pt x="0" y="899715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0680" y="3007287"/>
            <a:ext cx="445770" cy="891540"/>
          </a:xfrm>
          <a:custGeom>
            <a:avLst/>
            <a:gdLst/>
            <a:ahLst/>
            <a:cxnLst/>
            <a:rect l="l" t="t" r="r" b="b"/>
            <a:pathLst>
              <a:path w="445770" h="891539">
                <a:moveTo>
                  <a:pt x="0" y="0"/>
                </a:moveTo>
                <a:lnTo>
                  <a:pt x="360" y="891025"/>
                </a:lnTo>
                <a:lnTo>
                  <a:pt x="445357" y="462795"/>
                </a:lnTo>
                <a:lnTo>
                  <a:pt x="0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08190" y="2611552"/>
            <a:ext cx="6777990" cy="551815"/>
          </a:xfrm>
          <a:prstGeom prst="rect">
            <a:avLst/>
          </a:prstGeom>
          <a:solidFill>
            <a:srgbClr val="00A2FF"/>
          </a:solidFill>
          <a:ln w="10470">
            <a:solidFill>
              <a:srgbClr val="00000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Multimode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08190" y="3840043"/>
            <a:ext cx="6777990" cy="553085"/>
          </a:xfrm>
          <a:custGeom>
            <a:avLst/>
            <a:gdLst/>
            <a:ahLst/>
            <a:cxnLst/>
            <a:rect l="l" t="t" r="r" b="b"/>
            <a:pathLst>
              <a:path w="6777990" h="553085">
                <a:moveTo>
                  <a:pt x="0" y="552699"/>
                </a:moveTo>
                <a:lnTo>
                  <a:pt x="6777432" y="552699"/>
                </a:lnTo>
                <a:lnTo>
                  <a:pt x="6777432" y="0"/>
                </a:lnTo>
                <a:lnTo>
                  <a:pt x="0" y="0"/>
                </a:lnTo>
                <a:lnTo>
                  <a:pt x="0" y="552699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08190" y="3840044"/>
            <a:ext cx="6777990" cy="553085"/>
          </a:xfrm>
          <a:custGeom>
            <a:avLst/>
            <a:gdLst/>
            <a:ahLst/>
            <a:cxnLst/>
            <a:rect l="l" t="t" r="r" b="b"/>
            <a:pathLst>
              <a:path w="6777990" h="553085">
                <a:moveTo>
                  <a:pt x="0" y="0"/>
                </a:moveTo>
                <a:lnTo>
                  <a:pt x="6777432" y="0"/>
                </a:lnTo>
                <a:lnTo>
                  <a:pt x="6777432" y="552699"/>
                </a:lnTo>
                <a:lnTo>
                  <a:pt x="0" y="55269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08190" y="3161760"/>
            <a:ext cx="6777990" cy="681355"/>
          </a:xfrm>
          <a:custGeom>
            <a:avLst/>
            <a:gdLst/>
            <a:ahLst/>
            <a:cxnLst/>
            <a:rect l="l" t="t" r="r" b="b"/>
            <a:pathLst>
              <a:path w="6777990" h="681354">
                <a:moveTo>
                  <a:pt x="0" y="0"/>
                </a:moveTo>
                <a:lnTo>
                  <a:pt x="6777432" y="0"/>
                </a:lnTo>
                <a:lnTo>
                  <a:pt x="6777432" y="680776"/>
                </a:lnTo>
                <a:lnTo>
                  <a:pt x="0" y="680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05196" y="3180140"/>
            <a:ext cx="7415530" cy="672465"/>
          </a:xfrm>
          <a:custGeom>
            <a:avLst/>
            <a:gdLst/>
            <a:ahLst/>
            <a:cxnLst/>
            <a:rect l="l" t="t" r="r" b="b"/>
            <a:pathLst>
              <a:path w="7415530" h="672464">
                <a:moveTo>
                  <a:pt x="0" y="288905"/>
                </a:moveTo>
                <a:lnTo>
                  <a:pt x="876781" y="0"/>
                </a:lnTo>
                <a:lnTo>
                  <a:pt x="3276788" y="665361"/>
                </a:lnTo>
                <a:lnTo>
                  <a:pt x="4952545" y="6635"/>
                </a:lnTo>
                <a:lnTo>
                  <a:pt x="6665993" y="672130"/>
                </a:lnTo>
                <a:lnTo>
                  <a:pt x="7410215" y="335904"/>
                </a:lnTo>
                <a:lnTo>
                  <a:pt x="7415001" y="333740"/>
                </a:lnTo>
              </a:path>
            </a:pathLst>
          </a:custGeom>
          <a:ln w="10470">
            <a:solidFill>
              <a:srgbClr val="B51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202489" y="3487409"/>
            <a:ext cx="70485" cy="57785"/>
          </a:xfrm>
          <a:custGeom>
            <a:avLst/>
            <a:gdLst/>
            <a:ahLst/>
            <a:cxnLst/>
            <a:rect l="l" t="t" r="r" b="b"/>
            <a:pathLst>
              <a:path w="70484" h="57785">
                <a:moveTo>
                  <a:pt x="0" y="0"/>
                </a:moveTo>
                <a:lnTo>
                  <a:pt x="25873" y="57254"/>
                </a:lnTo>
                <a:lnTo>
                  <a:pt x="70196" y="2762"/>
                </a:lnTo>
                <a:lnTo>
                  <a:pt x="0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15725" y="3180219"/>
            <a:ext cx="7431405" cy="669290"/>
          </a:xfrm>
          <a:custGeom>
            <a:avLst/>
            <a:gdLst/>
            <a:ahLst/>
            <a:cxnLst/>
            <a:rect l="l" t="t" r="r" b="b"/>
            <a:pathLst>
              <a:path w="7431405" h="669289">
                <a:moveTo>
                  <a:pt x="0" y="307975"/>
                </a:moveTo>
                <a:lnTo>
                  <a:pt x="599150" y="660103"/>
                </a:lnTo>
                <a:lnTo>
                  <a:pt x="1888101" y="0"/>
                </a:lnTo>
                <a:lnTo>
                  <a:pt x="3028071" y="667877"/>
                </a:lnTo>
                <a:lnTo>
                  <a:pt x="4264435" y="6094"/>
                </a:lnTo>
                <a:lnTo>
                  <a:pt x="5304468" y="657798"/>
                </a:lnTo>
                <a:lnTo>
                  <a:pt x="6216658" y="7445"/>
                </a:lnTo>
                <a:lnTo>
                  <a:pt x="7426767" y="666459"/>
                </a:lnTo>
                <a:lnTo>
                  <a:pt x="7431380" y="668971"/>
                </a:lnTo>
              </a:path>
            </a:pathLst>
          </a:custGeom>
          <a:ln w="10470">
            <a:solidFill>
              <a:srgbClr val="B51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227483" y="3819100"/>
            <a:ext cx="70485" cy="57785"/>
          </a:xfrm>
          <a:custGeom>
            <a:avLst/>
            <a:gdLst/>
            <a:ahLst/>
            <a:cxnLst/>
            <a:rect l="l" t="t" r="r" b="b"/>
            <a:pathLst>
              <a:path w="70484" h="57785">
                <a:moveTo>
                  <a:pt x="30051" y="0"/>
                </a:moveTo>
                <a:lnTo>
                  <a:pt x="0" y="55174"/>
                </a:lnTo>
                <a:lnTo>
                  <a:pt x="70196" y="57633"/>
                </a:lnTo>
                <a:lnTo>
                  <a:pt x="30051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11159" y="3175854"/>
            <a:ext cx="7482205" cy="661670"/>
          </a:xfrm>
          <a:custGeom>
            <a:avLst/>
            <a:gdLst/>
            <a:ahLst/>
            <a:cxnLst/>
            <a:rect l="l" t="t" r="r" b="b"/>
            <a:pathLst>
              <a:path w="7482205" h="661670">
                <a:moveTo>
                  <a:pt x="0" y="299621"/>
                </a:moveTo>
                <a:lnTo>
                  <a:pt x="1581179" y="0"/>
                </a:lnTo>
                <a:lnTo>
                  <a:pt x="4371171" y="661605"/>
                </a:lnTo>
                <a:lnTo>
                  <a:pt x="6803832" y="3898"/>
                </a:lnTo>
                <a:lnTo>
                  <a:pt x="7477042" y="206704"/>
                </a:lnTo>
                <a:lnTo>
                  <a:pt x="7482067" y="208218"/>
                </a:lnTo>
              </a:path>
            </a:pathLst>
          </a:custGeom>
          <a:ln w="10470">
            <a:solidFill>
              <a:srgbClr val="B51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279156" y="3352484"/>
            <a:ext cx="69215" cy="60325"/>
          </a:xfrm>
          <a:custGeom>
            <a:avLst/>
            <a:gdLst/>
            <a:ahLst/>
            <a:cxnLst/>
            <a:rect l="l" t="t" r="r" b="b"/>
            <a:pathLst>
              <a:path w="69215" h="60325">
                <a:moveTo>
                  <a:pt x="18114" y="0"/>
                </a:moveTo>
                <a:lnTo>
                  <a:pt x="0" y="60155"/>
                </a:lnTo>
                <a:lnTo>
                  <a:pt x="69212" y="48199"/>
                </a:lnTo>
                <a:lnTo>
                  <a:pt x="18114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18055" y="3183265"/>
            <a:ext cx="7426959" cy="654050"/>
          </a:xfrm>
          <a:custGeom>
            <a:avLst/>
            <a:gdLst/>
            <a:ahLst/>
            <a:cxnLst/>
            <a:rect l="l" t="t" r="r" b="b"/>
            <a:pathLst>
              <a:path w="7426959" h="654050">
                <a:moveTo>
                  <a:pt x="0" y="292582"/>
                </a:moveTo>
                <a:lnTo>
                  <a:pt x="1138478" y="653936"/>
                </a:lnTo>
                <a:lnTo>
                  <a:pt x="2892295" y="276"/>
                </a:lnTo>
                <a:lnTo>
                  <a:pt x="4767783" y="652300"/>
                </a:lnTo>
                <a:lnTo>
                  <a:pt x="6094439" y="0"/>
                </a:lnTo>
                <a:lnTo>
                  <a:pt x="7421968" y="483714"/>
                </a:lnTo>
                <a:lnTo>
                  <a:pt x="7426901" y="485511"/>
                </a:lnTo>
              </a:path>
            </a:pathLst>
          </a:custGeom>
          <a:ln w="10470">
            <a:solidFill>
              <a:srgbClr val="B51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229283" y="3637470"/>
            <a:ext cx="69850" cy="59055"/>
          </a:xfrm>
          <a:custGeom>
            <a:avLst/>
            <a:gdLst/>
            <a:ahLst/>
            <a:cxnLst/>
            <a:rect l="l" t="t" r="r" b="b"/>
            <a:pathLst>
              <a:path w="69850" h="59054">
                <a:moveTo>
                  <a:pt x="21507" y="0"/>
                </a:moveTo>
                <a:lnTo>
                  <a:pt x="0" y="59028"/>
                </a:lnTo>
                <a:lnTo>
                  <a:pt x="69777" y="51022"/>
                </a:lnTo>
                <a:lnTo>
                  <a:pt x="21507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40971" y="4861202"/>
            <a:ext cx="461645" cy="899794"/>
          </a:xfrm>
          <a:custGeom>
            <a:avLst/>
            <a:gdLst/>
            <a:ahLst/>
            <a:cxnLst/>
            <a:rect l="l" t="t" r="r" b="b"/>
            <a:pathLst>
              <a:path w="461645" h="899795">
                <a:moveTo>
                  <a:pt x="0" y="899715"/>
                </a:moveTo>
                <a:lnTo>
                  <a:pt x="461400" y="899715"/>
                </a:lnTo>
                <a:lnTo>
                  <a:pt x="461400" y="0"/>
                </a:lnTo>
                <a:lnTo>
                  <a:pt x="0" y="0"/>
                </a:lnTo>
                <a:lnTo>
                  <a:pt x="0" y="899715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6461" y="4865934"/>
            <a:ext cx="445770" cy="891540"/>
          </a:xfrm>
          <a:custGeom>
            <a:avLst/>
            <a:gdLst/>
            <a:ahLst/>
            <a:cxnLst/>
            <a:rect l="l" t="t" r="r" b="b"/>
            <a:pathLst>
              <a:path w="445770" h="891539">
                <a:moveTo>
                  <a:pt x="0" y="0"/>
                </a:moveTo>
                <a:lnTo>
                  <a:pt x="361" y="891024"/>
                </a:lnTo>
                <a:lnTo>
                  <a:pt x="445357" y="462795"/>
                </a:lnTo>
                <a:lnTo>
                  <a:pt x="0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43970" y="4734576"/>
            <a:ext cx="6777990" cy="553085"/>
          </a:xfrm>
          <a:custGeom>
            <a:avLst/>
            <a:gdLst/>
            <a:ahLst/>
            <a:cxnLst/>
            <a:rect l="l" t="t" r="r" b="b"/>
            <a:pathLst>
              <a:path w="6777990" h="553085">
                <a:moveTo>
                  <a:pt x="0" y="0"/>
                </a:moveTo>
                <a:lnTo>
                  <a:pt x="6777432" y="0"/>
                </a:lnTo>
                <a:lnTo>
                  <a:pt x="6777432" y="552699"/>
                </a:lnTo>
                <a:lnTo>
                  <a:pt x="0" y="55269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049206" y="4739811"/>
            <a:ext cx="6767195" cy="563880"/>
          </a:xfrm>
          <a:prstGeom prst="rect">
            <a:avLst/>
          </a:prstGeom>
          <a:solidFill>
            <a:srgbClr val="FF9300"/>
          </a:solidFill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300">
                <a:latin typeface="Arial"/>
                <a:cs typeface="Arial"/>
              </a:rPr>
              <a:t>Singlemode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43970" y="5390566"/>
            <a:ext cx="6777990" cy="553085"/>
          </a:xfrm>
          <a:custGeom>
            <a:avLst/>
            <a:gdLst/>
            <a:ahLst/>
            <a:cxnLst/>
            <a:rect l="l" t="t" r="r" b="b"/>
            <a:pathLst>
              <a:path w="6777990" h="553085">
                <a:moveTo>
                  <a:pt x="0" y="552699"/>
                </a:moveTo>
                <a:lnTo>
                  <a:pt x="6777432" y="552699"/>
                </a:lnTo>
                <a:lnTo>
                  <a:pt x="6777432" y="0"/>
                </a:lnTo>
                <a:lnTo>
                  <a:pt x="0" y="0"/>
                </a:lnTo>
                <a:lnTo>
                  <a:pt x="0" y="55269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43970" y="5390566"/>
            <a:ext cx="6777990" cy="553085"/>
          </a:xfrm>
          <a:custGeom>
            <a:avLst/>
            <a:gdLst/>
            <a:ahLst/>
            <a:cxnLst/>
            <a:rect l="l" t="t" r="r" b="b"/>
            <a:pathLst>
              <a:path w="6777990" h="553085">
                <a:moveTo>
                  <a:pt x="0" y="0"/>
                </a:moveTo>
                <a:lnTo>
                  <a:pt x="6777432" y="0"/>
                </a:lnTo>
                <a:lnTo>
                  <a:pt x="6777432" y="552699"/>
                </a:lnTo>
                <a:lnTo>
                  <a:pt x="0" y="55269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43970" y="5284783"/>
            <a:ext cx="6777990" cy="100330"/>
          </a:xfrm>
          <a:custGeom>
            <a:avLst/>
            <a:gdLst/>
            <a:ahLst/>
            <a:cxnLst/>
            <a:rect l="l" t="t" r="r" b="b"/>
            <a:pathLst>
              <a:path w="6777990" h="100329">
                <a:moveTo>
                  <a:pt x="0" y="0"/>
                </a:moveTo>
                <a:lnTo>
                  <a:pt x="6777432" y="0"/>
                </a:lnTo>
                <a:lnTo>
                  <a:pt x="6777432" y="100262"/>
                </a:lnTo>
                <a:lnTo>
                  <a:pt x="0" y="10026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44442" y="5334915"/>
            <a:ext cx="7325995" cy="0"/>
          </a:xfrm>
          <a:custGeom>
            <a:avLst/>
            <a:gdLst/>
            <a:ahLst/>
            <a:cxnLst/>
            <a:rect l="l" t="t" r="r" b="b"/>
            <a:pathLst>
              <a:path w="7325994" h="0">
                <a:moveTo>
                  <a:pt x="0" y="0"/>
                </a:moveTo>
                <a:lnTo>
                  <a:pt x="7320666" y="0"/>
                </a:lnTo>
                <a:lnTo>
                  <a:pt x="7325901" y="0"/>
                </a:lnTo>
              </a:path>
            </a:pathLst>
          </a:custGeom>
          <a:ln w="10470">
            <a:solidFill>
              <a:srgbClr val="B517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165107" y="530350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385101" y="3024139"/>
            <a:ext cx="966094" cy="100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40978" y="2939548"/>
            <a:ext cx="954167" cy="1025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40978" y="4822049"/>
            <a:ext cx="954167" cy="10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397028" y="4798195"/>
            <a:ext cx="954167" cy="1025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20070" y="7736430"/>
            <a:ext cx="2848685" cy="3360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17964" y="8113382"/>
            <a:ext cx="2052955" cy="2565400"/>
          </a:xfrm>
          <a:custGeom>
            <a:avLst/>
            <a:gdLst/>
            <a:ahLst/>
            <a:cxnLst/>
            <a:rect l="l" t="t" r="r" b="b"/>
            <a:pathLst>
              <a:path w="2052954" h="2565400">
                <a:moveTo>
                  <a:pt x="1794750" y="0"/>
                </a:moveTo>
                <a:lnTo>
                  <a:pt x="258145" y="0"/>
                </a:lnTo>
                <a:lnTo>
                  <a:pt x="206775" y="197"/>
                </a:lnTo>
                <a:lnTo>
                  <a:pt x="165348" y="1581"/>
                </a:lnTo>
                <a:lnTo>
                  <a:pt x="106639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06788"/>
                </a:lnTo>
                <a:lnTo>
                  <a:pt x="197" y="2358158"/>
                </a:lnTo>
                <a:lnTo>
                  <a:pt x="1581" y="2399585"/>
                </a:lnTo>
                <a:lnTo>
                  <a:pt x="12649" y="2458294"/>
                </a:lnTo>
                <a:lnTo>
                  <a:pt x="49226" y="2515707"/>
                </a:lnTo>
                <a:lnTo>
                  <a:pt x="106639" y="2552284"/>
                </a:lnTo>
                <a:lnTo>
                  <a:pt x="165348" y="2563353"/>
                </a:lnTo>
                <a:lnTo>
                  <a:pt x="206775" y="2564736"/>
                </a:lnTo>
                <a:lnTo>
                  <a:pt x="258145" y="2564934"/>
                </a:lnTo>
                <a:lnTo>
                  <a:pt x="1794750" y="2564934"/>
                </a:lnTo>
                <a:lnTo>
                  <a:pt x="1846121" y="2564736"/>
                </a:lnTo>
                <a:lnTo>
                  <a:pt x="1887547" y="2563353"/>
                </a:lnTo>
                <a:lnTo>
                  <a:pt x="1946253" y="2552284"/>
                </a:lnTo>
                <a:lnTo>
                  <a:pt x="2003669" y="2515707"/>
                </a:lnTo>
                <a:lnTo>
                  <a:pt x="2040250" y="2458294"/>
                </a:lnTo>
                <a:lnTo>
                  <a:pt x="2051318" y="2399585"/>
                </a:lnTo>
                <a:lnTo>
                  <a:pt x="2052702" y="2358158"/>
                </a:lnTo>
                <a:lnTo>
                  <a:pt x="2052899" y="2306788"/>
                </a:lnTo>
                <a:lnTo>
                  <a:pt x="2052899" y="258146"/>
                </a:lnTo>
                <a:lnTo>
                  <a:pt x="2052702" y="206776"/>
                </a:lnTo>
                <a:lnTo>
                  <a:pt x="2051318" y="165348"/>
                </a:lnTo>
                <a:lnTo>
                  <a:pt x="2040250" y="106640"/>
                </a:lnTo>
                <a:lnTo>
                  <a:pt x="2003669" y="49227"/>
                </a:lnTo>
                <a:lnTo>
                  <a:pt x="1946253" y="12650"/>
                </a:lnTo>
                <a:lnTo>
                  <a:pt x="1887547" y="1581"/>
                </a:lnTo>
                <a:lnTo>
                  <a:pt x="1846121" y="197"/>
                </a:lnTo>
                <a:lnTo>
                  <a:pt x="1794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17964" y="8113382"/>
            <a:ext cx="2052955" cy="2565400"/>
          </a:xfrm>
          <a:custGeom>
            <a:avLst/>
            <a:gdLst/>
            <a:ahLst/>
            <a:cxnLst/>
            <a:rect l="l" t="t" r="r" b="b"/>
            <a:pathLst>
              <a:path w="2052954" h="2565400">
                <a:moveTo>
                  <a:pt x="258145" y="0"/>
                </a:moveTo>
                <a:lnTo>
                  <a:pt x="1794752" y="0"/>
                </a:lnTo>
                <a:lnTo>
                  <a:pt x="1846122" y="197"/>
                </a:lnTo>
                <a:lnTo>
                  <a:pt x="1887549" y="1581"/>
                </a:lnTo>
                <a:lnTo>
                  <a:pt x="1946258" y="12650"/>
                </a:lnTo>
                <a:lnTo>
                  <a:pt x="2003671" y="49226"/>
                </a:lnTo>
                <a:lnTo>
                  <a:pt x="2040247" y="106640"/>
                </a:lnTo>
                <a:lnTo>
                  <a:pt x="2051316" y="165348"/>
                </a:lnTo>
                <a:lnTo>
                  <a:pt x="2052700" y="206775"/>
                </a:lnTo>
                <a:lnTo>
                  <a:pt x="2052897" y="258145"/>
                </a:lnTo>
                <a:lnTo>
                  <a:pt x="2052897" y="2306788"/>
                </a:lnTo>
                <a:lnTo>
                  <a:pt x="2052700" y="2358158"/>
                </a:lnTo>
                <a:lnTo>
                  <a:pt x="2051316" y="2399585"/>
                </a:lnTo>
                <a:lnTo>
                  <a:pt x="2040247" y="2458293"/>
                </a:lnTo>
                <a:lnTo>
                  <a:pt x="2003671" y="2515707"/>
                </a:lnTo>
                <a:lnTo>
                  <a:pt x="1946258" y="2552283"/>
                </a:lnTo>
                <a:lnTo>
                  <a:pt x="1887549" y="2563353"/>
                </a:lnTo>
                <a:lnTo>
                  <a:pt x="1846122" y="2564736"/>
                </a:lnTo>
                <a:lnTo>
                  <a:pt x="1794752" y="2564934"/>
                </a:lnTo>
                <a:lnTo>
                  <a:pt x="258145" y="2564934"/>
                </a:lnTo>
                <a:lnTo>
                  <a:pt x="206775" y="2564736"/>
                </a:lnTo>
                <a:lnTo>
                  <a:pt x="165348" y="2563353"/>
                </a:lnTo>
                <a:lnTo>
                  <a:pt x="106640" y="2552283"/>
                </a:lnTo>
                <a:lnTo>
                  <a:pt x="49226" y="2515707"/>
                </a:lnTo>
                <a:lnTo>
                  <a:pt x="12650" y="2458293"/>
                </a:lnTo>
                <a:lnTo>
                  <a:pt x="1581" y="2399585"/>
                </a:lnTo>
                <a:lnTo>
                  <a:pt x="197" y="2358158"/>
                </a:lnTo>
                <a:lnTo>
                  <a:pt x="0" y="23067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56953" y="7736430"/>
            <a:ext cx="4867335" cy="3360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54846" y="8113382"/>
            <a:ext cx="4071620" cy="2565400"/>
          </a:xfrm>
          <a:custGeom>
            <a:avLst/>
            <a:gdLst/>
            <a:ahLst/>
            <a:cxnLst/>
            <a:rect l="l" t="t" r="r" b="b"/>
            <a:pathLst>
              <a:path w="4071619" h="2565400">
                <a:moveTo>
                  <a:pt x="3813402" y="0"/>
                </a:moveTo>
                <a:lnTo>
                  <a:pt x="258149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5" y="12650"/>
                </a:lnTo>
                <a:lnTo>
                  <a:pt x="49230" y="49227"/>
                </a:lnTo>
                <a:lnTo>
                  <a:pt x="12648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306788"/>
                </a:lnTo>
                <a:lnTo>
                  <a:pt x="197" y="2358158"/>
                </a:lnTo>
                <a:lnTo>
                  <a:pt x="1581" y="2399585"/>
                </a:lnTo>
                <a:lnTo>
                  <a:pt x="12648" y="2458294"/>
                </a:lnTo>
                <a:lnTo>
                  <a:pt x="49230" y="2515707"/>
                </a:lnTo>
                <a:lnTo>
                  <a:pt x="106645" y="2552284"/>
                </a:lnTo>
                <a:lnTo>
                  <a:pt x="165348" y="2563353"/>
                </a:lnTo>
                <a:lnTo>
                  <a:pt x="206776" y="2564736"/>
                </a:lnTo>
                <a:lnTo>
                  <a:pt x="258149" y="2564934"/>
                </a:lnTo>
                <a:lnTo>
                  <a:pt x="3813402" y="2564934"/>
                </a:lnTo>
                <a:lnTo>
                  <a:pt x="3864774" y="2564736"/>
                </a:lnTo>
                <a:lnTo>
                  <a:pt x="3906203" y="2563353"/>
                </a:lnTo>
                <a:lnTo>
                  <a:pt x="3964905" y="2552284"/>
                </a:lnTo>
                <a:lnTo>
                  <a:pt x="4022321" y="2515707"/>
                </a:lnTo>
                <a:lnTo>
                  <a:pt x="4058902" y="2458294"/>
                </a:lnTo>
                <a:lnTo>
                  <a:pt x="4069970" y="2399585"/>
                </a:lnTo>
                <a:lnTo>
                  <a:pt x="4071353" y="2358158"/>
                </a:lnTo>
                <a:lnTo>
                  <a:pt x="4071551" y="2306788"/>
                </a:lnTo>
                <a:lnTo>
                  <a:pt x="4071551" y="258146"/>
                </a:lnTo>
                <a:lnTo>
                  <a:pt x="4071353" y="206776"/>
                </a:lnTo>
                <a:lnTo>
                  <a:pt x="4069970" y="165348"/>
                </a:lnTo>
                <a:lnTo>
                  <a:pt x="4058902" y="106640"/>
                </a:lnTo>
                <a:lnTo>
                  <a:pt x="4022321" y="49227"/>
                </a:lnTo>
                <a:lnTo>
                  <a:pt x="3964905" y="12650"/>
                </a:lnTo>
                <a:lnTo>
                  <a:pt x="3906203" y="1581"/>
                </a:lnTo>
                <a:lnTo>
                  <a:pt x="3864774" y="197"/>
                </a:lnTo>
                <a:lnTo>
                  <a:pt x="3813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54846" y="8113382"/>
            <a:ext cx="4071620" cy="2565400"/>
          </a:xfrm>
          <a:custGeom>
            <a:avLst/>
            <a:gdLst/>
            <a:ahLst/>
            <a:cxnLst/>
            <a:rect l="l" t="t" r="r" b="b"/>
            <a:pathLst>
              <a:path w="4071619" h="2565400">
                <a:moveTo>
                  <a:pt x="258145" y="0"/>
                </a:moveTo>
                <a:lnTo>
                  <a:pt x="3813402" y="0"/>
                </a:lnTo>
                <a:lnTo>
                  <a:pt x="3864772" y="197"/>
                </a:lnTo>
                <a:lnTo>
                  <a:pt x="3906199" y="1581"/>
                </a:lnTo>
                <a:lnTo>
                  <a:pt x="3964907" y="12650"/>
                </a:lnTo>
                <a:lnTo>
                  <a:pt x="4022321" y="49226"/>
                </a:lnTo>
                <a:lnTo>
                  <a:pt x="4058898" y="106640"/>
                </a:lnTo>
                <a:lnTo>
                  <a:pt x="4069967" y="165348"/>
                </a:lnTo>
                <a:lnTo>
                  <a:pt x="4071350" y="206775"/>
                </a:lnTo>
                <a:lnTo>
                  <a:pt x="4071548" y="258145"/>
                </a:lnTo>
                <a:lnTo>
                  <a:pt x="4071548" y="2306788"/>
                </a:lnTo>
                <a:lnTo>
                  <a:pt x="4071350" y="2358158"/>
                </a:lnTo>
                <a:lnTo>
                  <a:pt x="4069967" y="2399585"/>
                </a:lnTo>
                <a:lnTo>
                  <a:pt x="4058898" y="2458293"/>
                </a:lnTo>
                <a:lnTo>
                  <a:pt x="4022321" y="2515707"/>
                </a:lnTo>
                <a:lnTo>
                  <a:pt x="3964907" y="2552283"/>
                </a:lnTo>
                <a:lnTo>
                  <a:pt x="3906199" y="2563353"/>
                </a:lnTo>
                <a:lnTo>
                  <a:pt x="3864772" y="2564736"/>
                </a:lnTo>
                <a:lnTo>
                  <a:pt x="3813402" y="2564934"/>
                </a:lnTo>
                <a:lnTo>
                  <a:pt x="258145" y="2564934"/>
                </a:lnTo>
                <a:lnTo>
                  <a:pt x="206775" y="2564736"/>
                </a:lnTo>
                <a:lnTo>
                  <a:pt x="165348" y="2563353"/>
                </a:lnTo>
                <a:lnTo>
                  <a:pt x="106640" y="2552283"/>
                </a:lnTo>
                <a:lnTo>
                  <a:pt x="49226" y="2515707"/>
                </a:lnTo>
                <a:lnTo>
                  <a:pt x="12650" y="2458293"/>
                </a:lnTo>
                <a:lnTo>
                  <a:pt x="1581" y="2399585"/>
                </a:lnTo>
                <a:lnTo>
                  <a:pt x="197" y="2358158"/>
                </a:lnTo>
                <a:lnTo>
                  <a:pt x="0" y="230678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4229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434079"/>
          </a:xfrm>
          <a:custGeom>
            <a:avLst/>
            <a:gdLst/>
            <a:ahLst/>
            <a:cxnLst/>
            <a:rect l="l" t="t" r="r" b="b"/>
            <a:pathLst>
              <a:path w="12963525" h="343407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175730"/>
                </a:lnTo>
                <a:lnTo>
                  <a:pt x="197" y="3227100"/>
                </a:lnTo>
                <a:lnTo>
                  <a:pt x="1581" y="3268527"/>
                </a:lnTo>
                <a:lnTo>
                  <a:pt x="12649" y="3327235"/>
                </a:lnTo>
                <a:lnTo>
                  <a:pt x="49226" y="3384649"/>
                </a:lnTo>
                <a:lnTo>
                  <a:pt x="106640" y="3421225"/>
                </a:lnTo>
                <a:lnTo>
                  <a:pt x="165348" y="3432294"/>
                </a:lnTo>
                <a:lnTo>
                  <a:pt x="206776" y="3433677"/>
                </a:lnTo>
                <a:lnTo>
                  <a:pt x="258146" y="3433875"/>
                </a:lnTo>
                <a:lnTo>
                  <a:pt x="12705299" y="3433875"/>
                </a:lnTo>
                <a:lnTo>
                  <a:pt x="12756671" y="3433677"/>
                </a:lnTo>
                <a:lnTo>
                  <a:pt x="12798099" y="3432294"/>
                </a:lnTo>
                <a:lnTo>
                  <a:pt x="12856802" y="3421225"/>
                </a:lnTo>
                <a:lnTo>
                  <a:pt x="12914218" y="3384649"/>
                </a:lnTo>
                <a:lnTo>
                  <a:pt x="12950799" y="3327235"/>
                </a:lnTo>
                <a:lnTo>
                  <a:pt x="12961867" y="3268527"/>
                </a:lnTo>
                <a:lnTo>
                  <a:pt x="12963250" y="3227100"/>
                </a:lnTo>
                <a:lnTo>
                  <a:pt x="12963448" y="31757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3434079"/>
          </a:xfrm>
          <a:custGeom>
            <a:avLst/>
            <a:gdLst/>
            <a:ahLst/>
            <a:cxnLst/>
            <a:rect l="l" t="t" r="r" b="b"/>
            <a:pathLst>
              <a:path w="12963525" h="343407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175730"/>
                </a:lnTo>
                <a:lnTo>
                  <a:pt x="12963250" y="3227100"/>
                </a:lnTo>
                <a:lnTo>
                  <a:pt x="12961867" y="3268527"/>
                </a:lnTo>
                <a:lnTo>
                  <a:pt x="12950799" y="3327235"/>
                </a:lnTo>
                <a:lnTo>
                  <a:pt x="12914218" y="3384649"/>
                </a:lnTo>
                <a:lnTo>
                  <a:pt x="12856802" y="3421225"/>
                </a:lnTo>
                <a:lnTo>
                  <a:pt x="12798099" y="3432294"/>
                </a:lnTo>
                <a:lnTo>
                  <a:pt x="12756671" y="3433677"/>
                </a:lnTo>
                <a:lnTo>
                  <a:pt x="12705299" y="3433875"/>
                </a:lnTo>
                <a:lnTo>
                  <a:pt x="258145" y="3433875"/>
                </a:lnTo>
                <a:lnTo>
                  <a:pt x="206775" y="3433677"/>
                </a:lnTo>
                <a:lnTo>
                  <a:pt x="165348" y="3432294"/>
                </a:lnTo>
                <a:lnTo>
                  <a:pt x="106640" y="3421225"/>
                </a:lnTo>
                <a:lnTo>
                  <a:pt x="49226" y="3384649"/>
                </a:lnTo>
                <a:lnTo>
                  <a:pt x="12650" y="3327235"/>
                </a:lnTo>
                <a:lnTo>
                  <a:pt x="1581" y="3268527"/>
                </a:lnTo>
                <a:lnTo>
                  <a:pt x="197" y="3227100"/>
                </a:lnTo>
                <a:lnTo>
                  <a:pt x="0" y="31757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646123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303" y="2599186"/>
            <a:ext cx="887666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50" b="0">
                <a:latin typeface="Microsoft JhengHei UI Light"/>
                <a:cs typeface="Microsoft JhengHei UI Light"/>
              </a:rPr>
              <a:t>常⽤的波段的中⼼分别位</a:t>
            </a:r>
            <a:r>
              <a:rPr dirty="0" sz="2550" spc="0" b="0">
                <a:latin typeface="Microsoft JhengHei UI Light"/>
                <a:cs typeface="Microsoft JhengHei UI Light"/>
              </a:rPr>
              <a:t>于</a:t>
            </a:r>
            <a:r>
              <a:rPr dirty="0" sz="2550" spc="50" b="0">
                <a:latin typeface="Microsoft JhengHei UI Light"/>
                <a:cs typeface="Microsoft JhengHei UI Light"/>
              </a:rPr>
              <a:t> </a:t>
            </a:r>
            <a:r>
              <a:rPr dirty="0" sz="2550" spc="30">
                <a:solidFill>
                  <a:srgbClr val="FF2600"/>
                </a:solidFill>
                <a:latin typeface="Arial"/>
                <a:cs typeface="Arial"/>
              </a:rPr>
              <a:t>850</a:t>
            </a:r>
            <a:r>
              <a:rPr dirty="0" sz="255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30">
                <a:solidFill>
                  <a:srgbClr val="FF2600"/>
                </a:solidFill>
                <a:latin typeface="Arial"/>
                <a:cs typeface="Arial"/>
              </a:rPr>
              <a:t>nm,</a:t>
            </a:r>
            <a:r>
              <a:rPr dirty="0" sz="255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35">
                <a:solidFill>
                  <a:srgbClr val="FF2600"/>
                </a:solidFill>
                <a:latin typeface="Arial"/>
                <a:cs typeface="Arial"/>
              </a:rPr>
              <a:t>1300</a:t>
            </a:r>
            <a:r>
              <a:rPr dirty="0" sz="255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25">
                <a:solidFill>
                  <a:srgbClr val="FF2600"/>
                </a:solidFill>
                <a:latin typeface="Arial"/>
                <a:cs typeface="Arial"/>
              </a:rPr>
              <a:t>nm</a:t>
            </a:r>
            <a:r>
              <a:rPr dirty="0" sz="255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和</a:t>
            </a:r>
            <a:r>
              <a:rPr dirty="0" sz="25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550" spc="25">
                <a:solidFill>
                  <a:srgbClr val="FF2600"/>
                </a:solidFill>
                <a:latin typeface="Arial"/>
                <a:cs typeface="Arial"/>
              </a:rPr>
              <a:t>1550</a:t>
            </a:r>
            <a:r>
              <a:rPr dirty="0" sz="2550" spc="9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30">
                <a:solidFill>
                  <a:srgbClr val="FF2600"/>
                </a:solidFill>
                <a:latin typeface="Arial"/>
                <a:cs typeface="Arial"/>
              </a:rPr>
              <a:t>nm</a:t>
            </a:r>
            <a:r>
              <a:rPr dirty="0" sz="2550" spc="30" b="0">
                <a:latin typeface="Microsoft JhengHei UI Light"/>
                <a:cs typeface="Microsoft JhengHei UI Light"/>
              </a:rPr>
              <a:t>：</a:t>
            </a:r>
            <a:endParaRPr sz="25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3209606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772" y="3762468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0772" y="4315331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430" y="2999321"/>
            <a:ext cx="10665460" cy="224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705100">
              <a:lnSpc>
                <a:spcPct val="142300"/>
              </a:lnSpc>
              <a:spcBef>
                <a:spcPts val="95"/>
              </a:spcBef>
            </a:pPr>
            <a:r>
              <a:rPr dirty="0" sz="2550" spc="50" b="0">
                <a:latin typeface="Microsoft JhengHei UI Light"/>
                <a:cs typeface="Microsoft JhengHei UI Light"/>
              </a:rPr>
              <a:t>这三种波⻓的光信号在光纤当中传输的时候</a:t>
            </a:r>
            <a:r>
              <a:rPr dirty="0" sz="25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损耗最⼩</a:t>
            </a:r>
            <a:r>
              <a:rPr dirty="0" sz="2550" b="0">
                <a:latin typeface="Microsoft JhengHei UI Light"/>
                <a:cs typeface="Microsoft JhengHei UI Light"/>
              </a:rPr>
              <a:t>； </a:t>
            </a:r>
            <a:r>
              <a:rPr dirty="0" sz="2550" spc="50" b="0">
                <a:latin typeface="Microsoft JhengHei UI Light"/>
                <a:cs typeface="Microsoft JhengHei UI Light"/>
              </a:rPr>
              <a:t>因此它们最适合作为</a:t>
            </a:r>
            <a:r>
              <a:rPr dirty="0" sz="25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可⽤光源</a:t>
            </a:r>
            <a:r>
              <a:rPr dirty="0" sz="2550" spc="50" b="0">
                <a:latin typeface="Microsoft JhengHei UI Light"/>
                <a:cs typeface="Microsoft JhengHei UI Light"/>
              </a:rPr>
              <a:t>来在光纤中传输；</a:t>
            </a:r>
            <a:endParaRPr sz="25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550" spc="50" b="0">
                <a:latin typeface="Microsoft JhengHei UI Light"/>
                <a:cs typeface="Microsoft JhengHei UI Light"/>
              </a:rPr>
              <a:t>所有这三个波段都具</a:t>
            </a:r>
            <a:r>
              <a:rPr dirty="0" sz="2550" spc="0" b="0">
                <a:latin typeface="Microsoft JhengHei UI Light"/>
                <a:cs typeface="Microsoft JhengHei UI Light"/>
              </a:rPr>
              <a:t>有</a:t>
            </a:r>
            <a:r>
              <a:rPr dirty="0" sz="2550" spc="55" b="0">
                <a:latin typeface="Microsoft JhengHei UI Light"/>
                <a:cs typeface="Microsoft JhengHei UI Light"/>
              </a:rPr>
              <a:t> </a:t>
            </a:r>
            <a:r>
              <a:rPr dirty="0" sz="2550" spc="30">
                <a:solidFill>
                  <a:srgbClr val="FF2600"/>
                </a:solidFill>
                <a:latin typeface="Arial"/>
                <a:cs typeface="Arial"/>
              </a:rPr>
              <a:t>25000~30000</a:t>
            </a:r>
            <a:r>
              <a:rPr dirty="0" sz="2550" spc="10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30">
                <a:solidFill>
                  <a:srgbClr val="FF2600"/>
                </a:solidFill>
                <a:latin typeface="Arial"/>
                <a:cs typeface="Arial"/>
              </a:rPr>
              <a:t>GHz</a:t>
            </a:r>
            <a:r>
              <a:rPr dirty="0" sz="2550" spc="114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55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的带宽</a:t>
            </a:r>
            <a:r>
              <a:rPr dirty="0" sz="2550" spc="50" b="0">
                <a:latin typeface="Microsoft JhengHei UI Light"/>
                <a:cs typeface="Microsoft JhengHei UI Light"/>
              </a:rPr>
              <a:t>，可⻅光纤的通信容量</a:t>
            </a:r>
            <a:endParaRPr sz="25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dirty="0" sz="2550" spc="50" b="0">
                <a:latin typeface="Microsoft JhengHei UI Light"/>
                <a:cs typeface="Microsoft JhengHei UI Light"/>
              </a:rPr>
              <a:t>⾮常⼤。</a:t>
            </a:r>
            <a:endParaRPr sz="2550">
              <a:latin typeface="Microsoft JhengHei UI Light"/>
              <a:cs typeface="Microsoft JhengHei UI Light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36961" y="6015523"/>
          <a:ext cx="12058650" cy="182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360"/>
                <a:gridCol w="1819275"/>
                <a:gridCol w="2551430"/>
                <a:gridCol w="2906395"/>
                <a:gridCol w="3154045"/>
              </a:tblGrid>
              <a:tr h="549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波⻓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050" i="1">
                          <a:latin typeface="Arial"/>
                          <a:cs typeface="Arial"/>
                        </a:rPr>
                        <a:t>nm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)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1620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纤芯直径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050" spc="-10" i="1">
                          <a:latin typeface="Arial"/>
                          <a:cs typeface="Arial"/>
                        </a:rPr>
                        <a:t>µm</a:t>
                      </a:r>
                      <a:r>
                        <a:rPr dirty="0" sz="2050" spc="-10">
                          <a:latin typeface="Arial"/>
                          <a:cs typeface="Arial"/>
                        </a:rPr>
                        <a:t>)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1620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光源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1620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传输距离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(10Gb/s)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1620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单模光纤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1300,1550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2065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8/125,10/125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2065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激光器做光源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2700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240km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2065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多模纤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7907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850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7272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50/125,62.5/125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7272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发光⼆极管做光源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7907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550m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7272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光纤波⻓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18895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42" y="0"/>
                </a:moveTo>
                <a:lnTo>
                  <a:pt x="478924" y="1893"/>
                </a:lnTo>
                <a:lnTo>
                  <a:pt x="434567" y="7572"/>
                </a:lnTo>
                <a:lnTo>
                  <a:pt x="390733" y="17038"/>
                </a:lnTo>
                <a:lnTo>
                  <a:pt x="347682" y="30289"/>
                </a:lnTo>
                <a:lnTo>
                  <a:pt x="305678" y="47327"/>
                </a:lnTo>
                <a:lnTo>
                  <a:pt x="264980" y="68152"/>
                </a:lnTo>
                <a:lnTo>
                  <a:pt x="225851" y="92762"/>
                </a:lnTo>
                <a:lnTo>
                  <a:pt x="188551" y="121159"/>
                </a:lnTo>
                <a:lnTo>
                  <a:pt x="153342" y="153342"/>
                </a:lnTo>
                <a:lnTo>
                  <a:pt x="121159" y="188551"/>
                </a:lnTo>
                <a:lnTo>
                  <a:pt x="92762" y="225851"/>
                </a:lnTo>
                <a:lnTo>
                  <a:pt x="68152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8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8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2" y="782107"/>
                </a:lnTo>
                <a:lnTo>
                  <a:pt x="92762" y="821237"/>
                </a:lnTo>
                <a:lnTo>
                  <a:pt x="121159" y="858537"/>
                </a:lnTo>
                <a:lnTo>
                  <a:pt x="153342" y="893746"/>
                </a:lnTo>
                <a:lnTo>
                  <a:pt x="188551" y="925929"/>
                </a:lnTo>
                <a:lnTo>
                  <a:pt x="225851" y="954325"/>
                </a:lnTo>
                <a:lnTo>
                  <a:pt x="264980" y="978936"/>
                </a:lnTo>
                <a:lnTo>
                  <a:pt x="305678" y="999760"/>
                </a:lnTo>
                <a:lnTo>
                  <a:pt x="347682" y="1016798"/>
                </a:lnTo>
                <a:lnTo>
                  <a:pt x="390733" y="1030050"/>
                </a:lnTo>
                <a:lnTo>
                  <a:pt x="434567" y="1039516"/>
                </a:lnTo>
                <a:lnTo>
                  <a:pt x="478924" y="1045195"/>
                </a:lnTo>
                <a:lnTo>
                  <a:pt x="523542" y="1047088"/>
                </a:lnTo>
                <a:lnTo>
                  <a:pt x="568161" y="1045195"/>
                </a:lnTo>
                <a:lnTo>
                  <a:pt x="612518" y="1039516"/>
                </a:lnTo>
                <a:lnTo>
                  <a:pt x="656352" y="1030050"/>
                </a:lnTo>
                <a:lnTo>
                  <a:pt x="699402" y="1016798"/>
                </a:lnTo>
                <a:lnTo>
                  <a:pt x="741407" y="999760"/>
                </a:lnTo>
                <a:lnTo>
                  <a:pt x="782104" y="978936"/>
                </a:lnTo>
                <a:lnTo>
                  <a:pt x="821233" y="954325"/>
                </a:lnTo>
                <a:lnTo>
                  <a:pt x="858533" y="925929"/>
                </a:lnTo>
                <a:lnTo>
                  <a:pt x="893741" y="893746"/>
                </a:lnTo>
                <a:lnTo>
                  <a:pt x="925926" y="858537"/>
                </a:lnTo>
                <a:lnTo>
                  <a:pt x="954324" y="821237"/>
                </a:lnTo>
                <a:lnTo>
                  <a:pt x="978935" y="782107"/>
                </a:lnTo>
                <a:lnTo>
                  <a:pt x="999760" y="741409"/>
                </a:lnTo>
                <a:lnTo>
                  <a:pt x="1016799" y="699405"/>
                </a:lnTo>
                <a:lnTo>
                  <a:pt x="1030051" y="656354"/>
                </a:lnTo>
                <a:lnTo>
                  <a:pt x="1039517" y="612520"/>
                </a:lnTo>
                <a:lnTo>
                  <a:pt x="1045197" y="568162"/>
                </a:lnTo>
                <a:lnTo>
                  <a:pt x="1047090" y="523544"/>
                </a:lnTo>
                <a:lnTo>
                  <a:pt x="1045197" y="478925"/>
                </a:lnTo>
                <a:lnTo>
                  <a:pt x="1039517" y="434568"/>
                </a:lnTo>
                <a:lnTo>
                  <a:pt x="1030051" y="390733"/>
                </a:lnTo>
                <a:lnTo>
                  <a:pt x="1016799" y="347683"/>
                </a:lnTo>
                <a:lnTo>
                  <a:pt x="999760" y="305678"/>
                </a:lnTo>
                <a:lnTo>
                  <a:pt x="978935" y="264980"/>
                </a:lnTo>
                <a:lnTo>
                  <a:pt x="954324" y="225851"/>
                </a:lnTo>
                <a:lnTo>
                  <a:pt x="925926" y="188551"/>
                </a:lnTo>
                <a:lnTo>
                  <a:pt x="893741" y="153342"/>
                </a:lnTo>
                <a:lnTo>
                  <a:pt x="858533" y="121159"/>
                </a:lnTo>
                <a:lnTo>
                  <a:pt x="821233" y="92762"/>
                </a:lnTo>
                <a:lnTo>
                  <a:pt x="782104" y="68152"/>
                </a:lnTo>
                <a:lnTo>
                  <a:pt x="741407" y="47327"/>
                </a:lnTo>
                <a:lnTo>
                  <a:pt x="699402" y="30289"/>
                </a:lnTo>
                <a:lnTo>
                  <a:pt x="656352" y="17038"/>
                </a:lnTo>
                <a:lnTo>
                  <a:pt x="612518" y="7572"/>
                </a:lnTo>
                <a:lnTo>
                  <a:pt x="568161" y="1893"/>
                </a:lnTo>
                <a:lnTo>
                  <a:pt x="5235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18894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5" y="225851"/>
                </a:lnTo>
                <a:lnTo>
                  <a:pt x="978936" y="264980"/>
                </a:lnTo>
                <a:lnTo>
                  <a:pt x="999760" y="305678"/>
                </a:lnTo>
                <a:lnTo>
                  <a:pt x="1016798" y="347683"/>
                </a:lnTo>
                <a:lnTo>
                  <a:pt x="1030050" y="390733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2"/>
                </a:lnTo>
                <a:lnTo>
                  <a:pt x="1039516" y="612520"/>
                </a:lnTo>
                <a:lnTo>
                  <a:pt x="1030050" y="656354"/>
                </a:lnTo>
                <a:lnTo>
                  <a:pt x="1016798" y="699405"/>
                </a:lnTo>
                <a:lnTo>
                  <a:pt x="999760" y="741409"/>
                </a:lnTo>
                <a:lnTo>
                  <a:pt x="978936" y="782107"/>
                </a:lnTo>
                <a:lnTo>
                  <a:pt x="954325" y="821237"/>
                </a:lnTo>
                <a:lnTo>
                  <a:pt x="925929" y="858537"/>
                </a:lnTo>
                <a:lnTo>
                  <a:pt x="893745" y="893745"/>
                </a:lnTo>
                <a:lnTo>
                  <a:pt x="858537" y="925929"/>
                </a:lnTo>
                <a:lnTo>
                  <a:pt x="821237" y="954325"/>
                </a:lnTo>
                <a:lnTo>
                  <a:pt x="782107" y="978936"/>
                </a:lnTo>
                <a:lnTo>
                  <a:pt x="741409" y="999760"/>
                </a:lnTo>
                <a:lnTo>
                  <a:pt x="699405" y="1016798"/>
                </a:lnTo>
                <a:lnTo>
                  <a:pt x="656354" y="1030050"/>
                </a:lnTo>
                <a:lnTo>
                  <a:pt x="612520" y="1039516"/>
                </a:lnTo>
                <a:lnTo>
                  <a:pt x="568162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3" y="1030050"/>
                </a:lnTo>
                <a:lnTo>
                  <a:pt x="347683" y="1016798"/>
                </a:lnTo>
                <a:lnTo>
                  <a:pt x="305678" y="999760"/>
                </a:lnTo>
                <a:lnTo>
                  <a:pt x="264980" y="978936"/>
                </a:lnTo>
                <a:lnTo>
                  <a:pt x="225851" y="954325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7"/>
                </a:lnTo>
                <a:lnTo>
                  <a:pt x="92762" y="821237"/>
                </a:lnTo>
                <a:lnTo>
                  <a:pt x="68152" y="782107"/>
                </a:lnTo>
                <a:lnTo>
                  <a:pt x="47327" y="741409"/>
                </a:lnTo>
                <a:lnTo>
                  <a:pt x="30289" y="699405"/>
                </a:lnTo>
                <a:lnTo>
                  <a:pt x="17038" y="656354"/>
                </a:lnTo>
                <a:lnTo>
                  <a:pt x="7572" y="612520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7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7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20" y="7572"/>
                </a:lnTo>
                <a:lnTo>
                  <a:pt x="656354" y="17038"/>
                </a:lnTo>
                <a:lnTo>
                  <a:pt x="699405" y="30289"/>
                </a:lnTo>
                <a:lnTo>
                  <a:pt x="741409" y="47327"/>
                </a:lnTo>
                <a:lnTo>
                  <a:pt x="782107" y="68152"/>
                </a:lnTo>
                <a:lnTo>
                  <a:pt x="821237" y="92762"/>
                </a:lnTo>
                <a:lnTo>
                  <a:pt x="858537" y="121159"/>
                </a:lnTo>
                <a:lnTo>
                  <a:pt x="893745" y="15334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238611" y="9292021"/>
            <a:ext cx="207655" cy="207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902294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44" y="0"/>
                </a:moveTo>
                <a:lnTo>
                  <a:pt x="478925" y="1893"/>
                </a:lnTo>
                <a:lnTo>
                  <a:pt x="434567" y="7572"/>
                </a:lnTo>
                <a:lnTo>
                  <a:pt x="390732" y="17038"/>
                </a:lnTo>
                <a:lnTo>
                  <a:pt x="347681" y="30289"/>
                </a:lnTo>
                <a:lnTo>
                  <a:pt x="305676" y="47327"/>
                </a:lnTo>
                <a:lnTo>
                  <a:pt x="264978" y="68152"/>
                </a:lnTo>
                <a:lnTo>
                  <a:pt x="225849" y="92762"/>
                </a:lnTo>
                <a:lnTo>
                  <a:pt x="188549" y="121159"/>
                </a:lnTo>
                <a:lnTo>
                  <a:pt x="153340" y="153342"/>
                </a:lnTo>
                <a:lnTo>
                  <a:pt x="121158" y="188551"/>
                </a:lnTo>
                <a:lnTo>
                  <a:pt x="92761" y="225851"/>
                </a:lnTo>
                <a:lnTo>
                  <a:pt x="68151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7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7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1" y="782107"/>
                </a:lnTo>
                <a:lnTo>
                  <a:pt x="92761" y="821237"/>
                </a:lnTo>
                <a:lnTo>
                  <a:pt x="121158" y="858537"/>
                </a:lnTo>
                <a:lnTo>
                  <a:pt x="153340" y="893746"/>
                </a:lnTo>
                <a:lnTo>
                  <a:pt x="188549" y="925929"/>
                </a:lnTo>
                <a:lnTo>
                  <a:pt x="225849" y="954325"/>
                </a:lnTo>
                <a:lnTo>
                  <a:pt x="264978" y="978936"/>
                </a:lnTo>
                <a:lnTo>
                  <a:pt x="305676" y="999760"/>
                </a:lnTo>
                <a:lnTo>
                  <a:pt x="347681" y="1016798"/>
                </a:lnTo>
                <a:lnTo>
                  <a:pt x="390732" y="1030050"/>
                </a:lnTo>
                <a:lnTo>
                  <a:pt x="434567" y="1039516"/>
                </a:lnTo>
                <a:lnTo>
                  <a:pt x="478925" y="1045195"/>
                </a:lnTo>
                <a:lnTo>
                  <a:pt x="523544" y="1047088"/>
                </a:lnTo>
                <a:lnTo>
                  <a:pt x="568163" y="1045195"/>
                </a:lnTo>
                <a:lnTo>
                  <a:pt x="612521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1" y="999760"/>
                </a:lnTo>
                <a:lnTo>
                  <a:pt x="782109" y="978936"/>
                </a:lnTo>
                <a:lnTo>
                  <a:pt x="821239" y="954325"/>
                </a:lnTo>
                <a:lnTo>
                  <a:pt x="858539" y="925929"/>
                </a:lnTo>
                <a:lnTo>
                  <a:pt x="893747" y="893746"/>
                </a:lnTo>
                <a:lnTo>
                  <a:pt x="925930" y="858537"/>
                </a:lnTo>
                <a:lnTo>
                  <a:pt x="954326" y="821237"/>
                </a:lnTo>
                <a:lnTo>
                  <a:pt x="978937" y="782107"/>
                </a:lnTo>
                <a:lnTo>
                  <a:pt x="999761" y="741409"/>
                </a:lnTo>
                <a:lnTo>
                  <a:pt x="1016798" y="699405"/>
                </a:lnTo>
                <a:lnTo>
                  <a:pt x="1030050" y="656354"/>
                </a:lnTo>
                <a:lnTo>
                  <a:pt x="1039516" y="612520"/>
                </a:lnTo>
                <a:lnTo>
                  <a:pt x="1045195" y="568162"/>
                </a:lnTo>
                <a:lnTo>
                  <a:pt x="1047088" y="523544"/>
                </a:lnTo>
                <a:lnTo>
                  <a:pt x="1045195" y="478925"/>
                </a:lnTo>
                <a:lnTo>
                  <a:pt x="1039516" y="434568"/>
                </a:lnTo>
                <a:lnTo>
                  <a:pt x="1030050" y="390733"/>
                </a:lnTo>
                <a:lnTo>
                  <a:pt x="1016798" y="347683"/>
                </a:lnTo>
                <a:lnTo>
                  <a:pt x="999761" y="305678"/>
                </a:lnTo>
                <a:lnTo>
                  <a:pt x="978937" y="264980"/>
                </a:lnTo>
                <a:lnTo>
                  <a:pt x="954326" y="225851"/>
                </a:lnTo>
                <a:lnTo>
                  <a:pt x="925930" y="188551"/>
                </a:lnTo>
                <a:lnTo>
                  <a:pt x="893747" y="153342"/>
                </a:lnTo>
                <a:lnTo>
                  <a:pt x="858539" y="121159"/>
                </a:lnTo>
                <a:lnTo>
                  <a:pt x="821239" y="92762"/>
                </a:lnTo>
                <a:lnTo>
                  <a:pt x="782109" y="68152"/>
                </a:lnTo>
                <a:lnTo>
                  <a:pt x="741411" y="47327"/>
                </a:lnTo>
                <a:lnTo>
                  <a:pt x="699406" y="30289"/>
                </a:lnTo>
                <a:lnTo>
                  <a:pt x="656356" y="17038"/>
                </a:lnTo>
                <a:lnTo>
                  <a:pt x="612521" y="7572"/>
                </a:lnTo>
                <a:lnTo>
                  <a:pt x="568163" y="1893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02298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5" y="225851"/>
                </a:lnTo>
                <a:lnTo>
                  <a:pt x="978936" y="264980"/>
                </a:lnTo>
                <a:lnTo>
                  <a:pt x="999760" y="305678"/>
                </a:lnTo>
                <a:lnTo>
                  <a:pt x="1016798" y="347683"/>
                </a:lnTo>
                <a:lnTo>
                  <a:pt x="1030050" y="390733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2"/>
                </a:lnTo>
                <a:lnTo>
                  <a:pt x="1039516" y="612520"/>
                </a:lnTo>
                <a:lnTo>
                  <a:pt x="1030050" y="656354"/>
                </a:lnTo>
                <a:lnTo>
                  <a:pt x="1016798" y="699405"/>
                </a:lnTo>
                <a:lnTo>
                  <a:pt x="999760" y="741409"/>
                </a:lnTo>
                <a:lnTo>
                  <a:pt x="978936" y="782107"/>
                </a:lnTo>
                <a:lnTo>
                  <a:pt x="954325" y="821237"/>
                </a:lnTo>
                <a:lnTo>
                  <a:pt x="925929" y="858537"/>
                </a:lnTo>
                <a:lnTo>
                  <a:pt x="893745" y="893745"/>
                </a:lnTo>
                <a:lnTo>
                  <a:pt x="858537" y="925929"/>
                </a:lnTo>
                <a:lnTo>
                  <a:pt x="821237" y="954325"/>
                </a:lnTo>
                <a:lnTo>
                  <a:pt x="782107" y="978936"/>
                </a:lnTo>
                <a:lnTo>
                  <a:pt x="741409" y="999760"/>
                </a:lnTo>
                <a:lnTo>
                  <a:pt x="699405" y="1016798"/>
                </a:lnTo>
                <a:lnTo>
                  <a:pt x="656354" y="1030050"/>
                </a:lnTo>
                <a:lnTo>
                  <a:pt x="612520" y="1039516"/>
                </a:lnTo>
                <a:lnTo>
                  <a:pt x="568162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3" y="1030050"/>
                </a:lnTo>
                <a:lnTo>
                  <a:pt x="347683" y="1016798"/>
                </a:lnTo>
                <a:lnTo>
                  <a:pt x="305678" y="999760"/>
                </a:lnTo>
                <a:lnTo>
                  <a:pt x="264980" y="978936"/>
                </a:lnTo>
                <a:lnTo>
                  <a:pt x="225851" y="954325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7"/>
                </a:lnTo>
                <a:lnTo>
                  <a:pt x="92762" y="821237"/>
                </a:lnTo>
                <a:lnTo>
                  <a:pt x="68152" y="782107"/>
                </a:lnTo>
                <a:lnTo>
                  <a:pt x="47327" y="741409"/>
                </a:lnTo>
                <a:lnTo>
                  <a:pt x="30289" y="699405"/>
                </a:lnTo>
                <a:lnTo>
                  <a:pt x="17038" y="656354"/>
                </a:lnTo>
                <a:lnTo>
                  <a:pt x="7572" y="612520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7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7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20" y="7572"/>
                </a:lnTo>
                <a:lnTo>
                  <a:pt x="656354" y="17038"/>
                </a:lnTo>
                <a:lnTo>
                  <a:pt x="699405" y="30289"/>
                </a:lnTo>
                <a:lnTo>
                  <a:pt x="741409" y="47327"/>
                </a:lnTo>
                <a:lnTo>
                  <a:pt x="782107" y="68152"/>
                </a:lnTo>
                <a:lnTo>
                  <a:pt x="821237" y="92762"/>
                </a:lnTo>
                <a:lnTo>
                  <a:pt x="858537" y="121159"/>
                </a:lnTo>
                <a:lnTo>
                  <a:pt x="893745" y="15334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261656" y="9231664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30" h="328929">
                <a:moveTo>
                  <a:pt x="164184" y="0"/>
                </a:moveTo>
                <a:lnTo>
                  <a:pt x="122534" y="5343"/>
                </a:lnTo>
                <a:lnTo>
                  <a:pt x="83097" y="21372"/>
                </a:lnTo>
                <a:lnTo>
                  <a:pt x="48084" y="48088"/>
                </a:lnTo>
                <a:lnTo>
                  <a:pt x="21371" y="83099"/>
                </a:lnTo>
                <a:lnTo>
                  <a:pt x="5342" y="122535"/>
                </a:lnTo>
                <a:lnTo>
                  <a:pt x="0" y="164185"/>
                </a:lnTo>
                <a:lnTo>
                  <a:pt x="5342" y="205835"/>
                </a:lnTo>
                <a:lnTo>
                  <a:pt x="21371" y="245271"/>
                </a:lnTo>
                <a:lnTo>
                  <a:pt x="48084" y="280281"/>
                </a:lnTo>
                <a:lnTo>
                  <a:pt x="83097" y="306997"/>
                </a:lnTo>
                <a:lnTo>
                  <a:pt x="122534" y="323027"/>
                </a:lnTo>
                <a:lnTo>
                  <a:pt x="164184" y="328370"/>
                </a:lnTo>
                <a:lnTo>
                  <a:pt x="205833" y="323027"/>
                </a:lnTo>
                <a:lnTo>
                  <a:pt x="245268" y="306997"/>
                </a:lnTo>
                <a:lnTo>
                  <a:pt x="280276" y="280281"/>
                </a:lnTo>
                <a:lnTo>
                  <a:pt x="306995" y="245271"/>
                </a:lnTo>
                <a:lnTo>
                  <a:pt x="323025" y="205835"/>
                </a:lnTo>
                <a:lnTo>
                  <a:pt x="328369" y="164185"/>
                </a:lnTo>
                <a:lnTo>
                  <a:pt x="323025" y="122535"/>
                </a:lnTo>
                <a:lnTo>
                  <a:pt x="306995" y="83099"/>
                </a:lnTo>
                <a:lnTo>
                  <a:pt x="280276" y="48088"/>
                </a:lnTo>
                <a:lnTo>
                  <a:pt x="245268" y="21372"/>
                </a:lnTo>
                <a:lnTo>
                  <a:pt x="205833" y="5343"/>
                </a:lnTo>
                <a:lnTo>
                  <a:pt x="164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261648" y="9231664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30" h="328929">
                <a:moveTo>
                  <a:pt x="280281" y="48088"/>
                </a:moveTo>
                <a:lnTo>
                  <a:pt x="306997" y="83098"/>
                </a:lnTo>
                <a:lnTo>
                  <a:pt x="323027" y="122535"/>
                </a:lnTo>
                <a:lnTo>
                  <a:pt x="328370" y="164185"/>
                </a:lnTo>
                <a:lnTo>
                  <a:pt x="323027" y="205835"/>
                </a:lnTo>
                <a:lnTo>
                  <a:pt x="306997" y="245271"/>
                </a:lnTo>
                <a:lnTo>
                  <a:pt x="280281" y="280281"/>
                </a:lnTo>
                <a:lnTo>
                  <a:pt x="245271" y="306997"/>
                </a:lnTo>
                <a:lnTo>
                  <a:pt x="205835" y="323027"/>
                </a:lnTo>
                <a:lnTo>
                  <a:pt x="164185" y="328370"/>
                </a:lnTo>
                <a:lnTo>
                  <a:pt x="122535" y="323027"/>
                </a:lnTo>
                <a:lnTo>
                  <a:pt x="83098" y="306997"/>
                </a:lnTo>
                <a:lnTo>
                  <a:pt x="48088" y="280281"/>
                </a:lnTo>
                <a:lnTo>
                  <a:pt x="21372" y="245271"/>
                </a:lnTo>
                <a:lnTo>
                  <a:pt x="5343" y="205835"/>
                </a:lnTo>
                <a:lnTo>
                  <a:pt x="0" y="164185"/>
                </a:lnTo>
                <a:lnTo>
                  <a:pt x="5343" y="122535"/>
                </a:lnTo>
                <a:lnTo>
                  <a:pt x="21372" y="83098"/>
                </a:lnTo>
                <a:lnTo>
                  <a:pt x="48088" y="48088"/>
                </a:lnTo>
                <a:lnTo>
                  <a:pt x="83098" y="21372"/>
                </a:lnTo>
                <a:lnTo>
                  <a:pt x="122535" y="5343"/>
                </a:lnTo>
                <a:lnTo>
                  <a:pt x="164185" y="0"/>
                </a:lnTo>
                <a:lnTo>
                  <a:pt x="205835" y="5343"/>
                </a:lnTo>
                <a:lnTo>
                  <a:pt x="245271" y="21372"/>
                </a:lnTo>
                <a:lnTo>
                  <a:pt x="280281" y="48088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31863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44" y="0"/>
                </a:moveTo>
                <a:lnTo>
                  <a:pt x="478925" y="1893"/>
                </a:lnTo>
                <a:lnTo>
                  <a:pt x="434567" y="7572"/>
                </a:lnTo>
                <a:lnTo>
                  <a:pt x="390732" y="17038"/>
                </a:lnTo>
                <a:lnTo>
                  <a:pt x="347681" y="30289"/>
                </a:lnTo>
                <a:lnTo>
                  <a:pt x="305676" y="47327"/>
                </a:lnTo>
                <a:lnTo>
                  <a:pt x="264978" y="68152"/>
                </a:lnTo>
                <a:lnTo>
                  <a:pt x="225849" y="92762"/>
                </a:lnTo>
                <a:lnTo>
                  <a:pt x="188549" y="121159"/>
                </a:lnTo>
                <a:lnTo>
                  <a:pt x="153340" y="153342"/>
                </a:lnTo>
                <a:lnTo>
                  <a:pt x="121158" y="188551"/>
                </a:lnTo>
                <a:lnTo>
                  <a:pt x="92761" y="225851"/>
                </a:lnTo>
                <a:lnTo>
                  <a:pt x="68151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7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7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1" y="782107"/>
                </a:lnTo>
                <a:lnTo>
                  <a:pt x="92761" y="821237"/>
                </a:lnTo>
                <a:lnTo>
                  <a:pt x="121158" y="858537"/>
                </a:lnTo>
                <a:lnTo>
                  <a:pt x="153340" y="893746"/>
                </a:lnTo>
                <a:lnTo>
                  <a:pt x="188549" y="925929"/>
                </a:lnTo>
                <a:lnTo>
                  <a:pt x="225849" y="954325"/>
                </a:lnTo>
                <a:lnTo>
                  <a:pt x="264978" y="978936"/>
                </a:lnTo>
                <a:lnTo>
                  <a:pt x="305676" y="999760"/>
                </a:lnTo>
                <a:lnTo>
                  <a:pt x="347681" y="1016798"/>
                </a:lnTo>
                <a:lnTo>
                  <a:pt x="390732" y="1030050"/>
                </a:lnTo>
                <a:lnTo>
                  <a:pt x="434567" y="1039516"/>
                </a:lnTo>
                <a:lnTo>
                  <a:pt x="478925" y="1045195"/>
                </a:lnTo>
                <a:lnTo>
                  <a:pt x="523544" y="1047088"/>
                </a:lnTo>
                <a:lnTo>
                  <a:pt x="568163" y="1045195"/>
                </a:lnTo>
                <a:lnTo>
                  <a:pt x="612521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1" y="999760"/>
                </a:lnTo>
                <a:lnTo>
                  <a:pt x="782109" y="978936"/>
                </a:lnTo>
                <a:lnTo>
                  <a:pt x="821239" y="954325"/>
                </a:lnTo>
                <a:lnTo>
                  <a:pt x="858539" y="925929"/>
                </a:lnTo>
                <a:lnTo>
                  <a:pt x="893747" y="893746"/>
                </a:lnTo>
                <a:lnTo>
                  <a:pt x="925930" y="858537"/>
                </a:lnTo>
                <a:lnTo>
                  <a:pt x="954326" y="821237"/>
                </a:lnTo>
                <a:lnTo>
                  <a:pt x="978937" y="782107"/>
                </a:lnTo>
                <a:lnTo>
                  <a:pt x="999761" y="741409"/>
                </a:lnTo>
                <a:lnTo>
                  <a:pt x="1016798" y="699405"/>
                </a:lnTo>
                <a:lnTo>
                  <a:pt x="1030050" y="656354"/>
                </a:lnTo>
                <a:lnTo>
                  <a:pt x="1039516" y="612520"/>
                </a:lnTo>
                <a:lnTo>
                  <a:pt x="1045195" y="568162"/>
                </a:lnTo>
                <a:lnTo>
                  <a:pt x="1047088" y="523544"/>
                </a:lnTo>
                <a:lnTo>
                  <a:pt x="1045195" y="478925"/>
                </a:lnTo>
                <a:lnTo>
                  <a:pt x="1039516" y="434568"/>
                </a:lnTo>
                <a:lnTo>
                  <a:pt x="1030050" y="390733"/>
                </a:lnTo>
                <a:lnTo>
                  <a:pt x="1016798" y="347683"/>
                </a:lnTo>
                <a:lnTo>
                  <a:pt x="999761" y="305678"/>
                </a:lnTo>
                <a:lnTo>
                  <a:pt x="978937" y="264980"/>
                </a:lnTo>
                <a:lnTo>
                  <a:pt x="954326" y="225851"/>
                </a:lnTo>
                <a:lnTo>
                  <a:pt x="925930" y="188551"/>
                </a:lnTo>
                <a:lnTo>
                  <a:pt x="893747" y="153342"/>
                </a:lnTo>
                <a:lnTo>
                  <a:pt x="858539" y="121159"/>
                </a:lnTo>
                <a:lnTo>
                  <a:pt x="821239" y="92762"/>
                </a:lnTo>
                <a:lnTo>
                  <a:pt x="782109" y="68152"/>
                </a:lnTo>
                <a:lnTo>
                  <a:pt x="741411" y="47327"/>
                </a:lnTo>
                <a:lnTo>
                  <a:pt x="699406" y="30289"/>
                </a:lnTo>
                <a:lnTo>
                  <a:pt x="656356" y="17038"/>
                </a:lnTo>
                <a:lnTo>
                  <a:pt x="612521" y="7572"/>
                </a:lnTo>
                <a:lnTo>
                  <a:pt x="568163" y="1893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031857" y="887230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5" y="225851"/>
                </a:lnTo>
                <a:lnTo>
                  <a:pt x="978936" y="264980"/>
                </a:lnTo>
                <a:lnTo>
                  <a:pt x="999760" y="305678"/>
                </a:lnTo>
                <a:lnTo>
                  <a:pt x="1016798" y="347683"/>
                </a:lnTo>
                <a:lnTo>
                  <a:pt x="1030050" y="390733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2"/>
                </a:lnTo>
                <a:lnTo>
                  <a:pt x="1039516" y="612520"/>
                </a:lnTo>
                <a:lnTo>
                  <a:pt x="1030050" y="656354"/>
                </a:lnTo>
                <a:lnTo>
                  <a:pt x="1016798" y="699405"/>
                </a:lnTo>
                <a:lnTo>
                  <a:pt x="999760" y="741409"/>
                </a:lnTo>
                <a:lnTo>
                  <a:pt x="978936" y="782107"/>
                </a:lnTo>
                <a:lnTo>
                  <a:pt x="954325" y="821237"/>
                </a:lnTo>
                <a:lnTo>
                  <a:pt x="925929" y="858537"/>
                </a:lnTo>
                <a:lnTo>
                  <a:pt x="893745" y="893745"/>
                </a:lnTo>
                <a:lnTo>
                  <a:pt x="858537" y="925929"/>
                </a:lnTo>
                <a:lnTo>
                  <a:pt x="821237" y="954325"/>
                </a:lnTo>
                <a:lnTo>
                  <a:pt x="782107" y="978936"/>
                </a:lnTo>
                <a:lnTo>
                  <a:pt x="741409" y="999760"/>
                </a:lnTo>
                <a:lnTo>
                  <a:pt x="699405" y="1016798"/>
                </a:lnTo>
                <a:lnTo>
                  <a:pt x="656354" y="1030050"/>
                </a:lnTo>
                <a:lnTo>
                  <a:pt x="612520" y="1039516"/>
                </a:lnTo>
                <a:lnTo>
                  <a:pt x="568162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3" y="1030050"/>
                </a:lnTo>
                <a:lnTo>
                  <a:pt x="347683" y="1016798"/>
                </a:lnTo>
                <a:lnTo>
                  <a:pt x="305678" y="999760"/>
                </a:lnTo>
                <a:lnTo>
                  <a:pt x="264980" y="978936"/>
                </a:lnTo>
                <a:lnTo>
                  <a:pt x="225851" y="954325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7"/>
                </a:lnTo>
                <a:lnTo>
                  <a:pt x="92762" y="821237"/>
                </a:lnTo>
                <a:lnTo>
                  <a:pt x="68152" y="782107"/>
                </a:lnTo>
                <a:lnTo>
                  <a:pt x="47327" y="741409"/>
                </a:lnTo>
                <a:lnTo>
                  <a:pt x="30289" y="699405"/>
                </a:lnTo>
                <a:lnTo>
                  <a:pt x="17038" y="656354"/>
                </a:lnTo>
                <a:lnTo>
                  <a:pt x="7572" y="612520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7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7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20" y="7572"/>
                </a:lnTo>
                <a:lnTo>
                  <a:pt x="656354" y="17038"/>
                </a:lnTo>
                <a:lnTo>
                  <a:pt x="699405" y="30289"/>
                </a:lnTo>
                <a:lnTo>
                  <a:pt x="741409" y="47327"/>
                </a:lnTo>
                <a:lnTo>
                  <a:pt x="782107" y="68152"/>
                </a:lnTo>
                <a:lnTo>
                  <a:pt x="821237" y="92762"/>
                </a:lnTo>
                <a:lnTo>
                  <a:pt x="858537" y="121159"/>
                </a:lnTo>
                <a:lnTo>
                  <a:pt x="893745" y="15334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328152" y="9168595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227254" y="0"/>
                </a:moveTo>
                <a:lnTo>
                  <a:pt x="183851" y="4160"/>
                </a:lnTo>
                <a:lnTo>
                  <a:pt x="141740" y="16640"/>
                </a:lnTo>
                <a:lnTo>
                  <a:pt x="102213" y="37440"/>
                </a:lnTo>
                <a:lnTo>
                  <a:pt x="66563" y="66561"/>
                </a:lnTo>
                <a:lnTo>
                  <a:pt x="37441" y="102210"/>
                </a:lnTo>
                <a:lnTo>
                  <a:pt x="16640" y="141738"/>
                </a:lnTo>
                <a:lnTo>
                  <a:pt x="4160" y="183849"/>
                </a:lnTo>
                <a:lnTo>
                  <a:pt x="0" y="227254"/>
                </a:lnTo>
                <a:lnTo>
                  <a:pt x="4160" y="270658"/>
                </a:lnTo>
                <a:lnTo>
                  <a:pt x="16640" y="312770"/>
                </a:lnTo>
                <a:lnTo>
                  <a:pt x="37441" y="352297"/>
                </a:lnTo>
                <a:lnTo>
                  <a:pt x="66563" y="387947"/>
                </a:lnTo>
                <a:lnTo>
                  <a:pt x="102213" y="417067"/>
                </a:lnTo>
                <a:lnTo>
                  <a:pt x="141740" y="437868"/>
                </a:lnTo>
                <a:lnTo>
                  <a:pt x="183851" y="450348"/>
                </a:lnTo>
                <a:lnTo>
                  <a:pt x="227254" y="454508"/>
                </a:lnTo>
                <a:lnTo>
                  <a:pt x="270657" y="450348"/>
                </a:lnTo>
                <a:lnTo>
                  <a:pt x="312768" y="437868"/>
                </a:lnTo>
                <a:lnTo>
                  <a:pt x="352295" y="417067"/>
                </a:lnTo>
                <a:lnTo>
                  <a:pt x="387946" y="387947"/>
                </a:lnTo>
                <a:lnTo>
                  <a:pt x="417067" y="352297"/>
                </a:lnTo>
                <a:lnTo>
                  <a:pt x="437868" y="312770"/>
                </a:lnTo>
                <a:lnTo>
                  <a:pt x="450349" y="270658"/>
                </a:lnTo>
                <a:lnTo>
                  <a:pt x="454509" y="227254"/>
                </a:lnTo>
                <a:lnTo>
                  <a:pt x="450349" y="183849"/>
                </a:lnTo>
                <a:lnTo>
                  <a:pt x="437868" y="141738"/>
                </a:lnTo>
                <a:lnTo>
                  <a:pt x="417067" y="102210"/>
                </a:lnTo>
                <a:lnTo>
                  <a:pt x="387946" y="66561"/>
                </a:lnTo>
                <a:lnTo>
                  <a:pt x="352295" y="37440"/>
                </a:lnTo>
                <a:lnTo>
                  <a:pt x="312768" y="16640"/>
                </a:lnTo>
                <a:lnTo>
                  <a:pt x="270657" y="4160"/>
                </a:lnTo>
                <a:lnTo>
                  <a:pt x="2272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328152" y="9168595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387947" y="66561"/>
                </a:moveTo>
                <a:lnTo>
                  <a:pt x="417068" y="102211"/>
                </a:lnTo>
                <a:lnTo>
                  <a:pt x="437868" y="141738"/>
                </a:lnTo>
                <a:lnTo>
                  <a:pt x="450348" y="183850"/>
                </a:lnTo>
                <a:lnTo>
                  <a:pt x="454508" y="227254"/>
                </a:lnTo>
                <a:lnTo>
                  <a:pt x="450348" y="270658"/>
                </a:lnTo>
                <a:lnTo>
                  <a:pt x="437868" y="312770"/>
                </a:lnTo>
                <a:lnTo>
                  <a:pt x="417068" y="352297"/>
                </a:lnTo>
                <a:lnTo>
                  <a:pt x="387947" y="387947"/>
                </a:lnTo>
                <a:lnTo>
                  <a:pt x="352297" y="417068"/>
                </a:lnTo>
                <a:lnTo>
                  <a:pt x="312770" y="437868"/>
                </a:lnTo>
                <a:lnTo>
                  <a:pt x="270658" y="450348"/>
                </a:lnTo>
                <a:lnTo>
                  <a:pt x="227254" y="454508"/>
                </a:lnTo>
                <a:lnTo>
                  <a:pt x="183850" y="450348"/>
                </a:lnTo>
                <a:lnTo>
                  <a:pt x="141738" y="437868"/>
                </a:lnTo>
                <a:lnTo>
                  <a:pt x="102211" y="417068"/>
                </a:lnTo>
                <a:lnTo>
                  <a:pt x="66561" y="387947"/>
                </a:lnTo>
                <a:lnTo>
                  <a:pt x="37440" y="352297"/>
                </a:lnTo>
                <a:lnTo>
                  <a:pt x="16640" y="312770"/>
                </a:lnTo>
                <a:lnTo>
                  <a:pt x="4160" y="270658"/>
                </a:lnTo>
                <a:lnTo>
                  <a:pt x="0" y="227254"/>
                </a:lnTo>
                <a:lnTo>
                  <a:pt x="4160" y="183850"/>
                </a:lnTo>
                <a:lnTo>
                  <a:pt x="16640" y="141738"/>
                </a:lnTo>
                <a:lnTo>
                  <a:pt x="37440" y="102211"/>
                </a:lnTo>
                <a:lnTo>
                  <a:pt x="66561" y="66561"/>
                </a:lnTo>
                <a:lnTo>
                  <a:pt x="102211" y="37440"/>
                </a:lnTo>
                <a:lnTo>
                  <a:pt x="141738" y="16640"/>
                </a:lnTo>
                <a:lnTo>
                  <a:pt x="183850" y="4160"/>
                </a:lnTo>
                <a:lnTo>
                  <a:pt x="227254" y="0"/>
                </a:lnTo>
                <a:lnTo>
                  <a:pt x="270658" y="4160"/>
                </a:lnTo>
                <a:lnTo>
                  <a:pt x="312770" y="16640"/>
                </a:lnTo>
                <a:lnTo>
                  <a:pt x="352297" y="37440"/>
                </a:lnTo>
                <a:lnTo>
                  <a:pt x="387947" y="66561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327848" y="8716840"/>
            <a:ext cx="0" cy="384175"/>
          </a:xfrm>
          <a:custGeom>
            <a:avLst/>
            <a:gdLst/>
            <a:ahLst/>
            <a:cxnLst/>
            <a:rect l="l" t="t" r="r" b="b"/>
            <a:pathLst>
              <a:path w="0" h="384175">
                <a:moveTo>
                  <a:pt x="0" y="38366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782964" y="8716840"/>
            <a:ext cx="0" cy="384175"/>
          </a:xfrm>
          <a:custGeom>
            <a:avLst/>
            <a:gdLst/>
            <a:ahLst/>
            <a:cxnLst/>
            <a:rect l="l" t="t" r="r" b="b"/>
            <a:pathLst>
              <a:path w="0" h="384175">
                <a:moveTo>
                  <a:pt x="0" y="38366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244931" y="8716840"/>
            <a:ext cx="0" cy="508000"/>
          </a:xfrm>
          <a:custGeom>
            <a:avLst/>
            <a:gdLst/>
            <a:ahLst/>
            <a:cxnLst/>
            <a:rect l="l" t="t" r="r" b="b"/>
            <a:pathLst>
              <a:path w="0" h="508000">
                <a:moveTo>
                  <a:pt x="0" y="507784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439948" y="8716840"/>
            <a:ext cx="0" cy="508000"/>
          </a:xfrm>
          <a:custGeom>
            <a:avLst/>
            <a:gdLst/>
            <a:ahLst/>
            <a:cxnLst/>
            <a:rect l="l" t="t" r="r" b="b"/>
            <a:pathLst>
              <a:path w="0" h="508000">
                <a:moveTo>
                  <a:pt x="0" y="507784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263775" y="8716840"/>
            <a:ext cx="0" cy="384175"/>
          </a:xfrm>
          <a:custGeom>
            <a:avLst/>
            <a:gdLst/>
            <a:ahLst/>
            <a:cxnLst/>
            <a:rect l="l" t="t" r="r" b="b"/>
            <a:pathLst>
              <a:path w="0" h="384175">
                <a:moveTo>
                  <a:pt x="0" y="38366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587901" y="8716840"/>
            <a:ext cx="0" cy="384175"/>
          </a:xfrm>
          <a:custGeom>
            <a:avLst/>
            <a:gdLst/>
            <a:ahLst/>
            <a:cxnLst/>
            <a:rect l="l" t="t" r="r" b="b"/>
            <a:pathLst>
              <a:path w="0" h="384175">
                <a:moveTo>
                  <a:pt x="0" y="38366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920209" y="8270382"/>
            <a:ext cx="8445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8~10</a:t>
            </a:r>
            <a:r>
              <a:rPr dirty="0" sz="1650" spc="-75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122995" y="8270382"/>
            <a:ext cx="6057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50</a:t>
            </a:r>
            <a:r>
              <a:rPr dirty="0" sz="1650" spc="-85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165236" y="8270382"/>
            <a:ext cx="7804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62.5</a:t>
            </a:r>
            <a:r>
              <a:rPr dirty="0" sz="1650" spc="-80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064757" y="9993679"/>
            <a:ext cx="7226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125</a:t>
            </a:r>
            <a:r>
              <a:rPr dirty="0" sz="1650" spc="-80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194324" y="9993679"/>
            <a:ext cx="7226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125</a:t>
            </a:r>
            <a:r>
              <a:rPr dirty="0" sz="1650" spc="-80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81356" y="9978531"/>
            <a:ext cx="7226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latin typeface="Arial"/>
                <a:cs typeface="Arial"/>
              </a:rPr>
              <a:t>125</a:t>
            </a:r>
            <a:r>
              <a:rPr dirty="0" sz="1650" spc="-80">
                <a:latin typeface="Arial"/>
                <a:cs typeface="Arial"/>
              </a:rPr>
              <a:t> </a:t>
            </a:r>
            <a:r>
              <a:rPr dirty="0" sz="1650" spc="-25" i="1">
                <a:latin typeface="Arial"/>
                <a:cs typeface="Arial"/>
              </a:rPr>
              <a:t>µm</a:t>
            </a:r>
            <a:endParaRPr sz="16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031857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078946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902298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949388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818896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865983" y="9681924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602115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9338737" y="9249121"/>
            <a:ext cx="4445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b="0">
                <a:latin typeface="Microsoft JhengHei UI Light"/>
                <a:cs typeface="Microsoft JhengHei UI Light"/>
              </a:rPr>
              <a:t>单模</a:t>
            </a:r>
            <a:endParaRPr sz="1650">
              <a:latin typeface="Microsoft JhengHei UI Light"/>
              <a:cs typeface="Microsoft JhengHei U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268509" y="9249121"/>
            <a:ext cx="4445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b="0">
                <a:latin typeface="Microsoft JhengHei UI Light"/>
                <a:cs typeface="Microsoft JhengHei UI Light"/>
              </a:rPr>
              <a:t>多模</a:t>
            </a:r>
            <a:endParaRPr sz="16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95078" y="2999908"/>
          <a:ext cx="12352655" cy="346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7610"/>
                <a:gridCol w="2392044"/>
                <a:gridCol w="2018029"/>
                <a:gridCol w="2192654"/>
                <a:gridCol w="2371089"/>
                <a:gridCol w="2166620"/>
              </a:tblGrid>
              <a:tr h="161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450" spc="1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优点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通信容量⼤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marR="382270">
                        <a:lnSpc>
                          <a:spcPct val="117800"/>
                        </a:lnSpc>
                        <a:spcBef>
                          <a:spcPts val="2575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传输损耗⼩ 中继距离⻓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2702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抗⼲扰性能好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体积⼩，重量轻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保密性好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183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50" spc="1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缺点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57150" marR="127635">
                        <a:lnSpc>
                          <a:spcPct val="117800"/>
                        </a:lnSpc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质地脆，机械强 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度差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连接困难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243204">
                        <a:lnSpc>
                          <a:spcPct val="117800"/>
                        </a:lnSpc>
                        <a:spcBef>
                          <a:spcPts val="1664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光纤光缆的弯 曲半径不能过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⼩（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&gt;20c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11454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55880" marR="107950">
                        <a:lnSpc>
                          <a:spcPct val="117800"/>
                        </a:lnSpc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分路、耦合不灵 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活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怕⽔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光纤的优缺点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39499" y="7244843"/>
            <a:ext cx="2976880" cy="2834640"/>
          </a:xfrm>
          <a:custGeom>
            <a:avLst/>
            <a:gdLst/>
            <a:ahLst/>
            <a:cxnLst/>
            <a:rect l="l" t="t" r="r" b="b"/>
            <a:pathLst>
              <a:path w="2976880" h="2834640">
                <a:moveTo>
                  <a:pt x="2540816" y="415098"/>
                </a:moveTo>
                <a:lnTo>
                  <a:pt x="2575679" y="449407"/>
                </a:lnTo>
                <a:lnTo>
                  <a:pt x="2609089" y="484541"/>
                </a:lnTo>
                <a:lnTo>
                  <a:pt x="2641047" y="520464"/>
                </a:lnTo>
                <a:lnTo>
                  <a:pt x="2671552" y="557141"/>
                </a:lnTo>
                <a:lnTo>
                  <a:pt x="2700604" y="594537"/>
                </a:lnTo>
                <a:lnTo>
                  <a:pt x="2728204" y="632617"/>
                </a:lnTo>
                <a:lnTo>
                  <a:pt x="2754351" y="671346"/>
                </a:lnTo>
                <a:lnTo>
                  <a:pt x="2779046" y="710688"/>
                </a:lnTo>
                <a:lnTo>
                  <a:pt x="2802288" y="750610"/>
                </a:lnTo>
                <a:lnTo>
                  <a:pt x="2824077" y="791075"/>
                </a:lnTo>
                <a:lnTo>
                  <a:pt x="2844414" y="832049"/>
                </a:lnTo>
                <a:lnTo>
                  <a:pt x="2863298" y="873496"/>
                </a:lnTo>
                <a:lnTo>
                  <a:pt x="2880729" y="915381"/>
                </a:lnTo>
                <a:lnTo>
                  <a:pt x="2896708" y="957670"/>
                </a:lnTo>
                <a:lnTo>
                  <a:pt x="2911234" y="1000328"/>
                </a:lnTo>
                <a:lnTo>
                  <a:pt x="2924308" y="1043318"/>
                </a:lnTo>
                <a:lnTo>
                  <a:pt x="2935929" y="1086607"/>
                </a:lnTo>
                <a:lnTo>
                  <a:pt x="2946097" y="1130158"/>
                </a:lnTo>
                <a:lnTo>
                  <a:pt x="2954813" y="1173938"/>
                </a:lnTo>
                <a:lnTo>
                  <a:pt x="2962076" y="1217911"/>
                </a:lnTo>
                <a:lnTo>
                  <a:pt x="2967886" y="1262041"/>
                </a:lnTo>
                <a:lnTo>
                  <a:pt x="2972244" y="1306294"/>
                </a:lnTo>
                <a:lnTo>
                  <a:pt x="2975149" y="1350635"/>
                </a:lnTo>
                <a:lnTo>
                  <a:pt x="2976602" y="1395028"/>
                </a:lnTo>
                <a:lnTo>
                  <a:pt x="2976602" y="1439439"/>
                </a:lnTo>
                <a:lnTo>
                  <a:pt x="2975149" y="1483833"/>
                </a:lnTo>
                <a:lnTo>
                  <a:pt x="2972244" y="1528174"/>
                </a:lnTo>
                <a:lnTo>
                  <a:pt x="2967886" y="1572427"/>
                </a:lnTo>
                <a:lnTo>
                  <a:pt x="2962076" y="1616557"/>
                </a:lnTo>
                <a:lnTo>
                  <a:pt x="2954813" y="1660530"/>
                </a:lnTo>
                <a:lnTo>
                  <a:pt x="2946097" y="1704310"/>
                </a:lnTo>
                <a:lnTo>
                  <a:pt x="2935929" y="1747861"/>
                </a:lnTo>
                <a:lnTo>
                  <a:pt x="2924308" y="1791150"/>
                </a:lnTo>
                <a:lnTo>
                  <a:pt x="2911234" y="1834140"/>
                </a:lnTo>
                <a:lnTo>
                  <a:pt x="2896708" y="1876798"/>
                </a:lnTo>
                <a:lnTo>
                  <a:pt x="2880729" y="1919087"/>
                </a:lnTo>
                <a:lnTo>
                  <a:pt x="2863298" y="1960972"/>
                </a:lnTo>
                <a:lnTo>
                  <a:pt x="2844414" y="2002419"/>
                </a:lnTo>
                <a:lnTo>
                  <a:pt x="2824077" y="2043393"/>
                </a:lnTo>
                <a:lnTo>
                  <a:pt x="2802288" y="2083858"/>
                </a:lnTo>
                <a:lnTo>
                  <a:pt x="2779046" y="2123779"/>
                </a:lnTo>
                <a:lnTo>
                  <a:pt x="2754351" y="2163122"/>
                </a:lnTo>
                <a:lnTo>
                  <a:pt x="2728204" y="2201851"/>
                </a:lnTo>
                <a:lnTo>
                  <a:pt x="2700604" y="2239931"/>
                </a:lnTo>
                <a:lnTo>
                  <a:pt x="2671552" y="2277327"/>
                </a:lnTo>
                <a:lnTo>
                  <a:pt x="2641047" y="2314004"/>
                </a:lnTo>
                <a:lnTo>
                  <a:pt x="2609089" y="2349927"/>
                </a:lnTo>
                <a:lnTo>
                  <a:pt x="2575679" y="2385060"/>
                </a:lnTo>
                <a:lnTo>
                  <a:pt x="2540816" y="2419370"/>
                </a:lnTo>
                <a:lnTo>
                  <a:pt x="2505511" y="2451913"/>
                </a:lnTo>
                <a:lnTo>
                  <a:pt x="2469374" y="2483129"/>
                </a:lnTo>
                <a:lnTo>
                  <a:pt x="2432440" y="2513016"/>
                </a:lnTo>
                <a:lnTo>
                  <a:pt x="2394742" y="2541574"/>
                </a:lnTo>
                <a:lnTo>
                  <a:pt x="2356317" y="2568805"/>
                </a:lnTo>
                <a:lnTo>
                  <a:pt x="2317198" y="2594707"/>
                </a:lnTo>
                <a:lnTo>
                  <a:pt x="2277420" y="2619281"/>
                </a:lnTo>
                <a:lnTo>
                  <a:pt x="2237019" y="2642526"/>
                </a:lnTo>
                <a:lnTo>
                  <a:pt x="2196027" y="2664443"/>
                </a:lnTo>
                <a:lnTo>
                  <a:pt x="2154482" y="2685032"/>
                </a:lnTo>
                <a:lnTo>
                  <a:pt x="2112416" y="2704293"/>
                </a:lnTo>
                <a:lnTo>
                  <a:pt x="2069864" y="2722225"/>
                </a:lnTo>
                <a:lnTo>
                  <a:pt x="2026862" y="2738829"/>
                </a:lnTo>
                <a:lnTo>
                  <a:pt x="1983444" y="2754105"/>
                </a:lnTo>
                <a:lnTo>
                  <a:pt x="1939644" y="2768052"/>
                </a:lnTo>
                <a:lnTo>
                  <a:pt x="1895498" y="2780671"/>
                </a:lnTo>
                <a:lnTo>
                  <a:pt x="1851040" y="2791962"/>
                </a:lnTo>
                <a:lnTo>
                  <a:pt x="1806304" y="2801924"/>
                </a:lnTo>
                <a:lnTo>
                  <a:pt x="1761326" y="2810558"/>
                </a:lnTo>
                <a:lnTo>
                  <a:pt x="1716139" y="2817864"/>
                </a:lnTo>
                <a:lnTo>
                  <a:pt x="1670779" y="2823841"/>
                </a:lnTo>
                <a:lnTo>
                  <a:pt x="1625281" y="2828490"/>
                </a:lnTo>
                <a:lnTo>
                  <a:pt x="1579678" y="2831811"/>
                </a:lnTo>
                <a:lnTo>
                  <a:pt x="1534006" y="2833803"/>
                </a:lnTo>
                <a:lnTo>
                  <a:pt x="1488300" y="2834468"/>
                </a:lnTo>
                <a:lnTo>
                  <a:pt x="1442593" y="2833803"/>
                </a:lnTo>
                <a:lnTo>
                  <a:pt x="1396922" y="2831811"/>
                </a:lnTo>
                <a:lnTo>
                  <a:pt x="1351319" y="2828490"/>
                </a:lnTo>
                <a:lnTo>
                  <a:pt x="1305821" y="2823841"/>
                </a:lnTo>
                <a:lnTo>
                  <a:pt x="1260461" y="2817864"/>
                </a:lnTo>
                <a:lnTo>
                  <a:pt x="1215274" y="2810558"/>
                </a:lnTo>
                <a:lnTo>
                  <a:pt x="1170296" y="2801924"/>
                </a:lnTo>
                <a:lnTo>
                  <a:pt x="1125560" y="2791962"/>
                </a:lnTo>
                <a:lnTo>
                  <a:pt x="1081102" y="2780671"/>
                </a:lnTo>
                <a:lnTo>
                  <a:pt x="1036956" y="2768052"/>
                </a:lnTo>
                <a:lnTo>
                  <a:pt x="993156" y="2754105"/>
                </a:lnTo>
                <a:lnTo>
                  <a:pt x="949738" y="2738829"/>
                </a:lnTo>
                <a:lnTo>
                  <a:pt x="906736" y="2722225"/>
                </a:lnTo>
                <a:lnTo>
                  <a:pt x="864185" y="2704293"/>
                </a:lnTo>
                <a:lnTo>
                  <a:pt x="822119" y="2685032"/>
                </a:lnTo>
                <a:lnTo>
                  <a:pt x="780573" y="2664443"/>
                </a:lnTo>
                <a:lnTo>
                  <a:pt x="739582" y="2642526"/>
                </a:lnTo>
                <a:lnTo>
                  <a:pt x="699180" y="2619281"/>
                </a:lnTo>
                <a:lnTo>
                  <a:pt x="659402" y="2594707"/>
                </a:lnTo>
                <a:lnTo>
                  <a:pt x="620283" y="2568805"/>
                </a:lnTo>
                <a:lnTo>
                  <a:pt x="581858" y="2541574"/>
                </a:lnTo>
                <a:lnTo>
                  <a:pt x="544161" y="2513016"/>
                </a:lnTo>
                <a:lnTo>
                  <a:pt x="507226" y="2483129"/>
                </a:lnTo>
                <a:lnTo>
                  <a:pt x="471089" y="2451913"/>
                </a:lnTo>
                <a:lnTo>
                  <a:pt x="435784" y="2419370"/>
                </a:lnTo>
                <a:lnTo>
                  <a:pt x="400921" y="2385060"/>
                </a:lnTo>
                <a:lnTo>
                  <a:pt x="367511" y="2349927"/>
                </a:lnTo>
                <a:lnTo>
                  <a:pt x="335554" y="2314004"/>
                </a:lnTo>
                <a:lnTo>
                  <a:pt x="305049" y="2277327"/>
                </a:lnTo>
                <a:lnTo>
                  <a:pt x="275997" y="2239931"/>
                </a:lnTo>
                <a:lnTo>
                  <a:pt x="248397" y="2201851"/>
                </a:lnTo>
                <a:lnTo>
                  <a:pt x="222250" y="2163122"/>
                </a:lnTo>
                <a:lnTo>
                  <a:pt x="197555" y="2123779"/>
                </a:lnTo>
                <a:lnTo>
                  <a:pt x="174313" y="2083858"/>
                </a:lnTo>
                <a:lnTo>
                  <a:pt x="152524" y="2043393"/>
                </a:lnTo>
                <a:lnTo>
                  <a:pt x="132188" y="2002419"/>
                </a:lnTo>
                <a:lnTo>
                  <a:pt x="113304" y="1960972"/>
                </a:lnTo>
                <a:lnTo>
                  <a:pt x="95872" y="1919087"/>
                </a:lnTo>
                <a:lnTo>
                  <a:pt x="79893" y="1876798"/>
                </a:lnTo>
                <a:lnTo>
                  <a:pt x="65367" y="1834140"/>
                </a:lnTo>
                <a:lnTo>
                  <a:pt x="52294" y="1791150"/>
                </a:lnTo>
                <a:lnTo>
                  <a:pt x="40673" y="1747861"/>
                </a:lnTo>
                <a:lnTo>
                  <a:pt x="30504" y="1704310"/>
                </a:lnTo>
                <a:lnTo>
                  <a:pt x="21789" y="1660530"/>
                </a:lnTo>
                <a:lnTo>
                  <a:pt x="14526" y="1616557"/>
                </a:lnTo>
                <a:lnTo>
                  <a:pt x="8715" y="1572427"/>
                </a:lnTo>
                <a:lnTo>
                  <a:pt x="4357" y="1528174"/>
                </a:lnTo>
                <a:lnTo>
                  <a:pt x="1452" y="1483833"/>
                </a:lnTo>
                <a:lnTo>
                  <a:pt x="0" y="1439439"/>
                </a:lnTo>
                <a:lnTo>
                  <a:pt x="0" y="1395028"/>
                </a:lnTo>
                <a:lnTo>
                  <a:pt x="1452" y="1350635"/>
                </a:lnTo>
                <a:lnTo>
                  <a:pt x="4357" y="1306294"/>
                </a:lnTo>
                <a:lnTo>
                  <a:pt x="8715" y="1262041"/>
                </a:lnTo>
                <a:lnTo>
                  <a:pt x="14526" y="1217911"/>
                </a:lnTo>
                <a:lnTo>
                  <a:pt x="21789" y="1173938"/>
                </a:lnTo>
                <a:lnTo>
                  <a:pt x="30504" y="1130158"/>
                </a:lnTo>
                <a:lnTo>
                  <a:pt x="40673" y="1086607"/>
                </a:lnTo>
                <a:lnTo>
                  <a:pt x="52294" y="1043318"/>
                </a:lnTo>
                <a:lnTo>
                  <a:pt x="65367" y="1000328"/>
                </a:lnTo>
                <a:lnTo>
                  <a:pt x="79893" y="957670"/>
                </a:lnTo>
                <a:lnTo>
                  <a:pt x="95872" y="915381"/>
                </a:lnTo>
                <a:lnTo>
                  <a:pt x="113304" y="873496"/>
                </a:lnTo>
                <a:lnTo>
                  <a:pt x="132188" y="832049"/>
                </a:lnTo>
                <a:lnTo>
                  <a:pt x="152524" y="791075"/>
                </a:lnTo>
                <a:lnTo>
                  <a:pt x="174313" y="750610"/>
                </a:lnTo>
                <a:lnTo>
                  <a:pt x="197555" y="710688"/>
                </a:lnTo>
                <a:lnTo>
                  <a:pt x="222250" y="671346"/>
                </a:lnTo>
                <a:lnTo>
                  <a:pt x="248397" y="632617"/>
                </a:lnTo>
                <a:lnTo>
                  <a:pt x="275997" y="594537"/>
                </a:lnTo>
                <a:lnTo>
                  <a:pt x="305049" y="557141"/>
                </a:lnTo>
                <a:lnTo>
                  <a:pt x="335554" y="520464"/>
                </a:lnTo>
                <a:lnTo>
                  <a:pt x="367511" y="484541"/>
                </a:lnTo>
                <a:lnTo>
                  <a:pt x="400921" y="449407"/>
                </a:lnTo>
                <a:lnTo>
                  <a:pt x="435784" y="415098"/>
                </a:lnTo>
                <a:lnTo>
                  <a:pt x="471089" y="382554"/>
                </a:lnTo>
                <a:lnTo>
                  <a:pt x="507226" y="351339"/>
                </a:lnTo>
                <a:lnTo>
                  <a:pt x="544161" y="321452"/>
                </a:lnTo>
                <a:lnTo>
                  <a:pt x="581858" y="292893"/>
                </a:lnTo>
                <a:lnTo>
                  <a:pt x="620283" y="265663"/>
                </a:lnTo>
                <a:lnTo>
                  <a:pt x="659402" y="239760"/>
                </a:lnTo>
                <a:lnTo>
                  <a:pt x="699180" y="215187"/>
                </a:lnTo>
                <a:lnTo>
                  <a:pt x="739582" y="191941"/>
                </a:lnTo>
                <a:lnTo>
                  <a:pt x="780573" y="170024"/>
                </a:lnTo>
                <a:lnTo>
                  <a:pt x="822119" y="149435"/>
                </a:lnTo>
                <a:lnTo>
                  <a:pt x="864185" y="130174"/>
                </a:lnTo>
                <a:lnTo>
                  <a:pt x="906736" y="112242"/>
                </a:lnTo>
                <a:lnTo>
                  <a:pt x="949738" y="95638"/>
                </a:lnTo>
                <a:lnTo>
                  <a:pt x="993156" y="80363"/>
                </a:lnTo>
                <a:lnTo>
                  <a:pt x="1036956" y="66415"/>
                </a:lnTo>
                <a:lnTo>
                  <a:pt x="1081102" y="53796"/>
                </a:lnTo>
                <a:lnTo>
                  <a:pt x="1125560" y="42506"/>
                </a:lnTo>
                <a:lnTo>
                  <a:pt x="1170296" y="32543"/>
                </a:lnTo>
                <a:lnTo>
                  <a:pt x="1215274" y="23909"/>
                </a:lnTo>
                <a:lnTo>
                  <a:pt x="1260461" y="16603"/>
                </a:lnTo>
                <a:lnTo>
                  <a:pt x="1305821" y="10626"/>
                </a:lnTo>
                <a:lnTo>
                  <a:pt x="1351319" y="5977"/>
                </a:lnTo>
                <a:lnTo>
                  <a:pt x="1396922" y="2656"/>
                </a:lnTo>
                <a:lnTo>
                  <a:pt x="1442593" y="664"/>
                </a:lnTo>
                <a:lnTo>
                  <a:pt x="1488300" y="0"/>
                </a:lnTo>
                <a:lnTo>
                  <a:pt x="1534006" y="664"/>
                </a:lnTo>
                <a:lnTo>
                  <a:pt x="1579678" y="2656"/>
                </a:lnTo>
                <a:lnTo>
                  <a:pt x="1625281" y="5977"/>
                </a:lnTo>
                <a:lnTo>
                  <a:pt x="1670779" y="10626"/>
                </a:lnTo>
                <a:lnTo>
                  <a:pt x="1716139" y="16603"/>
                </a:lnTo>
                <a:lnTo>
                  <a:pt x="1761326" y="23909"/>
                </a:lnTo>
                <a:lnTo>
                  <a:pt x="1806304" y="32543"/>
                </a:lnTo>
                <a:lnTo>
                  <a:pt x="1851040" y="42506"/>
                </a:lnTo>
                <a:lnTo>
                  <a:pt x="1895498" y="53796"/>
                </a:lnTo>
                <a:lnTo>
                  <a:pt x="1939644" y="66415"/>
                </a:lnTo>
                <a:lnTo>
                  <a:pt x="1983444" y="80363"/>
                </a:lnTo>
                <a:lnTo>
                  <a:pt x="2026862" y="95638"/>
                </a:lnTo>
                <a:lnTo>
                  <a:pt x="2069864" y="112242"/>
                </a:lnTo>
                <a:lnTo>
                  <a:pt x="2112416" y="130174"/>
                </a:lnTo>
                <a:lnTo>
                  <a:pt x="2154482" y="149435"/>
                </a:lnTo>
                <a:lnTo>
                  <a:pt x="2196027" y="170024"/>
                </a:lnTo>
                <a:lnTo>
                  <a:pt x="2237019" y="191941"/>
                </a:lnTo>
                <a:lnTo>
                  <a:pt x="2277420" y="215187"/>
                </a:lnTo>
                <a:lnTo>
                  <a:pt x="2317198" y="239760"/>
                </a:lnTo>
                <a:lnTo>
                  <a:pt x="2356317" y="265663"/>
                </a:lnTo>
                <a:lnTo>
                  <a:pt x="2394742" y="292893"/>
                </a:lnTo>
                <a:lnTo>
                  <a:pt x="2432440" y="321452"/>
                </a:lnTo>
                <a:lnTo>
                  <a:pt x="2469374" y="351339"/>
                </a:lnTo>
                <a:lnTo>
                  <a:pt x="2505511" y="382554"/>
                </a:lnTo>
                <a:lnTo>
                  <a:pt x="2540816" y="415098"/>
                </a:lnTo>
              </a:path>
            </a:pathLst>
          </a:custGeom>
          <a:ln w="23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91903" y="7582282"/>
            <a:ext cx="2271789" cy="216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891905" y="7582280"/>
            <a:ext cx="2272030" cy="2164080"/>
          </a:xfrm>
          <a:custGeom>
            <a:avLst/>
            <a:gdLst/>
            <a:ahLst/>
            <a:cxnLst/>
            <a:rect l="l" t="t" r="r" b="b"/>
            <a:pathLst>
              <a:path w="2272030" h="2164079">
                <a:moveTo>
                  <a:pt x="1939094" y="316846"/>
                </a:moveTo>
                <a:lnTo>
                  <a:pt x="1973193" y="350734"/>
                </a:lnTo>
                <a:lnTo>
                  <a:pt x="2005448" y="385656"/>
                </a:lnTo>
                <a:lnTo>
                  <a:pt x="2035861" y="421553"/>
                </a:lnTo>
                <a:lnTo>
                  <a:pt x="2064430" y="458369"/>
                </a:lnTo>
                <a:lnTo>
                  <a:pt x="2091156" y="496045"/>
                </a:lnTo>
                <a:lnTo>
                  <a:pt x="2116039" y="534526"/>
                </a:lnTo>
                <a:lnTo>
                  <a:pt x="2139079" y="573752"/>
                </a:lnTo>
                <a:lnTo>
                  <a:pt x="2160276" y="613667"/>
                </a:lnTo>
                <a:lnTo>
                  <a:pt x="2179629" y="654214"/>
                </a:lnTo>
                <a:lnTo>
                  <a:pt x="2197139" y="695335"/>
                </a:lnTo>
                <a:lnTo>
                  <a:pt x="2212806" y="736973"/>
                </a:lnTo>
                <a:lnTo>
                  <a:pt x="2226630" y="779069"/>
                </a:lnTo>
                <a:lnTo>
                  <a:pt x="2238611" y="821568"/>
                </a:lnTo>
                <a:lnTo>
                  <a:pt x="2248748" y="864411"/>
                </a:lnTo>
                <a:lnTo>
                  <a:pt x="2257043" y="907541"/>
                </a:lnTo>
                <a:lnTo>
                  <a:pt x="2263494" y="950900"/>
                </a:lnTo>
                <a:lnTo>
                  <a:pt x="2268102" y="994432"/>
                </a:lnTo>
                <a:lnTo>
                  <a:pt x="2270866" y="1038078"/>
                </a:lnTo>
                <a:lnTo>
                  <a:pt x="2271788" y="1081782"/>
                </a:lnTo>
                <a:lnTo>
                  <a:pt x="2270866" y="1125486"/>
                </a:lnTo>
                <a:lnTo>
                  <a:pt x="2268102" y="1169133"/>
                </a:lnTo>
                <a:lnTo>
                  <a:pt x="2263494" y="1212665"/>
                </a:lnTo>
                <a:lnTo>
                  <a:pt x="2257043" y="1256024"/>
                </a:lnTo>
                <a:lnTo>
                  <a:pt x="2248748" y="1299154"/>
                </a:lnTo>
                <a:lnTo>
                  <a:pt x="2238611" y="1341997"/>
                </a:lnTo>
                <a:lnTo>
                  <a:pt x="2226630" y="1384496"/>
                </a:lnTo>
                <a:lnTo>
                  <a:pt x="2212806" y="1426593"/>
                </a:lnTo>
                <a:lnTo>
                  <a:pt x="2197139" y="1468230"/>
                </a:lnTo>
                <a:lnTo>
                  <a:pt x="2179629" y="1509351"/>
                </a:lnTo>
                <a:lnTo>
                  <a:pt x="2160276" y="1549898"/>
                </a:lnTo>
                <a:lnTo>
                  <a:pt x="2139079" y="1589813"/>
                </a:lnTo>
                <a:lnTo>
                  <a:pt x="2116039" y="1629040"/>
                </a:lnTo>
                <a:lnTo>
                  <a:pt x="2091156" y="1667520"/>
                </a:lnTo>
                <a:lnTo>
                  <a:pt x="2064430" y="1705197"/>
                </a:lnTo>
                <a:lnTo>
                  <a:pt x="2035861" y="1742013"/>
                </a:lnTo>
                <a:lnTo>
                  <a:pt x="2005448" y="1777910"/>
                </a:lnTo>
                <a:lnTo>
                  <a:pt x="1973193" y="1812832"/>
                </a:lnTo>
                <a:lnTo>
                  <a:pt x="1939094" y="1846720"/>
                </a:lnTo>
                <a:lnTo>
                  <a:pt x="1903511" y="1879194"/>
                </a:lnTo>
                <a:lnTo>
                  <a:pt x="1866843" y="1909913"/>
                </a:lnTo>
                <a:lnTo>
                  <a:pt x="1829150" y="1938877"/>
                </a:lnTo>
                <a:lnTo>
                  <a:pt x="1790492" y="1966085"/>
                </a:lnTo>
                <a:lnTo>
                  <a:pt x="1750931" y="1991538"/>
                </a:lnTo>
                <a:lnTo>
                  <a:pt x="1710526" y="2015235"/>
                </a:lnTo>
                <a:lnTo>
                  <a:pt x="1669337" y="2037177"/>
                </a:lnTo>
                <a:lnTo>
                  <a:pt x="1627425" y="2057364"/>
                </a:lnTo>
                <a:lnTo>
                  <a:pt x="1584850" y="2075795"/>
                </a:lnTo>
                <a:lnTo>
                  <a:pt x="1541672" y="2092471"/>
                </a:lnTo>
                <a:lnTo>
                  <a:pt x="1497952" y="2107392"/>
                </a:lnTo>
                <a:lnTo>
                  <a:pt x="1453750" y="2120557"/>
                </a:lnTo>
                <a:lnTo>
                  <a:pt x="1409125" y="2131967"/>
                </a:lnTo>
                <a:lnTo>
                  <a:pt x="1364139" y="2141622"/>
                </a:lnTo>
                <a:lnTo>
                  <a:pt x="1318852" y="2149521"/>
                </a:lnTo>
                <a:lnTo>
                  <a:pt x="1273324" y="2155665"/>
                </a:lnTo>
                <a:lnTo>
                  <a:pt x="1227614" y="2160053"/>
                </a:lnTo>
                <a:lnTo>
                  <a:pt x="1181784" y="2162686"/>
                </a:lnTo>
                <a:lnTo>
                  <a:pt x="1135894" y="2163564"/>
                </a:lnTo>
                <a:lnTo>
                  <a:pt x="1090004" y="2162686"/>
                </a:lnTo>
                <a:lnTo>
                  <a:pt x="1044174" y="2160053"/>
                </a:lnTo>
                <a:lnTo>
                  <a:pt x="998465" y="2155665"/>
                </a:lnTo>
                <a:lnTo>
                  <a:pt x="952937" y="2149521"/>
                </a:lnTo>
                <a:lnTo>
                  <a:pt x="907649" y="2141622"/>
                </a:lnTo>
                <a:lnTo>
                  <a:pt x="862663" y="2131967"/>
                </a:lnTo>
                <a:lnTo>
                  <a:pt x="818039" y="2120557"/>
                </a:lnTo>
                <a:lnTo>
                  <a:pt x="773837" y="2107392"/>
                </a:lnTo>
                <a:lnTo>
                  <a:pt x="730116" y="2092471"/>
                </a:lnTo>
                <a:lnTo>
                  <a:pt x="686939" y="2075795"/>
                </a:lnTo>
                <a:lnTo>
                  <a:pt x="644364" y="2057364"/>
                </a:lnTo>
                <a:lnTo>
                  <a:pt x="602452" y="2037177"/>
                </a:lnTo>
                <a:lnTo>
                  <a:pt x="561263" y="2015235"/>
                </a:lnTo>
                <a:lnTo>
                  <a:pt x="520858" y="1991538"/>
                </a:lnTo>
                <a:lnTo>
                  <a:pt x="481297" y="1966085"/>
                </a:lnTo>
                <a:lnTo>
                  <a:pt x="442639" y="1938877"/>
                </a:lnTo>
                <a:lnTo>
                  <a:pt x="404947" y="1909913"/>
                </a:lnTo>
                <a:lnTo>
                  <a:pt x="368278" y="1879194"/>
                </a:lnTo>
                <a:lnTo>
                  <a:pt x="332695" y="1846720"/>
                </a:lnTo>
                <a:lnTo>
                  <a:pt x="298596" y="1812832"/>
                </a:lnTo>
                <a:lnTo>
                  <a:pt x="266340" y="1777910"/>
                </a:lnTo>
                <a:lnTo>
                  <a:pt x="235928" y="1742013"/>
                </a:lnTo>
                <a:lnTo>
                  <a:pt x="207358" y="1705197"/>
                </a:lnTo>
                <a:lnTo>
                  <a:pt x="180632" y="1667520"/>
                </a:lnTo>
                <a:lnTo>
                  <a:pt x="155749" y="1629040"/>
                </a:lnTo>
                <a:lnTo>
                  <a:pt x="132709" y="1589813"/>
                </a:lnTo>
                <a:lnTo>
                  <a:pt x="111512" y="1549898"/>
                </a:lnTo>
                <a:lnTo>
                  <a:pt x="92159" y="1509351"/>
                </a:lnTo>
                <a:lnTo>
                  <a:pt x="74649" y="1468230"/>
                </a:lnTo>
                <a:lnTo>
                  <a:pt x="58982" y="1426593"/>
                </a:lnTo>
                <a:lnTo>
                  <a:pt x="45158" y="1384496"/>
                </a:lnTo>
                <a:lnTo>
                  <a:pt x="33177" y="1341997"/>
                </a:lnTo>
                <a:lnTo>
                  <a:pt x="23039" y="1299154"/>
                </a:lnTo>
                <a:lnTo>
                  <a:pt x="14745" y="1256024"/>
                </a:lnTo>
                <a:lnTo>
                  <a:pt x="8294" y="1212665"/>
                </a:lnTo>
                <a:lnTo>
                  <a:pt x="3686" y="1169133"/>
                </a:lnTo>
                <a:lnTo>
                  <a:pt x="921" y="1125486"/>
                </a:lnTo>
                <a:lnTo>
                  <a:pt x="0" y="1081782"/>
                </a:lnTo>
                <a:lnTo>
                  <a:pt x="921" y="1038078"/>
                </a:lnTo>
                <a:lnTo>
                  <a:pt x="3686" y="994432"/>
                </a:lnTo>
                <a:lnTo>
                  <a:pt x="8294" y="950900"/>
                </a:lnTo>
                <a:lnTo>
                  <a:pt x="14745" y="907541"/>
                </a:lnTo>
                <a:lnTo>
                  <a:pt x="23039" y="864411"/>
                </a:lnTo>
                <a:lnTo>
                  <a:pt x="33177" y="821568"/>
                </a:lnTo>
                <a:lnTo>
                  <a:pt x="45158" y="779069"/>
                </a:lnTo>
                <a:lnTo>
                  <a:pt x="58982" y="736973"/>
                </a:lnTo>
                <a:lnTo>
                  <a:pt x="74649" y="695335"/>
                </a:lnTo>
                <a:lnTo>
                  <a:pt x="92159" y="654214"/>
                </a:lnTo>
                <a:lnTo>
                  <a:pt x="111512" y="613667"/>
                </a:lnTo>
                <a:lnTo>
                  <a:pt x="132709" y="573752"/>
                </a:lnTo>
                <a:lnTo>
                  <a:pt x="155749" y="534526"/>
                </a:lnTo>
                <a:lnTo>
                  <a:pt x="180632" y="496045"/>
                </a:lnTo>
                <a:lnTo>
                  <a:pt x="207358" y="458369"/>
                </a:lnTo>
                <a:lnTo>
                  <a:pt x="235928" y="421553"/>
                </a:lnTo>
                <a:lnTo>
                  <a:pt x="266340" y="385656"/>
                </a:lnTo>
                <a:lnTo>
                  <a:pt x="298596" y="350734"/>
                </a:lnTo>
                <a:lnTo>
                  <a:pt x="332695" y="316846"/>
                </a:lnTo>
                <a:lnTo>
                  <a:pt x="368278" y="284372"/>
                </a:lnTo>
                <a:lnTo>
                  <a:pt x="404947" y="253653"/>
                </a:lnTo>
                <a:lnTo>
                  <a:pt x="442639" y="224689"/>
                </a:lnTo>
                <a:lnTo>
                  <a:pt x="481297" y="197480"/>
                </a:lnTo>
                <a:lnTo>
                  <a:pt x="520858" y="172027"/>
                </a:lnTo>
                <a:lnTo>
                  <a:pt x="561263" y="148329"/>
                </a:lnTo>
                <a:lnTo>
                  <a:pt x="602452" y="126387"/>
                </a:lnTo>
                <a:lnTo>
                  <a:pt x="644364" y="106200"/>
                </a:lnTo>
                <a:lnTo>
                  <a:pt x="686939" y="87769"/>
                </a:lnTo>
                <a:lnTo>
                  <a:pt x="730116" y="71093"/>
                </a:lnTo>
                <a:lnTo>
                  <a:pt x="773837" y="56172"/>
                </a:lnTo>
                <a:lnTo>
                  <a:pt x="818039" y="43006"/>
                </a:lnTo>
                <a:lnTo>
                  <a:pt x="862663" y="31596"/>
                </a:lnTo>
                <a:lnTo>
                  <a:pt x="907649" y="21942"/>
                </a:lnTo>
                <a:lnTo>
                  <a:pt x="952937" y="14043"/>
                </a:lnTo>
                <a:lnTo>
                  <a:pt x="998465" y="7899"/>
                </a:lnTo>
                <a:lnTo>
                  <a:pt x="1044174" y="3510"/>
                </a:lnTo>
                <a:lnTo>
                  <a:pt x="1090004" y="877"/>
                </a:lnTo>
                <a:lnTo>
                  <a:pt x="1135894" y="0"/>
                </a:lnTo>
                <a:lnTo>
                  <a:pt x="1181784" y="877"/>
                </a:lnTo>
                <a:lnTo>
                  <a:pt x="1227614" y="3510"/>
                </a:lnTo>
                <a:lnTo>
                  <a:pt x="1273324" y="7899"/>
                </a:lnTo>
                <a:lnTo>
                  <a:pt x="1318852" y="14043"/>
                </a:lnTo>
                <a:lnTo>
                  <a:pt x="1364139" y="21942"/>
                </a:lnTo>
                <a:lnTo>
                  <a:pt x="1409125" y="31596"/>
                </a:lnTo>
                <a:lnTo>
                  <a:pt x="1453750" y="43006"/>
                </a:lnTo>
                <a:lnTo>
                  <a:pt x="1497952" y="56172"/>
                </a:lnTo>
                <a:lnTo>
                  <a:pt x="1541672" y="71093"/>
                </a:lnTo>
                <a:lnTo>
                  <a:pt x="1584850" y="87769"/>
                </a:lnTo>
                <a:lnTo>
                  <a:pt x="1627425" y="106200"/>
                </a:lnTo>
                <a:lnTo>
                  <a:pt x="1669337" y="126387"/>
                </a:lnTo>
                <a:lnTo>
                  <a:pt x="1710526" y="148329"/>
                </a:lnTo>
                <a:lnTo>
                  <a:pt x="1750931" y="172027"/>
                </a:lnTo>
                <a:lnTo>
                  <a:pt x="1790492" y="197480"/>
                </a:lnTo>
                <a:lnTo>
                  <a:pt x="1829150" y="224689"/>
                </a:lnTo>
                <a:lnTo>
                  <a:pt x="1866843" y="253653"/>
                </a:lnTo>
                <a:lnTo>
                  <a:pt x="1903511" y="284372"/>
                </a:lnTo>
                <a:lnTo>
                  <a:pt x="1939094" y="316846"/>
                </a:lnTo>
              </a:path>
            </a:pathLst>
          </a:custGeom>
          <a:ln w="23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569634" y="8225965"/>
            <a:ext cx="916940" cy="872490"/>
          </a:xfrm>
          <a:custGeom>
            <a:avLst/>
            <a:gdLst/>
            <a:ahLst/>
            <a:cxnLst/>
            <a:rect l="l" t="t" r="r" b="b"/>
            <a:pathLst>
              <a:path w="916940" h="872490">
                <a:moveTo>
                  <a:pt x="481636" y="0"/>
                </a:moveTo>
                <a:lnTo>
                  <a:pt x="434690" y="0"/>
                </a:lnTo>
                <a:lnTo>
                  <a:pt x="387941" y="4547"/>
                </a:lnTo>
                <a:lnTo>
                  <a:pt x="341786" y="13642"/>
                </a:lnTo>
                <a:lnTo>
                  <a:pt x="296621" y="27285"/>
                </a:lnTo>
                <a:lnTo>
                  <a:pt x="252841" y="45476"/>
                </a:lnTo>
                <a:lnTo>
                  <a:pt x="210842" y="68214"/>
                </a:lnTo>
                <a:lnTo>
                  <a:pt x="171020" y="95499"/>
                </a:lnTo>
                <a:lnTo>
                  <a:pt x="133770" y="127332"/>
                </a:lnTo>
                <a:lnTo>
                  <a:pt x="100327" y="162789"/>
                </a:lnTo>
                <a:lnTo>
                  <a:pt x="71662" y="200695"/>
                </a:lnTo>
                <a:lnTo>
                  <a:pt x="47775" y="240673"/>
                </a:lnTo>
                <a:lnTo>
                  <a:pt x="28665" y="282346"/>
                </a:lnTo>
                <a:lnTo>
                  <a:pt x="14332" y="325338"/>
                </a:lnTo>
                <a:lnTo>
                  <a:pt x="4777" y="369272"/>
                </a:lnTo>
                <a:lnTo>
                  <a:pt x="0" y="413771"/>
                </a:lnTo>
                <a:lnTo>
                  <a:pt x="0" y="458458"/>
                </a:lnTo>
                <a:lnTo>
                  <a:pt x="4777" y="502956"/>
                </a:lnTo>
                <a:lnTo>
                  <a:pt x="14332" y="546890"/>
                </a:lnTo>
                <a:lnTo>
                  <a:pt x="28665" y="589882"/>
                </a:lnTo>
                <a:lnTo>
                  <a:pt x="47775" y="631555"/>
                </a:lnTo>
                <a:lnTo>
                  <a:pt x="71662" y="671533"/>
                </a:lnTo>
                <a:lnTo>
                  <a:pt x="100327" y="709439"/>
                </a:lnTo>
                <a:lnTo>
                  <a:pt x="133770" y="744896"/>
                </a:lnTo>
                <a:lnTo>
                  <a:pt x="171020" y="776729"/>
                </a:lnTo>
                <a:lnTo>
                  <a:pt x="210842" y="804015"/>
                </a:lnTo>
                <a:lnTo>
                  <a:pt x="252841" y="826753"/>
                </a:lnTo>
                <a:lnTo>
                  <a:pt x="296621" y="844943"/>
                </a:lnTo>
                <a:lnTo>
                  <a:pt x="341786" y="858586"/>
                </a:lnTo>
                <a:lnTo>
                  <a:pt x="387941" y="867681"/>
                </a:lnTo>
                <a:lnTo>
                  <a:pt x="434690" y="872229"/>
                </a:lnTo>
                <a:lnTo>
                  <a:pt x="481636" y="872229"/>
                </a:lnTo>
                <a:lnTo>
                  <a:pt x="528385" y="867681"/>
                </a:lnTo>
                <a:lnTo>
                  <a:pt x="574540" y="858586"/>
                </a:lnTo>
                <a:lnTo>
                  <a:pt x="619705" y="844943"/>
                </a:lnTo>
                <a:lnTo>
                  <a:pt x="663486" y="826753"/>
                </a:lnTo>
                <a:lnTo>
                  <a:pt x="705485" y="804015"/>
                </a:lnTo>
                <a:lnTo>
                  <a:pt x="745307" y="776729"/>
                </a:lnTo>
                <a:lnTo>
                  <a:pt x="782556" y="744896"/>
                </a:lnTo>
                <a:lnTo>
                  <a:pt x="816001" y="709439"/>
                </a:lnTo>
                <a:lnTo>
                  <a:pt x="844668" y="671533"/>
                </a:lnTo>
                <a:lnTo>
                  <a:pt x="868557" y="631555"/>
                </a:lnTo>
                <a:lnTo>
                  <a:pt x="887668" y="589882"/>
                </a:lnTo>
                <a:lnTo>
                  <a:pt x="902001" y="546890"/>
                </a:lnTo>
                <a:lnTo>
                  <a:pt x="911557" y="502956"/>
                </a:lnTo>
                <a:lnTo>
                  <a:pt x="916335" y="458458"/>
                </a:lnTo>
                <a:lnTo>
                  <a:pt x="916335" y="413771"/>
                </a:lnTo>
                <a:lnTo>
                  <a:pt x="911557" y="369272"/>
                </a:lnTo>
                <a:lnTo>
                  <a:pt x="902001" y="325338"/>
                </a:lnTo>
                <a:lnTo>
                  <a:pt x="887668" y="282346"/>
                </a:lnTo>
                <a:lnTo>
                  <a:pt x="868557" y="240673"/>
                </a:lnTo>
                <a:lnTo>
                  <a:pt x="844668" y="200695"/>
                </a:lnTo>
                <a:lnTo>
                  <a:pt x="816001" y="162789"/>
                </a:lnTo>
                <a:lnTo>
                  <a:pt x="782556" y="127332"/>
                </a:lnTo>
                <a:lnTo>
                  <a:pt x="745307" y="95499"/>
                </a:lnTo>
                <a:lnTo>
                  <a:pt x="705485" y="68214"/>
                </a:lnTo>
                <a:lnTo>
                  <a:pt x="663486" y="45476"/>
                </a:lnTo>
                <a:lnTo>
                  <a:pt x="619705" y="27285"/>
                </a:lnTo>
                <a:lnTo>
                  <a:pt x="574540" y="13642"/>
                </a:lnTo>
                <a:lnTo>
                  <a:pt x="528385" y="4547"/>
                </a:lnTo>
                <a:lnTo>
                  <a:pt x="481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69631" y="8225963"/>
            <a:ext cx="916940" cy="872490"/>
          </a:xfrm>
          <a:custGeom>
            <a:avLst/>
            <a:gdLst/>
            <a:ahLst/>
            <a:cxnLst/>
            <a:rect l="l" t="t" r="r" b="b"/>
            <a:pathLst>
              <a:path w="916940" h="872490">
                <a:moveTo>
                  <a:pt x="782564" y="127333"/>
                </a:moveTo>
                <a:lnTo>
                  <a:pt x="816007" y="162790"/>
                </a:lnTo>
                <a:lnTo>
                  <a:pt x="844672" y="200695"/>
                </a:lnTo>
                <a:lnTo>
                  <a:pt x="868560" y="240673"/>
                </a:lnTo>
                <a:lnTo>
                  <a:pt x="887671" y="282346"/>
                </a:lnTo>
                <a:lnTo>
                  <a:pt x="902004" y="325338"/>
                </a:lnTo>
                <a:lnTo>
                  <a:pt x="911559" y="369272"/>
                </a:lnTo>
                <a:lnTo>
                  <a:pt x="916336" y="413770"/>
                </a:lnTo>
                <a:lnTo>
                  <a:pt x="916336" y="458457"/>
                </a:lnTo>
                <a:lnTo>
                  <a:pt x="911559" y="502956"/>
                </a:lnTo>
                <a:lnTo>
                  <a:pt x="902004" y="546890"/>
                </a:lnTo>
                <a:lnTo>
                  <a:pt x="887671" y="589881"/>
                </a:lnTo>
                <a:lnTo>
                  <a:pt x="868560" y="631555"/>
                </a:lnTo>
                <a:lnTo>
                  <a:pt x="844672" y="671532"/>
                </a:lnTo>
                <a:lnTo>
                  <a:pt x="816007" y="709438"/>
                </a:lnTo>
                <a:lnTo>
                  <a:pt x="782564" y="744895"/>
                </a:lnTo>
                <a:lnTo>
                  <a:pt x="745314" y="776728"/>
                </a:lnTo>
                <a:lnTo>
                  <a:pt x="705491" y="804014"/>
                </a:lnTo>
                <a:lnTo>
                  <a:pt x="663491" y="826752"/>
                </a:lnTo>
                <a:lnTo>
                  <a:pt x="619711" y="844943"/>
                </a:lnTo>
                <a:lnTo>
                  <a:pt x="574545" y="858585"/>
                </a:lnTo>
                <a:lnTo>
                  <a:pt x="528390" y="867681"/>
                </a:lnTo>
                <a:lnTo>
                  <a:pt x="481641" y="872228"/>
                </a:lnTo>
                <a:lnTo>
                  <a:pt x="434694" y="872228"/>
                </a:lnTo>
                <a:lnTo>
                  <a:pt x="387945" y="867681"/>
                </a:lnTo>
                <a:lnTo>
                  <a:pt x="341790" y="858585"/>
                </a:lnTo>
                <a:lnTo>
                  <a:pt x="296624" y="844943"/>
                </a:lnTo>
                <a:lnTo>
                  <a:pt x="252844" y="826752"/>
                </a:lnTo>
                <a:lnTo>
                  <a:pt x="210844" y="804014"/>
                </a:lnTo>
                <a:lnTo>
                  <a:pt x="171022" y="776728"/>
                </a:lnTo>
                <a:lnTo>
                  <a:pt x="133772" y="744895"/>
                </a:lnTo>
                <a:lnTo>
                  <a:pt x="100329" y="709438"/>
                </a:lnTo>
                <a:lnTo>
                  <a:pt x="71663" y="671532"/>
                </a:lnTo>
                <a:lnTo>
                  <a:pt x="47775" y="631555"/>
                </a:lnTo>
                <a:lnTo>
                  <a:pt x="28665" y="589881"/>
                </a:lnTo>
                <a:lnTo>
                  <a:pt x="14332" y="546890"/>
                </a:lnTo>
                <a:lnTo>
                  <a:pt x="4777" y="502956"/>
                </a:lnTo>
                <a:lnTo>
                  <a:pt x="0" y="458457"/>
                </a:lnTo>
                <a:lnTo>
                  <a:pt x="0" y="413770"/>
                </a:lnTo>
                <a:lnTo>
                  <a:pt x="4777" y="369272"/>
                </a:lnTo>
                <a:lnTo>
                  <a:pt x="14332" y="325338"/>
                </a:lnTo>
                <a:lnTo>
                  <a:pt x="28665" y="282346"/>
                </a:lnTo>
                <a:lnTo>
                  <a:pt x="47775" y="240673"/>
                </a:lnTo>
                <a:lnTo>
                  <a:pt x="71663" y="200695"/>
                </a:lnTo>
                <a:lnTo>
                  <a:pt x="100329" y="162790"/>
                </a:lnTo>
                <a:lnTo>
                  <a:pt x="133772" y="127333"/>
                </a:lnTo>
                <a:lnTo>
                  <a:pt x="171022" y="95499"/>
                </a:lnTo>
                <a:lnTo>
                  <a:pt x="210844" y="68214"/>
                </a:lnTo>
                <a:lnTo>
                  <a:pt x="252844" y="45476"/>
                </a:lnTo>
                <a:lnTo>
                  <a:pt x="296624" y="27285"/>
                </a:lnTo>
                <a:lnTo>
                  <a:pt x="341790" y="13642"/>
                </a:lnTo>
                <a:lnTo>
                  <a:pt x="387945" y="4547"/>
                </a:lnTo>
                <a:lnTo>
                  <a:pt x="434694" y="0"/>
                </a:lnTo>
                <a:lnTo>
                  <a:pt x="481641" y="0"/>
                </a:lnTo>
                <a:lnTo>
                  <a:pt x="528390" y="4547"/>
                </a:lnTo>
                <a:lnTo>
                  <a:pt x="574545" y="13642"/>
                </a:lnTo>
                <a:lnTo>
                  <a:pt x="619711" y="27285"/>
                </a:lnTo>
                <a:lnTo>
                  <a:pt x="663491" y="45476"/>
                </a:lnTo>
                <a:lnTo>
                  <a:pt x="705491" y="68214"/>
                </a:lnTo>
                <a:lnTo>
                  <a:pt x="745314" y="95499"/>
                </a:lnTo>
                <a:lnTo>
                  <a:pt x="782564" y="127333"/>
                </a:lnTo>
              </a:path>
            </a:pathLst>
          </a:custGeom>
          <a:ln w="23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60270" y="7645799"/>
            <a:ext cx="2135505" cy="2037080"/>
          </a:xfrm>
          <a:custGeom>
            <a:avLst/>
            <a:gdLst/>
            <a:ahLst/>
            <a:cxnLst/>
            <a:rect l="l" t="t" r="r" b="b"/>
            <a:pathLst>
              <a:path w="2135505" h="2037079">
                <a:moveTo>
                  <a:pt x="1067528" y="0"/>
                </a:moveTo>
                <a:lnTo>
                  <a:pt x="1021995" y="920"/>
                </a:lnTo>
                <a:lnTo>
                  <a:pt x="976528" y="3682"/>
                </a:lnTo>
                <a:lnTo>
                  <a:pt x="931194" y="8284"/>
                </a:lnTo>
                <a:lnTo>
                  <a:pt x="886060" y="14728"/>
                </a:lnTo>
                <a:lnTo>
                  <a:pt x="841192" y="23012"/>
                </a:lnTo>
                <a:lnTo>
                  <a:pt x="796658" y="33138"/>
                </a:lnTo>
                <a:lnTo>
                  <a:pt x="752524" y="45104"/>
                </a:lnTo>
                <a:lnTo>
                  <a:pt x="708856" y="58912"/>
                </a:lnTo>
                <a:lnTo>
                  <a:pt x="665721" y="74560"/>
                </a:lnTo>
                <a:lnTo>
                  <a:pt x="623185" y="92050"/>
                </a:lnTo>
                <a:lnTo>
                  <a:pt x="581316" y="111380"/>
                </a:lnTo>
                <a:lnTo>
                  <a:pt x="540181" y="132552"/>
                </a:lnTo>
                <a:lnTo>
                  <a:pt x="499844" y="155564"/>
                </a:lnTo>
                <a:lnTo>
                  <a:pt x="460374" y="180418"/>
                </a:lnTo>
                <a:lnTo>
                  <a:pt x="421837" y="207113"/>
                </a:lnTo>
                <a:lnTo>
                  <a:pt x="384299" y="235648"/>
                </a:lnTo>
                <a:lnTo>
                  <a:pt x="347827" y="266025"/>
                </a:lnTo>
                <a:lnTo>
                  <a:pt x="312489" y="298242"/>
                </a:lnTo>
                <a:lnTo>
                  <a:pt x="277768" y="332921"/>
                </a:lnTo>
                <a:lnTo>
                  <a:pt x="245089" y="368740"/>
                </a:lnTo>
                <a:lnTo>
                  <a:pt x="214453" y="405632"/>
                </a:lnTo>
                <a:lnTo>
                  <a:pt x="185859" y="443526"/>
                </a:lnTo>
                <a:lnTo>
                  <a:pt x="159308" y="482354"/>
                </a:lnTo>
                <a:lnTo>
                  <a:pt x="134799" y="522046"/>
                </a:lnTo>
                <a:lnTo>
                  <a:pt x="112332" y="562533"/>
                </a:lnTo>
                <a:lnTo>
                  <a:pt x="91908" y="603746"/>
                </a:lnTo>
                <a:lnTo>
                  <a:pt x="73526" y="645617"/>
                </a:lnTo>
                <a:lnTo>
                  <a:pt x="57187" y="688075"/>
                </a:lnTo>
                <a:lnTo>
                  <a:pt x="42890" y="731051"/>
                </a:lnTo>
                <a:lnTo>
                  <a:pt x="30636" y="774478"/>
                </a:lnTo>
                <a:lnTo>
                  <a:pt x="20424" y="818284"/>
                </a:lnTo>
                <a:lnTo>
                  <a:pt x="12254" y="862402"/>
                </a:lnTo>
                <a:lnTo>
                  <a:pt x="6127" y="906761"/>
                </a:lnTo>
                <a:lnTo>
                  <a:pt x="2042" y="951294"/>
                </a:lnTo>
                <a:lnTo>
                  <a:pt x="0" y="995930"/>
                </a:lnTo>
                <a:lnTo>
                  <a:pt x="0" y="1040601"/>
                </a:lnTo>
                <a:lnTo>
                  <a:pt x="2042" y="1085237"/>
                </a:lnTo>
                <a:lnTo>
                  <a:pt x="6127" y="1129770"/>
                </a:lnTo>
                <a:lnTo>
                  <a:pt x="12254" y="1174130"/>
                </a:lnTo>
                <a:lnTo>
                  <a:pt x="20424" y="1218247"/>
                </a:lnTo>
                <a:lnTo>
                  <a:pt x="30636" y="1262054"/>
                </a:lnTo>
                <a:lnTo>
                  <a:pt x="42890" y="1305480"/>
                </a:lnTo>
                <a:lnTo>
                  <a:pt x="57187" y="1348456"/>
                </a:lnTo>
                <a:lnTo>
                  <a:pt x="73526" y="1390914"/>
                </a:lnTo>
                <a:lnTo>
                  <a:pt x="91908" y="1432784"/>
                </a:lnTo>
                <a:lnTo>
                  <a:pt x="112332" y="1473998"/>
                </a:lnTo>
                <a:lnTo>
                  <a:pt x="134799" y="1514485"/>
                </a:lnTo>
                <a:lnTo>
                  <a:pt x="159308" y="1554177"/>
                </a:lnTo>
                <a:lnTo>
                  <a:pt x="185859" y="1593004"/>
                </a:lnTo>
                <a:lnTo>
                  <a:pt x="214453" y="1630898"/>
                </a:lnTo>
                <a:lnTo>
                  <a:pt x="245089" y="1667790"/>
                </a:lnTo>
                <a:lnTo>
                  <a:pt x="277768" y="1703609"/>
                </a:lnTo>
                <a:lnTo>
                  <a:pt x="312489" y="1738287"/>
                </a:lnTo>
                <a:lnTo>
                  <a:pt x="347827" y="1770505"/>
                </a:lnTo>
                <a:lnTo>
                  <a:pt x="384299" y="1800882"/>
                </a:lnTo>
                <a:lnTo>
                  <a:pt x="421837" y="1829417"/>
                </a:lnTo>
                <a:lnTo>
                  <a:pt x="460374" y="1856112"/>
                </a:lnTo>
                <a:lnTo>
                  <a:pt x="499844" y="1880965"/>
                </a:lnTo>
                <a:lnTo>
                  <a:pt x="540181" y="1903978"/>
                </a:lnTo>
                <a:lnTo>
                  <a:pt x="581316" y="1925149"/>
                </a:lnTo>
                <a:lnTo>
                  <a:pt x="623185" y="1944480"/>
                </a:lnTo>
                <a:lnTo>
                  <a:pt x="665721" y="1961969"/>
                </a:lnTo>
                <a:lnTo>
                  <a:pt x="708856" y="1977618"/>
                </a:lnTo>
                <a:lnTo>
                  <a:pt x="752524" y="1991426"/>
                </a:lnTo>
                <a:lnTo>
                  <a:pt x="796658" y="2003392"/>
                </a:lnTo>
                <a:lnTo>
                  <a:pt x="841192" y="2013518"/>
                </a:lnTo>
                <a:lnTo>
                  <a:pt x="886060" y="2021802"/>
                </a:lnTo>
                <a:lnTo>
                  <a:pt x="931194" y="2028246"/>
                </a:lnTo>
                <a:lnTo>
                  <a:pt x="976528" y="2032848"/>
                </a:lnTo>
                <a:lnTo>
                  <a:pt x="1021995" y="2035610"/>
                </a:lnTo>
                <a:lnTo>
                  <a:pt x="1067528" y="2036530"/>
                </a:lnTo>
                <a:lnTo>
                  <a:pt x="1113062" y="2035610"/>
                </a:lnTo>
                <a:lnTo>
                  <a:pt x="1158529" y="2032848"/>
                </a:lnTo>
                <a:lnTo>
                  <a:pt x="1203863" y="2028246"/>
                </a:lnTo>
                <a:lnTo>
                  <a:pt x="1248997" y="2021802"/>
                </a:lnTo>
                <a:lnTo>
                  <a:pt x="1293865" y="2013518"/>
                </a:lnTo>
                <a:lnTo>
                  <a:pt x="1338399" y="2003392"/>
                </a:lnTo>
                <a:lnTo>
                  <a:pt x="1382533" y="1991426"/>
                </a:lnTo>
                <a:lnTo>
                  <a:pt x="1426201" y="1977618"/>
                </a:lnTo>
                <a:lnTo>
                  <a:pt x="1469336" y="1961969"/>
                </a:lnTo>
                <a:lnTo>
                  <a:pt x="1511871" y="1944480"/>
                </a:lnTo>
                <a:lnTo>
                  <a:pt x="1553740" y="1925149"/>
                </a:lnTo>
                <a:lnTo>
                  <a:pt x="1594876" y="1903978"/>
                </a:lnTo>
                <a:lnTo>
                  <a:pt x="1635213" y="1880965"/>
                </a:lnTo>
                <a:lnTo>
                  <a:pt x="1674683" y="1856112"/>
                </a:lnTo>
                <a:lnTo>
                  <a:pt x="1713220" y="1829417"/>
                </a:lnTo>
                <a:lnTo>
                  <a:pt x="1750758" y="1800882"/>
                </a:lnTo>
                <a:lnTo>
                  <a:pt x="1787229" y="1770505"/>
                </a:lnTo>
                <a:lnTo>
                  <a:pt x="1822568" y="1738287"/>
                </a:lnTo>
                <a:lnTo>
                  <a:pt x="1857289" y="1703609"/>
                </a:lnTo>
                <a:lnTo>
                  <a:pt x="1889968" y="1667790"/>
                </a:lnTo>
                <a:lnTo>
                  <a:pt x="1920604" y="1630898"/>
                </a:lnTo>
                <a:lnTo>
                  <a:pt x="1949198" y="1593004"/>
                </a:lnTo>
                <a:lnTo>
                  <a:pt x="1975749" y="1554177"/>
                </a:lnTo>
                <a:lnTo>
                  <a:pt x="2000258" y="1514485"/>
                </a:lnTo>
                <a:lnTo>
                  <a:pt x="2022725" y="1473998"/>
                </a:lnTo>
                <a:lnTo>
                  <a:pt x="2043149" y="1432784"/>
                </a:lnTo>
                <a:lnTo>
                  <a:pt x="2061531" y="1390914"/>
                </a:lnTo>
                <a:lnTo>
                  <a:pt x="2077870" y="1348456"/>
                </a:lnTo>
                <a:lnTo>
                  <a:pt x="2092167" y="1305480"/>
                </a:lnTo>
                <a:lnTo>
                  <a:pt x="2104421" y="1262054"/>
                </a:lnTo>
                <a:lnTo>
                  <a:pt x="2114633" y="1218247"/>
                </a:lnTo>
                <a:lnTo>
                  <a:pt x="2122803" y="1174130"/>
                </a:lnTo>
                <a:lnTo>
                  <a:pt x="2128930" y="1129770"/>
                </a:lnTo>
                <a:lnTo>
                  <a:pt x="2133015" y="1085237"/>
                </a:lnTo>
                <a:lnTo>
                  <a:pt x="2135057" y="1040601"/>
                </a:lnTo>
                <a:lnTo>
                  <a:pt x="2135057" y="995930"/>
                </a:lnTo>
                <a:lnTo>
                  <a:pt x="2133015" y="951294"/>
                </a:lnTo>
                <a:lnTo>
                  <a:pt x="2128930" y="906761"/>
                </a:lnTo>
                <a:lnTo>
                  <a:pt x="2122803" y="862402"/>
                </a:lnTo>
                <a:lnTo>
                  <a:pt x="2114633" y="818284"/>
                </a:lnTo>
                <a:lnTo>
                  <a:pt x="2104421" y="774478"/>
                </a:lnTo>
                <a:lnTo>
                  <a:pt x="2092167" y="731051"/>
                </a:lnTo>
                <a:lnTo>
                  <a:pt x="2077870" y="688075"/>
                </a:lnTo>
                <a:lnTo>
                  <a:pt x="2061531" y="645617"/>
                </a:lnTo>
                <a:lnTo>
                  <a:pt x="2043149" y="603746"/>
                </a:lnTo>
                <a:lnTo>
                  <a:pt x="2022725" y="562533"/>
                </a:lnTo>
                <a:lnTo>
                  <a:pt x="2000258" y="522046"/>
                </a:lnTo>
                <a:lnTo>
                  <a:pt x="1975749" y="482354"/>
                </a:lnTo>
                <a:lnTo>
                  <a:pt x="1949198" y="443526"/>
                </a:lnTo>
                <a:lnTo>
                  <a:pt x="1920604" y="405632"/>
                </a:lnTo>
                <a:lnTo>
                  <a:pt x="1889968" y="368740"/>
                </a:lnTo>
                <a:lnTo>
                  <a:pt x="1857289" y="332921"/>
                </a:lnTo>
                <a:lnTo>
                  <a:pt x="1822568" y="298242"/>
                </a:lnTo>
                <a:lnTo>
                  <a:pt x="1787229" y="266025"/>
                </a:lnTo>
                <a:lnTo>
                  <a:pt x="1750758" y="235648"/>
                </a:lnTo>
                <a:lnTo>
                  <a:pt x="1713220" y="207113"/>
                </a:lnTo>
                <a:lnTo>
                  <a:pt x="1674683" y="180418"/>
                </a:lnTo>
                <a:lnTo>
                  <a:pt x="1635213" y="155564"/>
                </a:lnTo>
                <a:lnTo>
                  <a:pt x="1594876" y="132552"/>
                </a:lnTo>
                <a:lnTo>
                  <a:pt x="1553740" y="111380"/>
                </a:lnTo>
                <a:lnTo>
                  <a:pt x="1511871" y="92050"/>
                </a:lnTo>
                <a:lnTo>
                  <a:pt x="1469336" y="74560"/>
                </a:lnTo>
                <a:lnTo>
                  <a:pt x="1426201" y="58912"/>
                </a:lnTo>
                <a:lnTo>
                  <a:pt x="1382533" y="45104"/>
                </a:lnTo>
                <a:lnTo>
                  <a:pt x="1338399" y="33138"/>
                </a:lnTo>
                <a:lnTo>
                  <a:pt x="1293865" y="23012"/>
                </a:lnTo>
                <a:lnTo>
                  <a:pt x="1248997" y="14728"/>
                </a:lnTo>
                <a:lnTo>
                  <a:pt x="1203863" y="8284"/>
                </a:lnTo>
                <a:lnTo>
                  <a:pt x="1158529" y="3682"/>
                </a:lnTo>
                <a:lnTo>
                  <a:pt x="1113062" y="920"/>
                </a:lnTo>
                <a:lnTo>
                  <a:pt x="1067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60273" y="7645798"/>
            <a:ext cx="2135505" cy="2037080"/>
          </a:xfrm>
          <a:custGeom>
            <a:avLst/>
            <a:gdLst/>
            <a:ahLst/>
            <a:cxnLst/>
            <a:rect l="l" t="t" r="r" b="b"/>
            <a:pathLst>
              <a:path w="2135505" h="2037079">
                <a:moveTo>
                  <a:pt x="1822561" y="298243"/>
                </a:moveTo>
                <a:lnTo>
                  <a:pt x="1857282" y="332921"/>
                </a:lnTo>
                <a:lnTo>
                  <a:pt x="1889961" y="368740"/>
                </a:lnTo>
                <a:lnTo>
                  <a:pt x="1920597" y="405632"/>
                </a:lnTo>
                <a:lnTo>
                  <a:pt x="1949191" y="443526"/>
                </a:lnTo>
                <a:lnTo>
                  <a:pt x="1975743" y="482353"/>
                </a:lnTo>
                <a:lnTo>
                  <a:pt x="2000252" y="522045"/>
                </a:lnTo>
                <a:lnTo>
                  <a:pt x="2022719" y="562532"/>
                </a:lnTo>
                <a:lnTo>
                  <a:pt x="2043143" y="603746"/>
                </a:lnTo>
                <a:lnTo>
                  <a:pt x="2061525" y="645616"/>
                </a:lnTo>
                <a:lnTo>
                  <a:pt x="2077864" y="688074"/>
                </a:lnTo>
                <a:lnTo>
                  <a:pt x="2092161" y="731051"/>
                </a:lnTo>
                <a:lnTo>
                  <a:pt x="2104416" y="774477"/>
                </a:lnTo>
                <a:lnTo>
                  <a:pt x="2114628" y="818283"/>
                </a:lnTo>
                <a:lnTo>
                  <a:pt x="2122798" y="862401"/>
                </a:lnTo>
                <a:lnTo>
                  <a:pt x="2128925" y="906760"/>
                </a:lnTo>
                <a:lnTo>
                  <a:pt x="2133010" y="951293"/>
                </a:lnTo>
                <a:lnTo>
                  <a:pt x="2135052" y="995929"/>
                </a:lnTo>
                <a:lnTo>
                  <a:pt x="2135052" y="1040600"/>
                </a:lnTo>
                <a:lnTo>
                  <a:pt x="2133010" y="1085236"/>
                </a:lnTo>
                <a:lnTo>
                  <a:pt x="2128925" y="1129769"/>
                </a:lnTo>
                <a:lnTo>
                  <a:pt x="2122798" y="1174129"/>
                </a:lnTo>
                <a:lnTo>
                  <a:pt x="2114628" y="1218246"/>
                </a:lnTo>
                <a:lnTo>
                  <a:pt x="2104416" y="1262053"/>
                </a:lnTo>
                <a:lnTo>
                  <a:pt x="2092161" y="1305479"/>
                </a:lnTo>
                <a:lnTo>
                  <a:pt x="2077864" y="1348456"/>
                </a:lnTo>
                <a:lnTo>
                  <a:pt x="2061525" y="1390914"/>
                </a:lnTo>
                <a:lnTo>
                  <a:pt x="2043143" y="1432784"/>
                </a:lnTo>
                <a:lnTo>
                  <a:pt x="2022719" y="1473997"/>
                </a:lnTo>
                <a:lnTo>
                  <a:pt x="2000252" y="1514484"/>
                </a:lnTo>
                <a:lnTo>
                  <a:pt x="1975743" y="1554176"/>
                </a:lnTo>
                <a:lnTo>
                  <a:pt x="1949191" y="1593004"/>
                </a:lnTo>
                <a:lnTo>
                  <a:pt x="1920597" y="1630898"/>
                </a:lnTo>
                <a:lnTo>
                  <a:pt x="1889961" y="1667789"/>
                </a:lnTo>
                <a:lnTo>
                  <a:pt x="1857282" y="1703608"/>
                </a:lnTo>
                <a:lnTo>
                  <a:pt x="1822561" y="1738287"/>
                </a:lnTo>
                <a:lnTo>
                  <a:pt x="1787223" y="1770504"/>
                </a:lnTo>
                <a:lnTo>
                  <a:pt x="1750752" y="1800881"/>
                </a:lnTo>
                <a:lnTo>
                  <a:pt x="1713214" y="1829416"/>
                </a:lnTo>
                <a:lnTo>
                  <a:pt x="1674678" y="1856111"/>
                </a:lnTo>
                <a:lnTo>
                  <a:pt x="1635208" y="1880964"/>
                </a:lnTo>
                <a:lnTo>
                  <a:pt x="1594872" y="1903977"/>
                </a:lnTo>
                <a:lnTo>
                  <a:pt x="1553736" y="1925148"/>
                </a:lnTo>
                <a:lnTo>
                  <a:pt x="1511868" y="1944479"/>
                </a:lnTo>
                <a:lnTo>
                  <a:pt x="1469332" y="1961968"/>
                </a:lnTo>
                <a:lnTo>
                  <a:pt x="1426198" y="1977617"/>
                </a:lnTo>
                <a:lnTo>
                  <a:pt x="1382530" y="1991424"/>
                </a:lnTo>
                <a:lnTo>
                  <a:pt x="1338395" y="2003391"/>
                </a:lnTo>
                <a:lnTo>
                  <a:pt x="1293861" y="2013516"/>
                </a:lnTo>
                <a:lnTo>
                  <a:pt x="1248994" y="2021801"/>
                </a:lnTo>
                <a:lnTo>
                  <a:pt x="1203860" y="2028244"/>
                </a:lnTo>
                <a:lnTo>
                  <a:pt x="1158526" y="2032847"/>
                </a:lnTo>
                <a:lnTo>
                  <a:pt x="1113059" y="2035608"/>
                </a:lnTo>
                <a:lnTo>
                  <a:pt x="1067525" y="2036529"/>
                </a:lnTo>
                <a:lnTo>
                  <a:pt x="1021992" y="2035608"/>
                </a:lnTo>
                <a:lnTo>
                  <a:pt x="976525" y="2032847"/>
                </a:lnTo>
                <a:lnTo>
                  <a:pt x="931191" y="2028244"/>
                </a:lnTo>
                <a:lnTo>
                  <a:pt x="886057" y="2021801"/>
                </a:lnTo>
                <a:lnTo>
                  <a:pt x="841190" y="2013516"/>
                </a:lnTo>
                <a:lnTo>
                  <a:pt x="796655" y="2003391"/>
                </a:lnTo>
                <a:lnTo>
                  <a:pt x="752521" y="1991424"/>
                </a:lnTo>
                <a:lnTo>
                  <a:pt x="708853" y="1977617"/>
                </a:lnTo>
                <a:lnTo>
                  <a:pt x="665718" y="1961968"/>
                </a:lnTo>
                <a:lnTo>
                  <a:pt x="623183" y="1944479"/>
                </a:lnTo>
                <a:lnTo>
                  <a:pt x="581315" y="1925148"/>
                </a:lnTo>
                <a:lnTo>
                  <a:pt x="540179" y="1903977"/>
                </a:lnTo>
                <a:lnTo>
                  <a:pt x="499843" y="1880964"/>
                </a:lnTo>
                <a:lnTo>
                  <a:pt x="460373" y="1856111"/>
                </a:lnTo>
                <a:lnTo>
                  <a:pt x="421836" y="1829416"/>
                </a:lnTo>
                <a:lnTo>
                  <a:pt x="384299" y="1800881"/>
                </a:lnTo>
                <a:lnTo>
                  <a:pt x="347828" y="1770504"/>
                </a:lnTo>
                <a:lnTo>
                  <a:pt x="312490" y="1738287"/>
                </a:lnTo>
                <a:lnTo>
                  <a:pt x="277769" y="1703608"/>
                </a:lnTo>
                <a:lnTo>
                  <a:pt x="245090" y="1667789"/>
                </a:lnTo>
                <a:lnTo>
                  <a:pt x="214454" y="1630898"/>
                </a:lnTo>
                <a:lnTo>
                  <a:pt x="185860" y="1593004"/>
                </a:lnTo>
                <a:lnTo>
                  <a:pt x="159308" y="1554176"/>
                </a:lnTo>
                <a:lnTo>
                  <a:pt x="134799" y="1514484"/>
                </a:lnTo>
                <a:lnTo>
                  <a:pt x="112333" y="1473997"/>
                </a:lnTo>
                <a:lnTo>
                  <a:pt x="91908" y="1432784"/>
                </a:lnTo>
                <a:lnTo>
                  <a:pt x="73527" y="1390914"/>
                </a:lnTo>
                <a:lnTo>
                  <a:pt x="57187" y="1348456"/>
                </a:lnTo>
                <a:lnTo>
                  <a:pt x="42890" y="1305479"/>
                </a:lnTo>
                <a:lnTo>
                  <a:pt x="30636" y="1262053"/>
                </a:lnTo>
                <a:lnTo>
                  <a:pt x="20424" y="1218246"/>
                </a:lnTo>
                <a:lnTo>
                  <a:pt x="12254" y="1174129"/>
                </a:lnTo>
                <a:lnTo>
                  <a:pt x="6127" y="1129769"/>
                </a:lnTo>
                <a:lnTo>
                  <a:pt x="2042" y="1085236"/>
                </a:lnTo>
                <a:lnTo>
                  <a:pt x="0" y="1040600"/>
                </a:lnTo>
                <a:lnTo>
                  <a:pt x="0" y="995929"/>
                </a:lnTo>
                <a:lnTo>
                  <a:pt x="2042" y="951293"/>
                </a:lnTo>
                <a:lnTo>
                  <a:pt x="6127" y="906760"/>
                </a:lnTo>
                <a:lnTo>
                  <a:pt x="12254" y="862401"/>
                </a:lnTo>
                <a:lnTo>
                  <a:pt x="20424" y="818283"/>
                </a:lnTo>
                <a:lnTo>
                  <a:pt x="30636" y="774477"/>
                </a:lnTo>
                <a:lnTo>
                  <a:pt x="42890" y="731051"/>
                </a:lnTo>
                <a:lnTo>
                  <a:pt x="57187" y="688074"/>
                </a:lnTo>
                <a:lnTo>
                  <a:pt x="73527" y="645616"/>
                </a:lnTo>
                <a:lnTo>
                  <a:pt x="91908" y="603746"/>
                </a:lnTo>
                <a:lnTo>
                  <a:pt x="112333" y="562532"/>
                </a:lnTo>
                <a:lnTo>
                  <a:pt x="134799" y="522045"/>
                </a:lnTo>
                <a:lnTo>
                  <a:pt x="159308" y="482353"/>
                </a:lnTo>
                <a:lnTo>
                  <a:pt x="185860" y="443526"/>
                </a:lnTo>
                <a:lnTo>
                  <a:pt x="214454" y="405632"/>
                </a:lnTo>
                <a:lnTo>
                  <a:pt x="245090" y="368740"/>
                </a:lnTo>
                <a:lnTo>
                  <a:pt x="277769" y="332921"/>
                </a:lnTo>
                <a:lnTo>
                  <a:pt x="312490" y="298243"/>
                </a:lnTo>
                <a:lnTo>
                  <a:pt x="347828" y="266025"/>
                </a:lnTo>
                <a:lnTo>
                  <a:pt x="384299" y="235648"/>
                </a:lnTo>
                <a:lnTo>
                  <a:pt x="421836" y="207113"/>
                </a:lnTo>
                <a:lnTo>
                  <a:pt x="460373" y="180418"/>
                </a:lnTo>
                <a:lnTo>
                  <a:pt x="499843" y="155565"/>
                </a:lnTo>
                <a:lnTo>
                  <a:pt x="540179" y="132552"/>
                </a:lnTo>
                <a:lnTo>
                  <a:pt x="581315" y="111380"/>
                </a:lnTo>
                <a:lnTo>
                  <a:pt x="623183" y="92050"/>
                </a:lnTo>
                <a:lnTo>
                  <a:pt x="665718" y="74560"/>
                </a:lnTo>
                <a:lnTo>
                  <a:pt x="708853" y="58912"/>
                </a:lnTo>
                <a:lnTo>
                  <a:pt x="752521" y="45104"/>
                </a:lnTo>
                <a:lnTo>
                  <a:pt x="796655" y="33138"/>
                </a:lnTo>
                <a:lnTo>
                  <a:pt x="841190" y="23012"/>
                </a:lnTo>
                <a:lnTo>
                  <a:pt x="886057" y="14728"/>
                </a:lnTo>
                <a:lnTo>
                  <a:pt x="931191" y="8284"/>
                </a:lnTo>
                <a:lnTo>
                  <a:pt x="976525" y="3682"/>
                </a:lnTo>
                <a:lnTo>
                  <a:pt x="1021992" y="920"/>
                </a:lnTo>
                <a:lnTo>
                  <a:pt x="1067525" y="0"/>
                </a:lnTo>
                <a:lnTo>
                  <a:pt x="1113059" y="920"/>
                </a:lnTo>
                <a:lnTo>
                  <a:pt x="1158526" y="3682"/>
                </a:lnTo>
                <a:lnTo>
                  <a:pt x="1203860" y="8284"/>
                </a:lnTo>
                <a:lnTo>
                  <a:pt x="1248994" y="14728"/>
                </a:lnTo>
                <a:lnTo>
                  <a:pt x="1293861" y="23012"/>
                </a:lnTo>
                <a:lnTo>
                  <a:pt x="1338395" y="33138"/>
                </a:lnTo>
                <a:lnTo>
                  <a:pt x="1382530" y="45104"/>
                </a:lnTo>
                <a:lnTo>
                  <a:pt x="1426198" y="58912"/>
                </a:lnTo>
                <a:lnTo>
                  <a:pt x="1469332" y="74560"/>
                </a:lnTo>
                <a:lnTo>
                  <a:pt x="1511868" y="92050"/>
                </a:lnTo>
                <a:lnTo>
                  <a:pt x="1553736" y="111380"/>
                </a:lnTo>
                <a:lnTo>
                  <a:pt x="1594872" y="132552"/>
                </a:lnTo>
                <a:lnTo>
                  <a:pt x="1635208" y="155565"/>
                </a:lnTo>
                <a:lnTo>
                  <a:pt x="1674678" y="180418"/>
                </a:lnTo>
                <a:lnTo>
                  <a:pt x="1713214" y="207113"/>
                </a:lnTo>
                <a:lnTo>
                  <a:pt x="1750752" y="235648"/>
                </a:lnTo>
                <a:lnTo>
                  <a:pt x="1787223" y="266025"/>
                </a:lnTo>
                <a:lnTo>
                  <a:pt x="1822561" y="298243"/>
                </a:lnTo>
              </a:path>
            </a:pathLst>
          </a:custGeom>
          <a:ln w="119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21828" y="8277004"/>
            <a:ext cx="812165" cy="774700"/>
          </a:xfrm>
          <a:custGeom>
            <a:avLst/>
            <a:gdLst/>
            <a:ahLst/>
            <a:cxnLst/>
            <a:rect l="l" t="t" r="r" b="b"/>
            <a:pathLst>
              <a:path w="812165" h="774700">
                <a:moveTo>
                  <a:pt x="405971" y="0"/>
                </a:moveTo>
                <a:lnTo>
                  <a:pt x="361438" y="2313"/>
                </a:lnTo>
                <a:lnTo>
                  <a:pt x="317336" y="9254"/>
                </a:lnTo>
                <a:lnTo>
                  <a:pt x="274098" y="20822"/>
                </a:lnTo>
                <a:lnTo>
                  <a:pt x="232154" y="37017"/>
                </a:lnTo>
                <a:lnTo>
                  <a:pt x="191936" y="57840"/>
                </a:lnTo>
                <a:lnTo>
                  <a:pt x="153875" y="83289"/>
                </a:lnTo>
                <a:lnTo>
                  <a:pt x="118404" y="113366"/>
                </a:lnTo>
                <a:lnTo>
                  <a:pt x="84574" y="149830"/>
                </a:lnTo>
                <a:lnTo>
                  <a:pt x="56382" y="189115"/>
                </a:lnTo>
                <a:lnTo>
                  <a:pt x="33829" y="230709"/>
                </a:lnTo>
                <a:lnTo>
                  <a:pt x="16914" y="274098"/>
                </a:lnTo>
                <a:lnTo>
                  <a:pt x="5638" y="318770"/>
                </a:lnTo>
                <a:lnTo>
                  <a:pt x="0" y="364211"/>
                </a:lnTo>
                <a:lnTo>
                  <a:pt x="0" y="409908"/>
                </a:lnTo>
                <a:lnTo>
                  <a:pt x="5638" y="455349"/>
                </a:lnTo>
                <a:lnTo>
                  <a:pt x="16914" y="500021"/>
                </a:lnTo>
                <a:lnTo>
                  <a:pt x="33829" y="543410"/>
                </a:lnTo>
                <a:lnTo>
                  <a:pt x="56382" y="585003"/>
                </a:lnTo>
                <a:lnTo>
                  <a:pt x="84574" y="624289"/>
                </a:lnTo>
                <a:lnTo>
                  <a:pt x="118404" y="660753"/>
                </a:lnTo>
                <a:lnTo>
                  <a:pt x="153875" y="690830"/>
                </a:lnTo>
                <a:lnTo>
                  <a:pt x="191936" y="716279"/>
                </a:lnTo>
                <a:lnTo>
                  <a:pt x="232154" y="737102"/>
                </a:lnTo>
                <a:lnTo>
                  <a:pt x="274098" y="753297"/>
                </a:lnTo>
                <a:lnTo>
                  <a:pt x="317336" y="764865"/>
                </a:lnTo>
                <a:lnTo>
                  <a:pt x="361438" y="771806"/>
                </a:lnTo>
                <a:lnTo>
                  <a:pt x="405971" y="774119"/>
                </a:lnTo>
                <a:lnTo>
                  <a:pt x="450504" y="771806"/>
                </a:lnTo>
                <a:lnTo>
                  <a:pt x="494605" y="764865"/>
                </a:lnTo>
                <a:lnTo>
                  <a:pt x="537844" y="753297"/>
                </a:lnTo>
                <a:lnTo>
                  <a:pt x="579788" y="737102"/>
                </a:lnTo>
                <a:lnTo>
                  <a:pt x="620006" y="716279"/>
                </a:lnTo>
                <a:lnTo>
                  <a:pt x="658066" y="690830"/>
                </a:lnTo>
                <a:lnTo>
                  <a:pt x="693538" y="660753"/>
                </a:lnTo>
                <a:lnTo>
                  <a:pt x="727368" y="624289"/>
                </a:lnTo>
                <a:lnTo>
                  <a:pt x="755559" y="585003"/>
                </a:lnTo>
                <a:lnTo>
                  <a:pt x="778112" y="543410"/>
                </a:lnTo>
                <a:lnTo>
                  <a:pt x="795027" y="500021"/>
                </a:lnTo>
                <a:lnTo>
                  <a:pt x="806304" y="455349"/>
                </a:lnTo>
                <a:lnTo>
                  <a:pt x="811942" y="409908"/>
                </a:lnTo>
                <a:lnTo>
                  <a:pt x="811942" y="364211"/>
                </a:lnTo>
                <a:lnTo>
                  <a:pt x="806304" y="318770"/>
                </a:lnTo>
                <a:lnTo>
                  <a:pt x="795027" y="274098"/>
                </a:lnTo>
                <a:lnTo>
                  <a:pt x="778112" y="230709"/>
                </a:lnTo>
                <a:lnTo>
                  <a:pt x="755559" y="189115"/>
                </a:lnTo>
                <a:lnTo>
                  <a:pt x="727368" y="149830"/>
                </a:lnTo>
                <a:lnTo>
                  <a:pt x="693538" y="113366"/>
                </a:lnTo>
                <a:lnTo>
                  <a:pt x="658066" y="83289"/>
                </a:lnTo>
                <a:lnTo>
                  <a:pt x="620006" y="57840"/>
                </a:lnTo>
                <a:lnTo>
                  <a:pt x="579788" y="37017"/>
                </a:lnTo>
                <a:lnTo>
                  <a:pt x="537844" y="20822"/>
                </a:lnTo>
                <a:lnTo>
                  <a:pt x="494605" y="9254"/>
                </a:lnTo>
                <a:lnTo>
                  <a:pt x="450504" y="2313"/>
                </a:lnTo>
                <a:lnTo>
                  <a:pt x="405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621826" y="8277003"/>
            <a:ext cx="812165" cy="774700"/>
          </a:xfrm>
          <a:custGeom>
            <a:avLst/>
            <a:gdLst/>
            <a:ahLst/>
            <a:cxnLst/>
            <a:rect l="l" t="t" r="r" b="b"/>
            <a:pathLst>
              <a:path w="812165" h="774700">
                <a:moveTo>
                  <a:pt x="693538" y="113367"/>
                </a:moveTo>
                <a:lnTo>
                  <a:pt x="727369" y="149831"/>
                </a:lnTo>
                <a:lnTo>
                  <a:pt x="755562" y="189116"/>
                </a:lnTo>
                <a:lnTo>
                  <a:pt x="778117" y="230709"/>
                </a:lnTo>
                <a:lnTo>
                  <a:pt x="795032" y="274098"/>
                </a:lnTo>
                <a:lnTo>
                  <a:pt x="806309" y="318770"/>
                </a:lnTo>
                <a:lnTo>
                  <a:pt x="811948" y="364211"/>
                </a:lnTo>
                <a:lnTo>
                  <a:pt x="811948" y="409908"/>
                </a:lnTo>
                <a:lnTo>
                  <a:pt x="806309" y="455349"/>
                </a:lnTo>
                <a:lnTo>
                  <a:pt x="795032" y="500020"/>
                </a:lnTo>
                <a:lnTo>
                  <a:pt x="778117" y="543409"/>
                </a:lnTo>
                <a:lnTo>
                  <a:pt x="755562" y="585003"/>
                </a:lnTo>
                <a:lnTo>
                  <a:pt x="727369" y="624288"/>
                </a:lnTo>
                <a:lnTo>
                  <a:pt x="693538" y="660752"/>
                </a:lnTo>
                <a:lnTo>
                  <a:pt x="658067" y="690829"/>
                </a:lnTo>
                <a:lnTo>
                  <a:pt x="620007" y="716279"/>
                </a:lnTo>
                <a:lnTo>
                  <a:pt x="579790" y="737101"/>
                </a:lnTo>
                <a:lnTo>
                  <a:pt x="537846" y="753296"/>
                </a:lnTo>
                <a:lnTo>
                  <a:pt x="494607" y="764865"/>
                </a:lnTo>
                <a:lnTo>
                  <a:pt x="450506" y="771805"/>
                </a:lnTo>
                <a:lnTo>
                  <a:pt x="405973" y="774119"/>
                </a:lnTo>
                <a:lnTo>
                  <a:pt x="361440" y="771805"/>
                </a:lnTo>
                <a:lnTo>
                  <a:pt x="317339" y="764865"/>
                </a:lnTo>
                <a:lnTo>
                  <a:pt x="274100" y="753296"/>
                </a:lnTo>
                <a:lnTo>
                  <a:pt x="232157" y="737101"/>
                </a:lnTo>
                <a:lnTo>
                  <a:pt x="191939" y="716279"/>
                </a:lnTo>
                <a:lnTo>
                  <a:pt x="153879" y="690829"/>
                </a:lnTo>
                <a:lnTo>
                  <a:pt x="118408" y="660752"/>
                </a:lnTo>
                <a:lnTo>
                  <a:pt x="84577" y="624288"/>
                </a:lnTo>
                <a:lnTo>
                  <a:pt x="56385" y="585003"/>
                </a:lnTo>
                <a:lnTo>
                  <a:pt x="33831" y="543409"/>
                </a:lnTo>
                <a:lnTo>
                  <a:pt x="16915" y="500020"/>
                </a:lnTo>
                <a:lnTo>
                  <a:pt x="5638" y="455349"/>
                </a:lnTo>
                <a:lnTo>
                  <a:pt x="0" y="409908"/>
                </a:lnTo>
                <a:lnTo>
                  <a:pt x="0" y="364211"/>
                </a:lnTo>
                <a:lnTo>
                  <a:pt x="5638" y="318770"/>
                </a:lnTo>
                <a:lnTo>
                  <a:pt x="16915" y="274098"/>
                </a:lnTo>
                <a:lnTo>
                  <a:pt x="33831" y="230709"/>
                </a:lnTo>
                <a:lnTo>
                  <a:pt x="56385" y="189116"/>
                </a:lnTo>
                <a:lnTo>
                  <a:pt x="84577" y="149831"/>
                </a:lnTo>
                <a:lnTo>
                  <a:pt x="118408" y="113367"/>
                </a:lnTo>
                <a:lnTo>
                  <a:pt x="153879" y="83290"/>
                </a:lnTo>
                <a:lnTo>
                  <a:pt x="191939" y="57840"/>
                </a:lnTo>
                <a:lnTo>
                  <a:pt x="232157" y="37017"/>
                </a:lnTo>
                <a:lnTo>
                  <a:pt x="274100" y="20822"/>
                </a:lnTo>
                <a:lnTo>
                  <a:pt x="317339" y="9254"/>
                </a:lnTo>
                <a:lnTo>
                  <a:pt x="361440" y="2313"/>
                </a:lnTo>
                <a:lnTo>
                  <a:pt x="405973" y="0"/>
                </a:lnTo>
                <a:lnTo>
                  <a:pt x="450506" y="2313"/>
                </a:lnTo>
                <a:lnTo>
                  <a:pt x="494607" y="9254"/>
                </a:lnTo>
                <a:lnTo>
                  <a:pt x="537846" y="20822"/>
                </a:lnTo>
                <a:lnTo>
                  <a:pt x="579790" y="37017"/>
                </a:lnTo>
                <a:lnTo>
                  <a:pt x="620007" y="57840"/>
                </a:lnTo>
                <a:lnTo>
                  <a:pt x="658067" y="83290"/>
                </a:lnTo>
                <a:lnTo>
                  <a:pt x="693538" y="113367"/>
                </a:lnTo>
              </a:path>
            </a:pathLst>
          </a:custGeom>
          <a:ln w="23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766311" y="8416847"/>
            <a:ext cx="522976" cy="494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766311" y="8416845"/>
            <a:ext cx="523240" cy="494665"/>
          </a:xfrm>
          <a:custGeom>
            <a:avLst/>
            <a:gdLst/>
            <a:ahLst/>
            <a:cxnLst/>
            <a:rect l="l" t="t" r="r" b="b"/>
            <a:pathLst>
              <a:path w="523240" h="494665">
                <a:moveTo>
                  <a:pt x="447060" y="71773"/>
                </a:moveTo>
                <a:lnTo>
                  <a:pt x="477427" y="106136"/>
                </a:lnTo>
                <a:lnTo>
                  <a:pt x="500202" y="143968"/>
                </a:lnTo>
                <a:lnTo>
                  <a:pt x="515385" y="184277"/>
                </a:lnTo>
                <a:lnTo>
                  <a:pt x="522977" y="226072"/>
                </a:lnTo>
                <a:lnTo>
                  <a:pt x="522977" y="268363"/>
                </a:lnTo>
                <a:lnTo>
                  <a:pt x="515385" y="310158"/>
                </a:lnTo>
                <a:lnTo>
                  <a:pt x="500202" y="350467"/>
                </a:lnTo>
                <a:lnTo>
                  <a:pt x="477427" y="388299"/>
                </a:lnTo>
                <a:lnTo>
                  <a:pt x="447060" y="422662"/>
                </a:lnTo>
                <a:lnTo>
                  <a:pt x="410713" y="451371"/>
                </a:lnTo>
                <a:lnTo>
                  <a:pt x="370698" y="472903"/>
                </a:lnTo>
                <a:lnTo>
                  <a:pt x="328062" y="487258"/>
                </a:lnTo>
                <a:lnTo>
                  <a:pt x="283854" y="494436"/>
                </a:lnTo>
                <a:lnTo>
                  <a:pt x="239122" y="494436"/>
                </a:lnTo>
                <a:lnTo>
                  <a:pt x="194914" y="487258"/>
                </a:lnTo>
                <a:lnTo>
                  <a:pt x="152278" y="472903"/>
                </a:lnTo>
                <a:lnTo>
                  <a:pt x="112263" y="451371"/>
                </a:lnTo>
                <a:lnTo>
                  <a:pt x="75917" y="422662"/>
                </a:lnTo>
                <a:lnTo>
                  <a:pt x="45550" y="388299"/>
                </a:lnTo>
                <a:lnTo>
                  <a:pt x="22775" y="350467"/>
                </a:lnTo>
                <a:lnTo>
                  <a:pt x="7591" y="310158"/>
                </a:lnTo>
                <a:lnTo>
                  <a:pt x="0" y="268363"/>
                </a:lnTo>
                <a:lnTo>
                  <a:pt x="0" y="226072"/>
                </a:lnTo>
                <a:lnTo>
                  <a:pt x="7591" y="184277"/>
                </a:lnTo>
                <a:lnTo>
                  <a:pt x="22775" y="143968"/>
                </a:lnTo>
                <a:lnTo>
                  <a:pt x="45550" y="106136"/>
                </a:lnTo>
                <a:lnTo>
                  <a:pt x="75917" y="71773"/>
                </a:lnTo>
                <a:lnTo>
                  <a:pt x="112263" y="43064"/>
                </a:lnTo>
                <a:lnTo>
                  <a:pt x="152278" y="21532"/>
                </a:lnTo>
                <a:lnTo>
                  <a:pt x="194914" y="7177"/>
                </a:lnTo>
                <a:lnTo>
                  <a:pt x="239122" y="0"/>
                </a:lnTo>
                <a:lnTo>
                  <a:pt x="283854" y="0"/>
                </a:lnTo>
                <a:lnTo>
                  <a:pt x="328062" y="7177"/>
                </a:lnTo>
                <a:lnTo>
                  <a:pt x="370698" y="21532"/>
                </a:lnTo>
                <a:lnTo>
                  <a:pt x="410713" y="43064"/>
                </a:lnTo>
                <a:lnTo>
                  <a:pt x="447060" y="71773"/>
                </a:lnTo>
              </a:path>
            </a:pathLst>
          </a:custGeom>
          <a:ln w="239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964808" y="8353176"/>
            <a:ext cx="643513" cy="613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64806" y="8353175"/>
            <a:ext cx="643890" cy="614045"/>
          </a:xfrm>
          <a:custGeom>
            <a:avLst/>
            <a:gdLst/>
            <a:ahLst/>
            <a:cxnLst/>
            <a:rect l="l" t="t" r="r" b="b"/>
            <a:pathLst>
              <a:path w="643890" h="614045">
                <a:moveTo>
                  <a:pt x="549826" y="89367"/>
                </a:moveTo>
                <a:lnTo>
                  <a:pt x="581055" y="123874"/>
                </a:lnTo>
                <a:lnTo>
                  <a:pt x="606039" y="161410"/>
                </a:lnTo>
                <a:lnTo>
                  <a:pt x="624776" y="201301"/>
                </a:lnTo>
                <a:lnTo>
                  <a:pt x="637268" y="242874"/>
                </a:lnTo>
                <a:lnTo>
                  <a:pt x="643514" y="285458"/>
                </a:lnTo>
                <a:lnTo>
                  <a:pt x="643514" y="328378"/>
                </a:lnTo>
                <a:lnTo>
                  <a:pt x="637268" y="370961"/>
                </a:lnTo>
                <a:lnTo>
                  <a:pt x="624776" y="412535"/>
                </a:lnTo>
                <a:lnTo>
                  <a:pt x="606039" y="452426"/>
                </a:lnTo>
                <a:lnTo>
                  <a:pt x="581055" y="489961"/>
                </a:lnTo>
                <a:lnTo>
                  <a:pt x="549826" y="524468"/>
                </a:lnTo>
                <a:lnTo>
                  <a:pt x="513650" y="554258"/>
                </a:lnTo>
                <a:lnTo>
                  <a:pt x="474300" y="578089"/>
                </a:lnTo>
                <a:lnTo>
                  <a:pt x="432480" y="595962"/>
                </a:lnTo>
                <a:lnTo>
                  <a:pt x="388896" y="607878"/>
                </a:lnTo>
                <a:lnTo>
                  <a:pt x="344254" y="613836"/>
                </a:lnTo>
                <a:lnTo>
                  <a:pt x="299259" y="613836"/>
                </a:lnTo>
                <a:lnTo>
                  <a:pt x="254617" y="607878"/>
                </a:lnTo>
                <a:lnTo>
                  <a:pt x="211033" y="595962"/>
                </a:lnTo>
                <a:lnTo>
                  <a:pt x="169213" y="578089"/>
                </a:lnTo>
                <a:lnTo>
                  <a:pt x="129863" y="554258"/>
                </a:lnTo>
                <a:lnTo>
                  <a:pt x="93688" y="524468"/>
                </a:lnTo>
                <a:lnTo>
                  <a:pt x="62458" y="489961"/>
                </a:lnTo>
                <a:lnTo>
                  <a:pt x="37475" y="452426"/>
                </a:lnTo>
                <a:lnTo>
                  <a:pt x="18737" y="412535"/>
                </a:lnTo>
                <a:lnTo>
                  <a:pt x="6245" y="370961"/>
                </a:lnTo>
                <a:lnTo>
                  <a:pt x="0" y="328378"/>
                </a:lnTo>
                <a:lnTo>
                  <a:pt x="0" y="285458"/>
                </a:lnTo>
                <a:lnTo>
                  <a:pt x="6245" y="242874"/>
                </a:lnTo>
                <a:lnTo>
                  <a:pt x="18737" y="201301"/>
                </a:lnTo>
                <a:lnTo>
                  <a:pt x="37475" y="161410"/>
                </a:lnTo>
                <a:lnTo>
                  <a:pt x="62458" y="123874"/>
                </a:lnTo>
                <a:lnTo>
                  <a:pt x="93688" y="89367"/>
                </a:lnTo>
                <a:lnTo>
                  <a:pt x="129863" y="59578"/>
                </a:lnTo>
                <a:lnTo>
                  <a:pt x="169213" y="35747"/>
                </a:lnTo>
                <a:lnTo>
                  <a:pt x="211033" y="17873"/>
                </a:lnTo>
                <a:lnTo>
                  <a:pt x="254617" y="5957"/>
                </a:lnTo>
                <a:lnTo>
                  <a:pt x="299259" y="0"/>
                </a:lnTo>
                <a:lnTo>
                  <a:pt x="344254" y="0"/>
                </a:lnTo>
                <a:lnTo>
                  <a:pt x="388896" y="5957"/>
                </a:lnTo>
                <a:lnTo>
                  <a:pt x="432480" y="17873"/>
                </a:lnTo>
                <a:lnTo>
                  <a:pt x="474300" y="35747"/>
                </a:lnTo>
                <a:lnTo>
                  <a:pt x="513650" y="59578"/>
                </a:lnTo>
                <a:lnTo>
                  <a:pt x="549826" y="89367"/>
                </a:lnTo>
              </a:path>
            </a:pathLst>
          </a:custGeom>
          <a:ln w="23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698076" y="7654494"/>
            <a:ext cx="680085" cy="622300"/>
          </a:xfrm>
          <a:custGeom>
            <a:avLst/>
            <a:gdLst/>
            <a:ahLst/>
            <a:cxnLst/>
            <a:rect l="l" t="t" r="r" b="b"/>
            <a:pathLst>
              <a:path w="680084" h="622300">
                <a:moveTo>
                  <a:pt x="363493" y="0"/>
                </a:moveTo>
                <a:lnTo>
                  <a:pt x="315983" y="0"/>
                </a:lnTo>
                <a:lnTo>
                  <a:pt x="268845" y="6034"/>
                </a:lnTo>
                <a:lnTo>
                  <a:pt x="222824" y="18104"/>
                </a:lnTo>
                <a:lnTo>
                  <a:pt x="178666" y="36208"/>
                </a:lnTo>
                <a:lnTo>
                  <a:pt x="137116" y="60347"/>
                </a:lnTo>
                <a:lnTo>
                  <a:pt x="98918" y="90521"/>
                </a:lnTo>
                <a:lnTo>
                  <a:pt x="65945" y="125473"/>
                </a:lnTo>
                <a:lnTo>
                  <a:pt x="39567" y="163492"/>
                </a:lnTo>
                <a:lnTo>
                  <a:pt x="19783" y="203898"/>
                </a:lnTo>
                <a:lnTo>
                  <a:pt x="6594" y="246008"/>
                </a:lnTo>
                <a:lnTo>
                  <a:pt x="0" y="289141"/>
                </a:lnTo>
                <a:lnTo>
                  <a:pt x="0" y="332614"/>
                </a:lnTo>
                <a:lnTo>
                  <a:pt x="6594" y="375747"/>
                </a:lnTo>
                <a:lnTo>
                  <a:pt x="19783" y="417857"/>
                </a:lnTo>
                <a:lnTo>
                  <a:pt x="39567" y="458263"/>
                </a:lnTo>
                <a:lnTo>
                  <a:pt x="65945" y="496283"/>
                </a:lnTo>
                <a:lnTo>
                  <a:pt x="98918" y="531235"/>
                </a:lnTo>
                <a:lnTo>
                  <a:pt x="137116" y="561409"/>
                </a:lnTo>
                <a:lnTo>
                  <a:pt x="178666" y="585548"/>
                </a:lnTo>
                <a:lnTo>
                  <a:pt x="222824" y="603652"/>
                </a:lnTo>
                <a:lnTo>
                  <a:pt x="268845" y="615721"/>
                </a:lnTo>
                <a:lnTo>
                  <a:pt x="315983" y="621756"/>
                </a:lnTo>
                <a:lnTo>
                  <a:pt x="363493" y="621756"/>
                </a:lnTo>
                <a:lnTo>
                  <a:pt x="410631" y="615721"/>
                </a:lnTo>
                <a:lnTo>
                  <a:pt x="456652" y="603652"/>
                </a:lnTo>
                <a:lnTo>
                  <a:pt x="500810" y="585548"/>
                </a:lnTo>
                <a:lnTo>
                  <a:pt x="542360" y="561409"/>
                </a:lnTo>
                <a:lnTo>
                  <a:pt x="580558" y="531235"/>
                </a:lnTo>
                <a:lnTo>
                  <a:pt x="613533" y="496283"/>
                </a:lnTo>
                <a:lnTo>
                  <a:pt x="639914" y="458263"/>
                </a:lnTo>
                <a:lnTo>
                  <a:pt x="659699" y="417857"/>
                </a:lnTo>
                <a:lnTo>
                  <a:pt x="672889" y="375747"/>
                </a:lnTo>
                <a:lnTo>
                  <a:pt x="679485" y="332614"/>
                </a:lnTo>
                <a:lnTo>
                  <a:pt x="679485" y="289141"/>
                </a:lnTo>
                <a:lnTo>
                  <a:pt x="672889" y="246008"/>
                </a:lnTo>
                <a:lnTo>
                  <a:pt x="659699" y="203898"/>
                </a:lnTo>
                <a:lnTo>
                  <a:pt x="639914" y="163492"/>
                </a:lnTo>
                <a:lnTo>
                  <a:pt x="613533" y="125473"/>
                </a:lnTo>
                <a:lnTo>
                  <a:pt x="580558" y="90521"/>
                </a:lnTo>
                <a:lnTo>
                  <a:pt x="542360" y="60347"/>
                </a:lnTo>
                <a:lnTo>
                  <a:pt x="500810" y="36208"/>
                </a:lnTo>
                <a:lnTo>
                  <a:pt x="456652" y="18104"/>
                </a:lnTo>
                <a:lnTo>
                  <a:pt x="410631" y="6034"/>
                </a:lnTo>
                <a:lnTo>
                  <a:pt x="3634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98073" y="7654492"/>
            <a:ext cx="680085" cy="622300"/>
          </a:xfrm>
          <a:custGeom>
            <a:avLst/>
            <a:gdLst/>
            <a:ahLst/>
            <a:cxnLst/>
            <a:rect l="l" t="t" r="r" b="b"/>
            <a:pathLst>
              <a:path w="680084" h="622300">
                <a:moveTo>
                  <a:pt x="580561" y="90520"/>
                </a:moveTo>
                <a:lnTo>
                  <a:pt x="613536" y="125472"/>
                </a:lnTo>
                <a:lnTo>
                  <a:pt x="639917" y="163492"/>
                </a:lnTo>
                <a:lnTo>
                  <a:pt x="659702" y="203898"/>
                </a:lnTo>
                <a:lnTo>
                  <a:pt x="672892" y="246008"/>
                </a:lnTo>
                <a:lnTo>
                  <a:pt x="679487" y="289141"/>
                </a:lnTo>
                <a:lnTo>
                  <a:pt x="679487" y="332615"/>
                </a:lnTo>
                <a:lnTo>
                  <a:pt x="672892" y="375747"/>
                </a:lnTo>
                <a:lnTo>
                  <a:pt x="659702" y="417858"/>
                </a:lnTo>
                <a:lnTo>
                  <a:pt x="639917" y="458264"/>
                </a:lnTo>
                <a:lnTo>
                  <a:pt x="613536" y="496283"/>
                </a:lnTo>
                <a:lnTo>
                  <a:pt x="580561" y="531236"/>
                </a:lnTo>
                <a:lnTo>
                  <a:pt x="542364" y="561409"/>
                </a:lnTo>
                <a:lnTo>
                  <a:pt x="500814" y="585548"/>
                </a:lnTo>
                <a:lnTo>
                  <a:pt x="456656" y="603652"/>
                </a:lnTo>
                <a:lnTo>
                  <a:pt x="410636" y="615722"/>
                </a:lnTo>
                <a:lnTo>
                  <a:pt x="363498" y="621756"/>
                </a:lnTo>
                <a:lnTo>
                  <a:pt x="315988" y="621756"/>
                </a:lnTo>
                <a:lnTo>
                  <a:pt x="268850" y="615722"/>
                </a:lnTo>
                <a:lnTo>
                  <a:pt x="222830" y="603652"/>
                </a:lnTo>
                <a:lnTo>
                  <a:pt x="178672" y="585548"/>
                </a:lnTo>
                <a:lnTo>
                  <a:pt x="137122" y="561409"/>
                </a:lnTo>
                <a:lnTo>
                  <a:pt x="98925" y="531236"/>
                </a:lnTo>
                <a:lnTo>
                  <a:pt x="65950" y="496283"/>
                </a:lnTo>
                <a:lnTo>
                  <a:pt x="39570" y="458264"/>
                </a:lnTo>
                <a:lnTo>
                  <a:pt x="19785" y="417858"/>
                </a:lnTo>
                <a:lnTo>
                  <a:pt x="6595" y="375747"/>
                </a:lnTo>
                <a:lnTo>
                  <a:pt x="0" y="332615"/>
                </a:lnTo>
                <a:lnTo>
                  <a:pt x="0" y="289141"/>
                </a:lnTo>
                <a:lnTo>
                  <a:pt x="6595" y="246008"/>
                </a:lnTo>
                <a:lnTo>
                  <a:pt x="19785" y="203898"/>
                </a:lnTo>
                <a:lnTo>
                  <a:pt x="39570" y="163492"/>
                </a:lnTo>
                <a:lnTo>
                  <a:pt x="65950" y="125472"/>
                </a:lnTo>
                <a:lnTo>
                  <a:pt x="98925" y="90520"/>
                </a:lnTo>
                <a:lnTo>
                  <a:pt x="137122" y="60347"/>
                </a:lnTo>
                <a:lnTo>
                  <a:pt x="178672" y="36208"/>
                </a:lnTo>
                <a:lnTo>
                  <a:pt x="222830" y="18104"/>
                </a:lnTo>
                <a:lnTo>
                  <a:pt x="268850" y="6034"/>
                </a:lnTo>
                <a:lnTo>
                  <a:pt x="315988" y="0"/>
                </a:lnTo>
                <a:lnTo>
                  <a:pt x="363498" y="0"/>
                </a:lnTo>
                <a:lnTo>
                  <a:pt x="410636" y="6034"/>
                </a:lnTo>
                <a:lnTo>
                  <a:pt x="456656" y="18104"/>
                </a:lnTo>
                <a:lnTo>
                  <a:pt x="500814" y="36208"/>
                </a:lnTo>
                <a:lnTo>
                  <a:pt x="542364" y="60347"/>
                </a:lnTo>
                <a:lnTo>
                  <a:pt x="580561" y="90520"/>
                </a:lnTo>
              </a:path>
            </a:pathLst>
          </a:custGeom>
          <a:ln w="239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841484" y="7788714"/>
            <a:ext cx="388650" cy="353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41489" y="7788712"/>
            <a:ext cx="389255" cy="353695"/>
          </a:xfrm>
          <a:custGeom>
            <a:avLst/>
            <a:gdLst/>
            <a:ahLst/>
            <a:cxnLst/>
            <a:rect l="l" t="t" r="r" b="b"/>
            <a:pathLst>
              <a:path w="389255" h="353695">
                <a:moveTo>
                  <a:pt x="331732" y="51741"/>
                </a:moveTo>
                <a:lnTo>
                  <a:pt x="363352" y="89411"/>
                </a:lnTo>
                <a:lnTo>
                  <a:pt x="382324" y="131844"/>
                </a:lnTo>
                <a:lnTo>
                  <a:pt x="388648" y="176658"/>
                </a:lnTo>
                <a:lnTo>
                  <a:pt x="382324" y="221472"/>
                </a:lnTo>
                <a:lnTo>
                  <a:pt x="363352" y="263904"/>
                </a:lnTo>
                <a:lnTo>
                  <a:pt x="331732" y="301574"/>
                </a:lnTo>
                <a:lnTo>
                  <a:pt x="290295" y="330319"/>
                </a:lnTo>
                <a:lnTo>
                  <a:pt x="243619" y="347567"/>
                </a:lnTo>
                <a:lnTo>
                  <a:pt x="194324" y="353316"/>
                </a:lnTo>
                <a:lnTo>
                  <a:pt x="145028" y="347567"/>
                </a:lnTo>
                <a:lnTo>
                  <a:pt x="98352" y="330319"/>
                </a:lnTo>
                <a:lnTo>
                  <a:pt x="56916" y="301574"/>
                </a:lnTo>
                <a:lnTo>
                  <a:pt x="25296" y="263904"/>
                </a:lnTo>
                <a:lnTo>
                  <a:pt x="6324" y="221472"/>
                </a:lnTo>
                <a:lnTo>
                  <a:pt x="0" y="176658"/>
                </a:lnTo>
                <a:lnTo>
                  <a:pt x="6324" y="131844"/>
                </a:lnTo>
                <a:lnTo>
                  <a:pt x="25296" y="89411"/>
                </a:lnTo>
                <a:lnTo>
                  <a:pt x="56916" y="51741"/>
                </a:lnTo>
                <a:lnTo>
                  <a:pt x="98352" y="22996"/>
                </a:lnTo>
                <a:lnTo>
                  <a:pt x="145028" y="5749"/>
                </a:lnTo>
                <a:lnTo>
                  <a:pt x="194324" y="0"/>
                </a:lnTo>
                <a:lnTo>
                  <a:pt x="243619" y="5749"/>
                </a:lnTo>
                <a:lnTo>
                  <a:pt x="290295" y="22996"/>
                </a:lnTo>
                <a:lnTo>
                  <a:pt x="331732" y="51741"/>
                </a:lnTo>
              </a:path>
            </a:pathLst>
          </a:custGeom>
          <a:ln w="239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450503" y="8376967"/>
            <a:ext cx="637069" cy="590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450504" y="8376965"/>
            <a:ext cx="637540" cy="590550"/>
          </a:xfrm>
          <a:custGeom>
            <a:avLst/>
            <a:gdLst/>
            <a:ahLst/>
            <a:cxnLst/>
            <a:rect l="l" t="t" r="r" b="b"/>
            <a:pathLst>
              <a:path w="637540" h="590550">
                <a:moveTo>
                  <a:pt x="543767" y="85908"/>
                </a:moveTo>
                <a:lnTo>
                  <a:pt x="577353" y="122567"/>
                </a:lnTo>
                <a:lnTo>
                  <a:pt x="603476" y="162670"/>
                </a:lnTo>
                <a:lnTo>
                  <a:pt x="622136" y="205357"/>
                </a:lnTo>
                <a:lnTo>
                  <a:pt x="633331" y="249767"/>
                </a:lnTo>
                <a:lnTo>
                  <a:pt x="637063" y="295037"/>
                </a:lnTo>
                <a:lnTo>
                  <a:pt x="633331" y="340307"/>
                </a:lnTo>
                <a:lnTo>
                  <a:pt x="622136" y="384717"/>
                </a:lnTo>
                <a:lnTo>
                  <a:pt x="603476" y="427404"/>
                </a:lnTo>
                <a:lnTo>
                  <a:pt x="577353" y="467507"/>
                </a:lnTo>
                <a:lnTo>
                  <a:pt x="543767" y="504166"/>
                </a:lnTo>
                <a:lnTo>
                  <a:pt x="508041" y="532802"/>
                </a:lnTo>
                <a:lnTo>
                  <a:pt x="469179" y="555711"/>
                </a:lnTo>
                <a:lnTo>
                  <a:pt x="427879" y="572893"/>
                </a:lnTo>
                <a:lnTo>
                  <a:pt x="384836" y="584347"/>
                </a:lnTo>
                <a:lnTo>
                  <a:pt x="340749" y="590075"/>
                </a:lnTo>
                <a:lnTo>
                  <a:pt x="296313" y="590075"/>
                </a:lnTo>
                <a:lnTo>
                  <a:pt x="252226" y="584347"/>
                </a:lnTo>
                <a:lnTo>
                  <a:pt x="209183" y="572893"/>
                </a:lnTo>
                <a:lnTo>
                  <a:pt x="167883" y="555711"/>
                </a:lnTo>
                <a:lnTo>
                  <a:pt x="129021" y="532802"/>
                </a:lnTo>
                <a:lnTo>
                  <a:pt x="93295" y="504166"/>
                </a:lnTo>
                <a:lnTo>
                  <a:pt x="59709" y="467507"/>
                </a:lnTo>
                <a:lnTo>
                  <a:pt x="33586" y="427404"/>
                </a:lnTo>
                <a:lnTo>
                  <a:pt x="14927" y="384717"/>
                </a:lnTo>
                <a:lnTo>
                  <a:pt x="3731" y="340307"/>
                </a:lnTo>
                <a:lnTo>
                  <a:pt x="0" y="295037"/>
                </a:lnTo>
                <a:lnTo>
                  <a:pt x="3731" y="249767"/>
                </a:lnTo>
                <a:lnTo>
                  <a:pt x="14927" y="205357"/>
                </a:lnTo>
                <a:lnTo>
                  <a:pt x="33586" y="162670"/>
                </a:lnTo>
                <a:lnTo>
                  <a:pt x="59709" y="122567"/>
                </a:lnTo>
                <a:lnTo>
                  <a:pt x="93295" y="85908"/>
                </a:lnTo>
                <a:lnTo>
                  <a:pt x="129021" y="57272"/>
                </a:lnTo>
                <a:lnTo>
                  <a:pt x="167883" y="34363"/>
                </a:lnTo>
                <a:lnTo>
                  <a:pt x="209183" y="17181"/>
                </a:lnTo>
                <a:lnTo>
                  <a:pt x="252226" y="5727"/>
                </a:lnTo>
                <a:lnTo>
                  <a:pt x="296313" y="0"/>
                </a:lnTo>
                <a:lnTo>
                  <a:pt x="340749" y="0"/>
                </a:lnTo>
                <a:lnTo>
                  <a:pt x="384836" y="5727"/>
                </a:lnTo>
                <a:lnTo>
                  <a:pt x="427879" y="17181"/>
                </a:lnTo>
                <a:lnTo>
                  <a:pt x="469179" y="34363"/>
                </a:lnTo>
                <a:lnTo>
                  <a:pt x="508041" y="57272"/>
                </a:lnTo>
                <a:lnTo>
                  <a:pt x="543767" y="85908"/>
                </a:lnTo>
              </a:path>
            </a:pathLst>
          </a:custGeom>
          <a:ln w="239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686055" y="9063770"/>
            <a:ext cx="680085" cy="606425"/>
          </a:xfrm>
          <a:custGeom>
            <a:avLst/>
            <a:gdLst/>
            <a:ahLst/>
            <a:cxnLst/>
            <a:rect l="l" t="t" r="r" b="b"/>
            <a:pathLst>
              <a:path w="680084" h="606425">
                <a:moveTo>
                  <a:pt x="363493" y="0"/>
                </a:moveTo>
                <a:lnTo>
                  <a:pt x="315983" y="0"/>
                </a:lnTo>
                <a:lnTo>
                  <a:pt x="268845" y="5880"/>
                </a:lnTo>
                <a:lnTo>
                  <a:pt x="222824" y="17642"/>
                </a:lnTo>
                <a:lnTo>
                  <a:pt x="178666" y="35285"/>
                </a:lnTo>
                <a:lnTo>
                  <a:pt x="137116" y="58809"/>
                </a:lnTo>
                <a:lnTo>
                  <a:pt x="98918" y="88213"/>
                </a:lnTo>
                <a:lnTo>
                  <a:pt x="65945" y="122275"/>
                </a:lnTo>
                <a:lnTo>
                  <a:pt x="39567" y="159326"/>
                </a:lnTo>
                <a:lnTo>
                  <a:pt x="19783" y="198703"/>
                </a:lnTo>
                <a:lnTo>
                  <a:pt x="6594" y="239740"/>
                </a:lnTo>
                <a:lnTo>
                  <a:pt x="0" y="281774"/>
                </a:lnTo>
                <a:lnTo>
                  <a:pt x="0" y="324140"/>
                </a:lnTo>
                <a:lnTo>
                  <a:pt x="6594" y="366174"/>
                </a:lnTo>
                <a:lnTo>
                  <a:pt x="19783" y="407211"/>
                </a:lnTo>
                <a:lnTo>
                  <a:pt x="39567" y="446588"/>
                </a:lnTo>
                <a:lnTo>
                  <a:pt x="65945" y="483639"/>
                </a:lnTo>
                <a:lnTo>
                  <a:pt x="98918" y="517701"/>
                </a:lnTo>
                <a:lnTo>
                  <a:pt x="137116" y="547106"/>
                </a:lnTo>
                <a:lnTo>
                  <a:pt x="178666" y="570629"/>
                </a:lnTo>
                <a:lnTo>
                  <a:pt x="222824" y="588272"/>
                </a:lnTo>
                <a:lnTo>
                  <a:pt x="268845" y="600034"/>
                </a:lnTo>
                <a:lnTo>
                  <a:pt x="315983" y="605915"/>
                </a:lnTo>
                <a:lnTo>
                  <a:pt x="363493" y="605915"/>
                </a:lnTo>
                <a:lnTo>
                  <a:pt x="410631" y="600034"/>
                </a:lnTo>
                <a:lnTo>
                  <a:pt x="456652" y="588272"/>
                </a:lnTo>
                <a:lnTo>
                  <a:pt x="500810" y="570629"/>
                </a:lnTo>
                <a:lnTo>
                  <a:pt x="542360" y="547106"/>
                </a:lnTo>
                <a:lnTo>
                  <a:pt x="580558" y="517701"/>
                </a:lnTo>
                <a:lnTo>
                  <a:pt x="613533" y="483639"/>
                </a:lnTo>
                <a:lnTo>
                  <a:pt x="639914" y="446588"/>
                </a:lnTo>
                <a:lnTo>
                  <a:pt x="659699" y="407211"/>
                </a:lnTo>
                <a:lnTo>
                  <a:pt x="672889" y="366174"/>
                </a:lnTo>
                <a:lnTo>
                  <a:pt x="679485" y="324140"/>
                </a:lnTo>
                <a:lnTo>
                  <a:pt x="679485" y="281774"/>
                </a:lnTo>
                <a:lnTo>
                  <a:pt x="672889" y="239740"/>
                </a:lnTo>
                <a:lnTo>
                  <a:pt x="659699" y="198703"/>
                </a:lnTo>
                <a:lnTo>
                  <a:pt x="639914" y="159326"/>
                </a:lnTo>
                <a:lnTo>
                  <a:pt x="613533" y="122275"/>
                </a:lnTo>
                <a:lnTo>
                  <a:pt x="580558" y="88213"/>
                </a:lnTo>
                <a:lnTo>
                  <a:pt x="542360" y="58809"/>
                </a:lnTo>
                <a:lnTo>
                  <a:pt x="500810" y="35285"/>
                </a:lnTo>
                <a:lnTo>
                  <a:pt x="456652" y="17642"/>
                </a:lnTo>
                <a:lnTo>
                  <a:pt x="410631" y="5880"/>
                </a:lnTo>
                <a:lnTo>
                  <a:pt x="3634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686052" y="9063767"/>
            <a:ext cx="680085" cy="606425"/>
          </a:xfrm>
          <a:custGeom>
            <a:avLst/>
            <a:gdLst/>
            <a:ahLst/>
            <a:cxnLst/>
            <a:rect l="l" t="t" r="r" b="b"/>
            <a:pathLst>
              <a:path w="680084" h="606425">
                <a:moveTo>
                  <a:pt x="580561" y="88214"/>
                </a:moveTo>
                <a:lnTo>
                  <a:pt x="613536" y="122276"/>
                </a:lnTo>
                <a:lnTo>
                  <a:pt x="639917" y="159327"/>
                </a:lnTo>
                <a:lnTo>
                  <a:pt x="659702" y="198704"/>
                </a:lnTo>
                <a:lnTo>
                  <a:pt x="672892" y="239741"/>
                </a:lnTo>
                <a:lnTo>
                  <a:pt x="679487" y="281775"/>
                </a:lnTo>
                <a:lnTo>
                  <a:pt x="679487" y="324141"/>
                </a:lnTo>
                <a:lnTo>
                  <a:pt x="672892" y="366176"/>
                </a:lnTo>
                <a:lnTo>
                  <a:pt x="659702" y="407213"/>
                </a:lnTo>
                <a:lnTo>
                  <a:pt x="639917" y="446590"/>
                </a:lnTo>
                <a:lnTo>
                  <a:pt x="613536" y="483641"/>
                </a:lnTo>
                <a:lnTo>
                  <a:pt x="580561" y="517702"/>
                </a:lnTo>
                <a:lnTo>
                  <a:pt x="542364" y="547107"/>
                </a:lnTo>
                <a:lnTo>
                  <a:pt x="500814" y="570631"/>
                </a:lnTo>
                <a:lnTo>
                  <a:pt x="456656" y="588274"/>
                </a:lnTo>
                <a:lnTo>
                  <a:pt x="410636" y="600036"/>
                </a:lnTo>
                <a:lnTo>
                  <a:pt x="363498" y="605917"/>
                </a:lnTo>
                <a:lnTo>
                  <a:pt x="315988" y="605917"/>
                </a:lnTo>
                <a:lnTo>
                  <a:pt x="268850" y="600036"/>
                </a:lnTo>
                <a:lnTo>
                  <a:pt x="222830" y="588274"/>
                </a:lnTo>
                <a:lnTo>
                  <a:pt x="178672" y="570631"/>
                </a:lnTo>
                <a:lnTo>
                  <a:pt x="137122" y="547107"/>
                </a:lnTo>
                <a:lnTo>
                  <a:pt x="98925" y="517702"/>
                </a:lnTo>
                <a:lnTo>
                  <a:pt x="65950" y="483641"/>
                </a:lnTo>
                <a:lnTo>
                  <a:pt x="39570" y="446590"/>
                </a:lnTo>
                <a:lnTo>
                  <a:pt x="19785" y="407213"/>
                </a:lnTo>
                <a:lnTo>
                  <a:pt x="6595" y="366176"/>
                </a:lnTo>
                <a:lnTo>
                  <a:pt x="0" y="324141"/>
                </a:lnTo>
                <a:lnTo>
                  <a:pt x="0" y="281775"/>
                </a:lnTo>
                <a:lnTo>
                  <a:pt x="6595" y="239741"/>
                </a:lnTo>
                <a:lnTo>
                  <a:pt x="19785" y="198704"/>
                </a:lnTo>
                <a:lnTo>
                  <a:pt x="39570" y="159327"/>
                </a:lnTo>
                <a:lnTo>
                  <a:pt x="65950" y="122276"/>
                </a:lnTo>
                <a:lnTo>
                  <a:pt x="98925" y="88214"/>
                </a:lnTo>
                <a:lnTo>
                  <a:pt x="137122" y="58809"/>
                </a:lnTo>
                <a:lnTo>
                  <a:pt x="178672" y="35285"/>
                </a:lnTo>
                <a:lnTo>
                  <a:pt x="222830" y="17642"/>
                </a:lnTo>
                <a:lnTo>
                  <a:pt x="268850" y="5880"/>
                </a:lnTo>
                <a:lnTo>
                  <a:pt x="315988" y="0"/>
                </a:lnTo>
                <a:lnTo>
                  <a:pt x="363498" y="0"/>
                </a:lnTo>
                <a:lnTo>
                  <a:pt x="410636" y="5880"/>
                </a:lnTo>
                <a:lnTo>
                  <a:pt x="456656" y="17642"/>
                </a:lnTo>
                <a:lnTo>
                  <a:pt x="500814" y="35285"/>
                </a:lnTo>
                <a:lnTo>
                  <a:pt x="542364" y="58809"/>
                </a:lnTo>
                <a:lnTo>
                  <a:pt x="580561" y="88214"/>
                </a:lnTo>
              </a:path>
            </a:pathLst>
          </a:custGeom>
          <a:ln w="239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833477" y="9198009"/>
            <a:ext cx="384642" cy="3414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833475" y="9198007"/>
            <a:ext cx="384810" cy="341630"/>
          </a:xfrm>
          <a:custGeom>
            <a:avLst/>
            <a:gdLst/>
            <a:ahLst/>
            <a:cxnLst/>
            <a:rect l="l" t="t" r="r" b="b"/>
            <a:pathLst>
              <a:path w="384809" h="341629">
                <a:moveTo>
                  <a:pt x="328312" y="49997"/>
                </a:moveTo>
                <a:lnTo>
                  <a:pt x="359606" y="86397"/>
                </a:lnTo>
                <a:lnTo>
                  <a:pt x="378382" y="127400"/>
                </a:lnTo>
                <a:lnTo>
                  <a:pt x="384641" y="170703"/>
                </a:lnTo>
                <a:lnTo>
                  <a:pt x="378382" y="214006"/>
                </a:lnTo>
                <a:lnTo>
                  <a:pt x="359606" y="255009"/>
                </a:lnTo>
                <a:lnTo>
                  <a:pt x="328312" y="291410"/>
                </a:lnTo>
                <a:lnTo>
                  <a:pt x="287302" y="319185"/>
                </a:lnTo>
                <a:lnTo>
                  <a:pt x="241107" y="335851"/>
                </a:lnTo>
                <a:lnTo>
                  <a:pt x="192320" y="341406"/>
                </a:lnTo>
                <a:lnTo>
                  <a:pt x="143533" y="335851"/>
                </a:lnTo>
                <a:lnTo>
                  <a:pt x="97339" y="319185"/>
                </a:lnTo>
                <a:lnTo>
                  <a:pt x="56329" y="291410"/>
                </a:lnTo>
                <a:lnTo>
                  <a:pt x="25035" y="255009"/>
                </a:lnTo>
                <a:lnTo>
                  <a:pt x="6258" y="214006"/>
                </a:lnTo>
                <a:lnTo>
                  <a:pt x="0" y="170703"/>
                </a:lnTo>
                <a:lnTo>
                  <a:pt x="6258" y="127400"/>
                </a:lnTo>
                <a:lnTo>
                  <a:pt x="25035" y="86397"/>
                </a:lnTo>
                <a:lnTo>
                  <a:pt x="56329" y="49997"/>
                </a:lnTo>
                <a:lnTo>
                  <a:pt x="97339" y="22221"/>
                </a:lnTo>
                <a:lnTo>
                  <a:pt x="143533" y="5555"/>
                </a:lnTo>
                <a:lnTo>
                  <a:pt x="192320" y="0"/>
                </a:lnTo>
                <a:lnTo>
                  <a:pt x="241107" y="5555"/>
                </a:lnTo>
                <a:lnTo>
                  <a:pt x="287302" y="22221"/>
                </a:lnTo>
                <a:lnTo>
                  <a:pt x="328312" y="49997"/>
                </a:lnTo>
              </a:path>
            </a:pathLst>
          </a:custGeom>
          <a:ln w="239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266195" y="8884391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188314" y="0"/>
                </a:moveTo>
                <a:lnTo>
                  <a:pt x="140544" y="5813"/>
                </a:lnTo>
                <a:lnTo>
                  <a:pt x="95313" y="23255"/>
                </a:lnTo>
                <a:lnTo>
                  <a:pt x="55160" y="52324"/>
                </a:lnTo>
                <a:lnTo>
                  <a:pt x="24515" y="90417"/>
                </a:lnTo>
                <a:lnTo>
                  <a:pt x="6128" y="133326"/>
                </a:lnTo>
                <a:lnTo>
                  <a:pt x="0" y="178643"/>
                </a:lnTo>
                <a:lnTo>
                  <a:pt x="6128" y="223960"/>
                </a:lnTo>
                <a:lnTo>
                  <a:pt x="24515" y="266869"/>
                </a:lnTo>
                <a:lnTo>
                  <a:pt x="55160" y="304962"/>
                </a:lnTo>
                <a:lnTo>
                  <a:pt x="95313" y="334031"/>
                </a:lnTo>
                <a:lnTo>
                  <a:pt x="140544" y="351472"/>
                </a:lnTo>
                <a:lnTo>
                  <a:pt x="188314" y="357286"/>
                </a:lnTo>
                <a:lnTo>
                  <a:pt x="236085" y="351472"/>
                </a:lnTo>
                <a:lnTo>
                  <a:pt x="281319" y="334031"/>
                </a:lnTo>
                <a:lnTo>
                  <a:pt x="321477" y="304962"/>
                </a:lnTo>
                <a:lnTo>
                  <a:pt x="352117" y="266869"/>
                </a:lnTo>
                <a:lnTo>
                  <a:pt x="370501" y="223960"/>
                </a:lnTo>
                <a:lnTo>
                  <a:pt x="376629" y="178643"/>
                </a:lnTo>
                <a:lnTo>
                  <a:pt x="370501" y="133326"/>
                </a:lnTo>
                <a:lnTo>
                  <a:pt x="352117" y="90417"/>
                </a:lnTo>
                <a:lnTo>
                  <a:pt x="321477" y="52324"/>
                </a:lnTo>
                <a:lnTo>
                  <a:pt x="281319" y="23255"/>
                </a:lnTo>
                <a:lnTo>
                  <a:pt x="236085" y="5813"/>
                </a:lnTo>
                <a:lnTo>
                  <a:pt x="1883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266196" y="8884389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321472" y="52323"/>
                </a:moveTo>
                <a:lnTo>
                  <a:pt x="352115" y="90416"/>
                </a:lnTo>
                <a:lnTo>
                  <a:pt x="370500" y="133325"/>
                </a:lnTo>
                <a:lnTo>
                  <a:pt x="376629" y="178643"/>
                </a:lnTo>
                <a:lnTo>
                  <a:pt x="370500" y="223960"/>
                </a:lnTo>
                <a:lnTo>
                  <a:pt x="352115" y="266869"/>
                </a:lnTo>
                <a:lnTo>
                  <a:pt x="321472" y="304962"/>
                </a:lnTo>
                <a:lnTo>
                  <a:pt x="281316" y="334031"/>
                </a:lnTo>
                <a:lnTo>
                  <a:pt x="236084" y="351472"/>
                </a:lnTo>
                <a:lnTo>
                  <a:pt x="188313" y="357286"/>
                </a:lnTo>
                <a:lnTo>
                  <a:pt x="140543" y="351472"/>
                </a:lnTo>
                <a:lnTo>
                  <a:pt x="95311" y="334031"/>
                </a:lnTo>
                <a:lnTo>
                  <a:pt x="55156" y="304962"/>
                </a:lnTo>
                <a:lnTo>
                  <a:pt x="24513" y="266869"/>
                </a:lnTo>
                <a:lnTo>
                  <a:pt x="6128" y="223960"/>
                </a:lnTo>
                <a:lnTo>
                  <a:pt x="0" y="178643"/>
                </a:lnTo>
                <a:lnTo>
                  <a:pt x="6128" y="133325"/>
                </a:lnTo>
                <a:lnTo>
                  <a:pt x="24513" y="90416"/>
                </a:lnTo>
                <a:lnTo>
                  <a:pt x="55156" y="52323"/>
                </a:lnTo>
                <a:lnTo>
                  <a:pt x="95311" y="23254"/>
                </a:lnTo>
                <a:lnTo>
                  <a:pt x="140543" y="5813"/>
                </a:lnTo>
                <a:lnTo>
                  <a:pt x="188313" y="0"/>
                </a:lnTo>
                <a:lnTo>
                  <a:pt x="236084" y="5813"/>
                </a:lnTo>
                <a:lnTo>
                  <a:pt x="281316" y="23254"/>
                </a:lnTo>
                <a:lnTo>
                  <a:pt x="321472" y="52323"/>
                </a:lnTo>
              </a:path>
            </a:pathLst>
          </a:custGeom>
          <a:ln w="3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344415" y="8957752"/>
            <a:ext cx="220195" cy="21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408765" y="8892330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188314" y="0"/>
                </a:moveTo>
                <a:lnTo>
                  <a:pt x="140544" y="5813"/>
                </a:lnTo>
                <a:lnTo>
                  <a:pt x="95313" y="23254"/>
                </a:lnTo>
                <a:lnTo>
                  <a:pt x="55160" y="52323"/>
                </a:lnTo>
                <a:lnTo>
                  <a:pt x="24515" y="90416"/>
                </a:lnTo>
                <a:lnTo>
                  <a:pt x="6128" y="133325"/>
                </a:lnTo>
                <a:lnTo>
                  <a:pt x="0" y="178643"/>
                </a:lnTo>
                <a:lnTo>
                  <a:pt x="6128" y="223960"/>
                </a:lnTo>
                <a:lnTo>
                  <a:pt x="24515" y="266870"/>
                </a:lnTo>
                <a:lnTo>
                  <a:pt x="55160" y="304962"/>
                </a:lnTo>
                <a:lnTo>
                  <a:pt x="95313" y="334031"/>
                </a:lnTo>
                <a:lnTo>
                  <a:pt x="140544" y="351472"/>
                </a:lnTo>
                <a:lnTo>
                  <a:pt x="188314" y="357285"/>
                </a:lnTo>
                <a:lnTo>
                  <a:pt x="236085" y="351472"/>
                </a:lnTo>
                <a:lnTo>
                  <a:pt x="281319" y="334031"/>
                </a:lnTo>
                <a:lnTo>
                  <a:pt x="321477" y="304962"/>
                </a:lnTo>
                <a:lnTo>
                  <a:pt x="352117" y="266870"/>
                </a:lnTo>
                <a:lnTo>
                  <a:pt x="370501" y="223960"/>
                </a:lnTo>
                <a:lnTo>
                  <a:pt x="376629" y="178643"/>
                </a:lnTo>
                <a:lnTo>
                  <a:pt x="370501" y="133325"/>
                </a:lnTo>
                <a:lnTo>
                  <a:pt x="352117" y="90416"/>
                </a:lnTo>
                <a:lnTo>
                  <a:pt x="321477" y="52323"/>
                </a:lnTo>
                <a:lnTo>
                  <a:pt x="281319" y="23254"/>
                </a:lnTo>
                <a:lnTo>
                  <a:pt x="236085" y="5813"/>
                </a:lnTo>
                <a:lnTo>
                  <a:pt x="1883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408767" y="8892329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321472" y="52323"/>
                </a:moveTo>
                <a:lnTo>
                  <a:pt x="352114" y="90416"/>
                </a:lnTo>
                <a:lnTo>
                  <a:pt x="370499" y="133325"/>
                </a:lnTo>
                <a:lnTo>
                  <a:pt x="376628" y="178643"/>
                </a:lnTo>
                <a:lnTo>
                  <a:pt x="370499" y="223960"/>
                </a:lnTo>
                <a:lnTo>
                  <a:pt x="352114" y="266869"/>
                </a:lnTo>
                <a:lnTo>
                  <a:pt x="321472" y="304962"/>
                </a:lnTo>
                <a:lnTo>
                  <a:pt x="281317" y="334031"/>
                </a:lnTo>
                <a:lnTo>
                  <a:pt x="236084" y="351472"/>
                </a:lnTo>
                <a:lnTo>
                  <a:pt x="188314" y="357286"/>
                </a:lnTo>
                <a:lnTo>
                  <a:pt x="140543" y="351472"/>
                </a:lnTo>
                <a:lnTo>
                  <a:pt x="95311" y="334031"/>
                </a:lnTo>
                <a:lnTo>
                  <a:pt x="55156" y="304962"/>
                </a:lnTo>
                <a:lnTo>
                  <a:pt x="24513" y="266869"/>
                </a:lnTo>
                <a:lnTo>
                  <a:pt x="6128" y="223960"/>
                </a:lnTo>
                <a:lnTo>
                  <a:pt x="0" y="178643"/>
                </a:lnTo>
                <a:lnTo>
                  <a:pt x="6128" y="133325"/>
                </a:lnTo>
                <a:lnTo>
                  <a:pt x="24513" y="90416"/>
                </a:lnTo>
                <a:lnTo>
                  <a:pt x="55156" y="52323"/>
                </a:lnTo>
                <a:lnTo>
                  <a:pt x="95311" y="23254"/>
                </a:lnTo>
                <a:lnTo>
                  <a:pt x="140543" y="5813"/>
                </a:lnTo>
                <a:lnTo>
                  <a:pt x="188314" y="0"/>
                </a:lnTo>
                <a:lnTo>
                  <a:pt x="236084" y="5813"/>
                </a:lnTo>
                <a:lnTo>
                  <a:pt x="281317" y="23254"/>
                </a:lnTo>
                <a:lnTo>
                  <a:pt x="321472" y="52323"/>
                </a:lnTo>
              </a:path>
            </a:pathLst>
          </a:custGeom>
          <a:ln w="3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486983" y="8965692"/>
            <a:ext cx="220194" cy="21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408765" y="8082482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188314" y="0"/>
                </a:moveTo>
                <a:lnTo>
                  <a:pt x="140544" y="5813"/>
                </a:lnTo>
                <a:lnTo>
                  <a:pt x="95313" y="23255"/>
                </a:lnTo>
                <a:lnTo>
                  <a:pt x="55160" y="52324"/>
                </a:lnTo>
                <a:lnTo>
                  <a:pt x="24515" y="90417"/>
                </a:lnTo>
                <a:lnTo>
                  <a:pt x="6128" y="133326"/>
                </a:lnTo>
                <a:lnTo>
                  <a:pt x="0" y="178643"/>
                </a:lnTo>
                <a:lnTo>
                  <a:pt x="6128" y="223960"/>
                </a:lnTo>
                <a:lnTo>
                  <a:pt x="24515" y="266869"/>
                </a:lnTo>
                <a:lnTo>
                  <a:pt x="55160" y="304962"/>
                </a:lnTo>
                <a:lnTo>
                  <a:pt x="95313" y="334031"/>
                </a:lnTo>
                <a:lnTo>
                  <a:pt x="140544" y="351472"/>
                </a:lnTo>
                <a:lnTo>
                  <a:pt x="188314" y="357286"/>
                </a:lnTo>
                <a:lnTo>
                  <a:pt x="236085" y="351472"/>
                </a:lnTo>
                <a:lnTo>
                  <a:pt x="281319" y="334031"/>
                </a:lnTo>
                <a:lnTo>
                  <a:pt x="321477" y="304962"/>
                </a:lnTo>
                <a:lnTo>
                  <a:pt x="352117" y="266869"/>
                </a:lnTo>
                <a:lnTo>
                  <a:pt x="370501" y="223960"/>
                </a:lnTo>
                <a:lnTo>
                  <a:pt x="376629" y="178643"/>
                </a:lnTo>
                <a:lnTo>
                  <a:pt x="370501" y="133326"/>
                </a:lnTo>
                <a:lnTo>
                  <a:pt x="352117" y="90417"/>
                </a:lnTo>
                <a:lnTo>
                  <a:pt x="321477" y="52324"/>
                </a:lnTo>
                <a:lnTo>
                  <a:pt x="281319" y="23255"/>
                </a:lnTo>
                <a:lnTo>
                  <a:pt x="236085" y="5813"/>
                </a:lnTo>
                <a:lnTo>
                  <a:pt x="1883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408767" y="8082481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321472" y="52323"/>
                </a:moveTo>
                <a:lnTo>
                  <a:pt x="352114" y="90416"/>
                </a:lnTo>
                <a:lnTo>
                  <a:pt x="370499" y="133325"/>
                </a:lnTo>
                <a:lnTo>
                  <a:pt x="376628" y="178643"/>
                </a:lnTo>
                <a:lnTo>
                  <a:pt x="370499" y="223960"/>
                </a:lnTo>
                <a:lnTo>
                  <a:pt x="352114" y="266869"/>
                </a:lnTo>
                <a:lnTo>
                  <a:pt x="321472" y="304962"/>
                </a:lnTo>
                <a:lnTo>
                  <a:pt x="281317" y="334031"/>
                </a:lnTo>
                <a:lnTo>
                  <a:pt x="236084" y="351472"/>
                </a:lnTo>
                <a:lnTo>
                  <a:pt x="188314" y="357286"/>
                </a:lnTo>
                <a:lnTo>
                  <a:pt x="140543" y="351472"/>
                </a:lnTo>
                <a:lnTo>
                  <a:pt x="95311" y="334031"/>
                </a:lnTo>
                <a:lnTo>
                  <a:pt x="55156" y="304962"/>
                </a:lnTo>
                <a:lnTo>
                  <a:pt x="24513" y="266869"/>
                </a:lnTo>
                <a:lnTo>
                  <a:pt x="6128" y="223960"/>
                </a:lnTo>
                <a:lnTo>
                  <a:pt x="0" y="178643"/>
                </a:lnTo>
                <a:lnTo>
                  <a:pt x="6128" y="133325"/>
                </a:lnTo>
                <a:lnTo>
                  <a:pt x="24513" y="90416"/>
                </a:lnTo>
                <a:lnTo>
                  <a:pt x="55156" y="52323"/>
                </a:lnTo>
                <a:lnTo>
                  <a:pt x="95311" y="23254"/>
                </a:lnTo>
                <a:lnTo>
                  <a:pt x="140543" y="5813"/>
                </a:lnTo>
                <a:lnTo>
                  <a:pt x="188314" y="0"/>
                </a:lnTo>
                <a:lnTo>
                  <a:pt x="236084" y="5813"/>
                </a:lnTo>
                <a:lnTo>
                  <a:pt x="281317" y="23254"/>
                </a:lnTo>
                <a:lnTo>
                  <a:pt x="321472" y="52323"/>
                </a:lnTo>
              </a:path>
            </a:pathLst>
          </a:custGeom>
          <a:ln w="3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486983" y="8155844"/>
            <a:ext cx="220194" cy="21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278214" y="8094392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188314" y="0"/>
                </a:moveTo>
                <a:lnTo>
                  <a:pt x="140544" y="5813"/>
                </a:lnTo>
                <a:lnTo>
                  <a:pt x="95313" y="23254"/>
                </a:lnTo>
                <a:lnTo>
                  <a:pt x="55160" y="52323"/>
                </a:lnTo>
                <a:lnTo>
                  <a:pt x="24515" y="90415"/>
                </a:lnTo>
                <a:lnTo>
                  <a:pt x="6128" y="133325"/>
                </a:lnTo>
                <a:lnTo>
                  <a:pt x="0" y="178642"/>
                </a:lnTo>
                <a:lnTo>
                  <a:pt x="6128" y="223960"/>
                </a:lnTo>
                <a:lnTo>
                  <a:pt x="24515" y="266869"/>
                </a:lnTo>
                <a:lnTo>
                  <a:pt x="55160" y="304962"/>
                </a:lnTo>
                <a:lnTo>
                  <a:pt x="95313" y="334031"/>
                </a:lnTo>
                <a:lnTo>
                  <a:pt x="140544" y="351472"/>
                </a:lnTo>
                <a:lnTo>
                  <a:pt x="188314" y="357285"/>
                </a:lnTo>
                <a:lnTo>
                  <a:pt x="236085" y="351472"/>
                </a:lnTo>
                <a:lnTo>
                  <a:pt x="281319" y="334031"/>
                </a:lnTo>
                <a:lnTo>
                  <a:pt x="321477" y="304962"/>
                </a:lnTo>
                <a:lnTo>
                  <a:pt x="352117" y="266869"/>
                </a:lnTo>
                <a:lnTo>
                  <a:pt x="370501" y="223960"/>
                </a:lnTo>
                <a:lnTo>
                  <a:pt x="376629" y="178642"/>
                </a:lnTo>
                <a:lnTo>
                  <a:pt x="370501" y="133325"/>
                </a:lnTo>
                <a:lnTo>
                  <a:pt x="352117" y="90415"/>
                </a:lnTo>
                <a:lnTo>
                  <a:pt x="321477" y="52323"/>
                </a:lnTo>
                <a:lnTo>
                  <a:pt x="281319" y="23254"/>
                </a:lnTo>
                <a:lnTo>
                  <a:pt x="236085" y="5813"/>
                </a:lnTo>
                <a:lnTo>
                  <a:pt x="1883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278217" y="8094390"/>
            <a:ext cx="377190" cy="357505"/>
          </a:xfrm>
          <a:custGeom>
            <a:avLst/>
            <a:gdLst/>
            <a:ahLst/>
            <a:cxnLst/>
            <a:rect l="l" t="t" r="r" b="b"/>
            <a:pathLst>
              <a:path w="377190" h="357504">
                <a:moveTo>
                  <a:pt x="321472" y="52323"/>
                </a:moveTo>
                <a:lnTo>
                  <a:pt x="352115" y="90416"/>
                </a:lnTo>
                <a:lnTo>
                  <a:pt x="370500" y="133325"/>
                </a:lnTo>
                <a:lnTo>
                  <a:pt x="376629" y="178643"/>
                </a:lnTo>
                <a:lnTo>
                  <a:pt x="370500" y="223960"/>
                </a:lnTo>
                <a:lnTo>
                  <a:pt x="352115" y="266869"/>
                </a:lnTo>
                <a:lnTo>
                  <a:pt x="321472" y="304962"/>
                </a:lnTo>
                <a:lnTo>
                  <a:pt x="281316" y="334031"/>
                </a:lnTo>
                <a:lnTo>
                  <a:pt x="236084" y="351472"/>
                </a:lnTo>
                <a:lnTo>
                  <a:pt x="188313" y="357286"/>
                </a:lnTo>
                <a:lnTo>
                  <a:pt x="140543" y="351472"/>
                </a:lnTo>
                <a:lnTo>
                  <a:pt x="95311" y="334031"/>
                </a:lnTo>
                <a:lnTo>
                  <a:pt x="55156" y="304962"/>
                </a:lnTo>
                <a:lnTo>
                  <a:pt x="24513" y="266869"/>
                </a:lnTo>
                <a:lnTo>
                  <a:pt x="6128" y="223960"/>
                </a:lnTo>
                <a:lnTo>
                  <a:pt x="0" y="178643"/>
                </a:lnTo>
                <a:lnTo>
                  <a:pt x="6128" y="133325"/>
                </a:lnTo>
                <a:lnTo>
                  <a:pt x="24513" y="90416"/>
                </a:lnTo>
                <a:lnTo>
                  <a:pt x="55156" y="52323"/>
                </a:lnTo>
                <a:lnTo>
                  <a:pt x="95311" y="23254"/>
                </a:lnTo>
                <a:lnTo>
                  <a:pt x="140543" y="5813"/>
                </a:lnTo>
                <a:lnTo>
                  <a:pt x="188313" y="0"/>
                </a:lnTo>
                <a:lnTo>
                  <a:pt x="236084" y="5813"/>
                </a:lnTo>
                <a:lnTo>
                  <a:pt x="281316" y="23254"/>
                </a:lnTo>
                <a:lnTo>
                  <a:pt x="321472" y="52323"/>
                </a:lnTo>
              </a:path>
            </a:pathLst>
          </a:custGeom>
          <a:ln w="3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356434" y="8167753"/>
            <a:ext cx="220195" cy="210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6631798" y="9856213"/>
            <a:ext cx="7950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latin typeface="宋体"/>
                <a:cs typeface="宋体"/>
              </a:rPr>
              <a:t>包带层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431459" y="7259935"/>
            <a:ext cx="7950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latin typeface="宋体"/>
                <a:cs typeface="宋体"/>
              </a:rPr>
              <a:t>外护套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768024" y="7760134"/>
            <a:ext cx="13081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latin typeface="宋体"/>
                <a:cs typeface="宋体"/>
              </a:rPr>
              <a:t>远供电源线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776034" y="8288124"/>
            <a:ext cx="15640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latin typeface="宋体"/>
                <a:cs typeface="宋体"/>
              </a:rPr>
              <a:t>光纤及其包层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844148" y="8735921"/>
            <a:ext cx="939165" cy="93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4145">
              <a:lnSpc>
                <a:spcPct val="148500"/>
              </a:lnSpc>
              <a:spcBef>
                <a:spcPts val="100"/>
              </a:spcBef>
            </a:pPr>
            <a:r>
              <a:rPr dirty="0" sz="2000" spc="10">
                <a:latin typeface="宋体"/>
                <a:cs typeface="宋体"/>
              </a:rPr>
              <a:t>填充物 </a:t>
            </a:r>
            <a:r>
              <a:rPr dirty="0" sz="2000" spc="10">
                <a:latin typeface="宋体"/>
                <a:cs typeface="宋体"/>
              </a:rPr>
              <a:t>加强芯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522626" y="9642630"/>
            <a:ext cx="1062355" cy="286385"/>
          </a:xfrm>
          <a:custGeom>
            <a:avLst/>
            <a:gdLst/>
            <a:ahLst/>
            <a:cxnLst/>
            <a:rect l="l" t="t" r="r" b="b"/>
            <a:pathLst>
              <a:path w="1062355" h="286384">
                <a:moveTo>
                  <a:pt x="0" y="0"/>
                </a:moveTo>
                <a:lnTo>
                  <a:pt x="1061771" y="285828"/>
                </a:lnTo>
              </a:path>
            </a:pathLst>
          </a:custGeom>
          <a:ln w="119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061857" y="8697807"/>
            <a:ext cx="1751330" cy="722630"/>
          </a:xfrm>
          <a:custGeom>
            <a:avLst/>
            <a:gdLst/>
            <a:ahLst/>
            <a:cxnLst/>
            <a:rect l="l" t="t" r="r" b="b"/>
            <a:pathLst>
              <a:path w="1751330" h="722629">
                <a:moveTo>
                  <a:pt x="0" y="0"/>
                </a:moveTo>
                <a:lnTo>
                  <a:pt x="1750920" y="722511"/>
                </a:lnTo>
              </a:path>
            </a:pathLst>
          </a:custGeom>
          <a:ln w="11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827133" y="8697807"/>
            <a:ext cx="1137920" cy="290195"/>
          </a:xfrm>
          <a:custGeom>
            <a:avLst/>
            <a:gdLst/>
            <a:ahLst/>
            <a:cxnLst/>
            <a:rect l="l" t="t" r="r" b="b"/>
            <a:pathLst>
              <a:path w="1137919" h="290195">
                <a:moveTo>
                  <a:pt x="0" y="0"/>
                </a:moveTo>
                <a:lnTo>
                  <a:pt x="1137898" y="289798"/>
                </a:lnTo>
              </a:path>
            </a:pathLst>
          </a:custGeom>
          <a:ln w="119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446499" y="8261124"/>
            <a:ext cx="1290320" cy="143510"/>
          </a:xfrm>
          <a:custGeom>
            <a:avLst/>
            <a:gdLst/>
            <a:ahLst/>
            <a:cxnLst/>
            <a:rect l="l" t="t" r="r" b="b"/>
            <a:pathLst>
              <a:path w="1290319" h="143509">
                <a:moveTo>
                  <a:pt x="0" y="0"/>
                </a:moveTo>
                <a:lnTo>
                  <a:pt x="1290152" y="142914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061857" y="7899868"/>
            <a:ext cx="1598930" cy="0"/>
          </a:xfrm>
          <a:custGeom>
            <a:avLst/>
            <a:gdLst/>
            <a:ahLst/>
            <a:cxnLst/>
            <a:rect l="l" t="t" r="r" b="b"/>
            <a:pathLst>
              <a:path w="1598930" h="0">
                <a:moveTo>
                  <a:pt x="0" y="0"/>
                </a:moveTo>
                <a:lnTo>
                  <a:pt x="1598666" y="0"/>
                </a:lnTo>
              </a:path>
            </a:pathLst>
          </a:custGeom>
          <a:ln w="11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598751" y="7387758"/>
            <a:ext cx="757555" cy="147320"/>
          </a:xfrm>
          <a:custGeom>
            <a:avLst/>
            <a:gdLst/>
            <a:ahLst/>
            <a:cxnLst/>
            <a:rect l="l" t="t" r="r" b="b"/>
            <a:pathLst>
              <a:path w="757555" h="147320">
                <a:moveTo>
                  <a:pt x="0" y="146884"/>
                </a:moveTo>
                <a:lnTo>
                  <a:pt x="757263" y="0"/>
                </a:lnTo>
              </a:path>
            </a:pathLst>
          </a:custGeom>
          <a:ln w="119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9501440" y="8310788"/>
            <a:ext cx="31667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四芯光缆剖⾯的示意图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24384" y="2821903"/>
          <a:ext cx="11124565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4845"/>
                <a:gridCol w="2724785"/>
                <a:gridCol w="6449060"/>
              </a:tblGrid>
              <a:tr h="94869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just" marL="812800" marR="800100">
                        <a:lnSpc>
                          <a:spcPct val="117800"/>
                        </a:lnSpc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导 引 型 传 输 媒 体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双绞线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⾮屏蔽双绞线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9486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屏蔽双绞线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9486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91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同轴电缆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50Ω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基带传输</a:t>
                      </a:r>
                      <a:r>
                        <a:rPr dirty="0" sz="2450" spc="10" b="0">
                          <a:latin typeface="Microsoft JhengHei UI Light"/>
                          <a:cs typeface="Microsoft JhengHei UI Light"/>
                        </a:rPr>
                        <a:t>，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75Ω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宽带传输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9486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光纤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多模光纤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9486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单模纤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813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7117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6322060"/>
          </a:xfrm>
          <a:custGeom>
            <a:avLst/>
            <a:gdLst/>
            <a:ahLst/>
            <a:cxnLst/>
            <a:rect l="l" t="t" r="r" b="b"/>
            <a:pathLst>
              <a:path w="12963525" h="63220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063847"/>
                </a:lnTo>
                <a:lnTo>
                  <a:pt x="197" y="6115217"/>
                </a:lnTo>
                <a:lnTo>
                  <a:pt x="1581" y="6156645"/>
                </a:lnTo>
                <a:lnTo>
                  <a:pt x="12649" y="6215353"/>
                </a:lnTo>
                <a:lnTo>
                  <a:pt x="49226" y="6272767"/>
                </a:lnTo>
                <a:lnTo>
                  <a:pt x="106640" y="6309344"/>
                </a:lnTo>
                <a:lnTo>
                  <a:pt x="165348" y="6320412"/>
                </a:lnTo>
                <a:lnTo>
                  <a:pt x="206776" y="6321796"/>
                </a:lnTo>
                <a:lnTo>
                  <a:pt x="258146" y="6321993"/>
                </a:lnTo>
                <a:lnTo>
                  <a:pt x="12705299" y="6321993"/>
                </a:lnTo>
                <a:lnTo>
                  <a:pt x="12756671" y="6321796"/>
                </a:lnTo>
                <a:lnTo>
                  <a:pt x="12798099" y="6320412"/>
                </a:lnTo>
                <a:lnTo>
                  <a:pt x="12856802" y="6309344"/>
                </a:lnTo>
                <a:lnTo>
                  <a:pt x="12914218" y="6272767"/>
                </a:lnTo>
                <a:lnTo>
                  <a:pt x="12950799" y="6215353"/>
                </a:lnTo>
                <a:lnTo>
                  <a:pt x="12961867" y="6156645"/>
                </a:lnTo>
                <a:lnTo>
                  <a:pt x="12963250" y="6115217"/>
                </a:lnTo>
                <a:lnTo>
                  <a:pt x="12963448" y="606384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6322060"/>
          </a:xfrm>
          <a:custGeom>
            <a:avLst/>
            <a:gdLst/>
            <a:ahLst/>
            <a:cxnLst/>
            <a:rect l="l" t="t" r="r" b="b"/>
            <a:pathLst>
              <a:path w="12963525" h="63220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063847"/>
                </a:lnTo>
                <a:lnTo>
                  <a:pt x="12963250" y="6115217"/>
                </a:lnTo>
                <a:lnTo>
                  <a:pt x="12961867" y="6156645"/>
                </a:lnTo>
                <a:lnTo>
                  <a:pt x="12950799" y="6215353"/>
                </a:lnTo>
                <a:lnTo>
                  <a:pt x="12914218" y="6272767"/>
                </a:lnTo>
                <a:lnTo>
                  <a:pt x="12856802" y="6309344"/>
                </a:lnTo>
                <a:lnTo>
                  <a:pt x="12798099" y="6320412"/>
                </a:lnTo>
                <a:lnTo>
                  <a:pt x="12756671" y="6321796"/>
                </a:lnTo>
                <a:lnTo>
                  <a:pt x="12705299" y="6321993"/>
                </a:lnTo>
                <a:lnTo>
                  <a:pt x="258145" y="6321993"/>
                </a:lnTo>
                <a:lnTo>
                  <a:pt x="206775" y="6321796"/>
                </a:lnTo>
                <a:lnTo>
                  <a:pt x="165348" y="6320412"/>
                </a:lnTo>
                <a:lnTo>
                  <a:pt x="106640" y="6309344"/>
                </a:lnTo>
                <a:lnTo>
                  <a:pt x="49226" y="6272767"/>
                </a:lnTo>
                <a:lnTo>
                  <a:pt x="12650" y="6215353"/>
                </a:lnTo>
                <a:lnTo>
                  <a:pt x="1581" y="6156645"/>
                </a:lnTo>
                <a:lnTo>
                  <a:pt x="197" y="6115217"/>
                </a:lnTo>
                <a:lnTo>
                  <a:pt x="0" y="606384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889725" y="9182177"/>
            <a:ext cx="104965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⽆线电波传输：距离远；开放性，保密性差，显易受⼲扰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1313" y="2804945"/>
            <a:ext cx="163195" cy="9779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3971" y="2565271"/>
            <a:ext cx="6394450" cy="128016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将⾃由空间称为</a:t>
            </a:r>
            <a:r>
              <a:rPr dirty="0" sz="2850" spc="590">
                <a:latin typeface="Arial"/>
                <a:cs typeface="Arial"/>
              </a:rPr>
              <a:t>“</a:t>
            </a:r>
            <a:r>
              <a:rPr dirty="0" sz="2850" spc="80" b="0">
                <a:latin typeface="Microsoft JhengHei UI Light"/>
                <a:cs typeface="Microsoft JhengHei UI Light"/>
              </a:rPr>
              <a:t>⾮导引型传输媒体</a:t>
            </a:r>
            <a:r>
              <a:rPr dirty="0" sz="2850" spc="590">
                <a:latin typeface="Arial"/>
                <a:cs typeface="Arial"/>
              </a:rPr>
              <a:t>”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⽆线传输所使⽤的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频段很⼴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5439" y="404299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5439" y="5274366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8097" y="3819513"/>
            <a:ext cx="1086612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短波通信（即⾼频通信）主要是靠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电离层的反射</a:t>
            </a:r>
            <a:r>
              <a:rPr dirty="0" sz="2850" spc="80" b="0">
                <a:latin typeface="Microsoft JhengHei UI Light"/>
                <a:cs typeface="Microsoft JhengHei UI Light"/>
              </a:rPr>
              <a:t>，但短波信道的通 信质量较差，传输速率低；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微波在空间主要是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直线传播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1313" y="5894817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3971" y="5842489"/>
            <a:ext cx="45040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传统微波通信有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两种⽅式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5439" y="6517175"/>
            <a:ext cx="163195" cy="9715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48097" y="6293699"/>
            <a:ext cx="3390265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地⾯微波接⼒通信； </a:t>
            </a:r>
            <a:r>
              <a:rPr dirty="0" sz="2850" spc="80" b="0">
                <a:latin typeface="Microsoft JhengHei UI Light"/>
                <a:cs typeface="Microsoft JhengHei UI Light"/>
              </a:rPr>
              <a:t>卫星通信。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⾮导引型传输媒体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2843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2047875"/>
          </a:xfrm>
          <a:custGeom>
            <a:avLst/>
            <a:gdLst/>
            <a:ahLst/>
            <a:cxnLst/>
            <a:rect l="l" t="t" r="r" b="b"/>
            <a:pathLst>
              <a:path w="12963525" h="20478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789642"/>
                </a:lnTo>
                <a:lnTo>
                  <a:pt x="197" y="1841012"/>
                </a:lnTo>
                <a:lnTo>
                  <a:pt x="1581" y="1882440"/>
                </a:lnTo>
                <a:lnTo>
                  <a:pt x="12649" y="1941148"/>
                </a:lnTo>
                <a:lnTo>
                  <a:pt x="49226" y="1998562"/>
                </a:lnTo>
                <a:lnTo>
                  <a:pt x="106640" y="2035139"/>
                </a:lnTo>
                <a:lnTo>
                  <a:pt x="165348" y="2046207"/>
                </a:lnTo>
                <a:lnTo>
                  <a:pt x="206776" y="2047591"/>
                </a:lnTo>
                <a:lnTo>
                  <a:pt x="258146" y="2047788"/>
                </a:lnTo>
                <a:lnTo>
                  <a:pt x="12705299" y="2047788"/>
                </a:lnTo>
                <a:lnTo>
                  <a:pt x="12756671" y="2047591"/>
                </a:lnTo>
                <a:lnTo>
                  <a:pt x="12798099" y="2046207"/>
                </a:lnTo>
                <a:lnTo>
                  <a:pt x="12856802" y="2035139"/>
                </a:lnTo>
                <a:lnTo>
                  <a:pt x="12914218" y="1998562"/>
                </a:lnTo>
                <a:lnTo>
                  <a:pt x="12950799" y="1941148"/>
                </a:lnTo>
                <a:lnTo>
                  <a:pt x="12961867" y="1882440"/>
                </a:lnTo>
                <a:lnTo>
                  <a:pt x="12963250" y="1841012"/>
                </a:lnTo>
                <a:lnTo>
                  <a:pt x="12963448" y="178964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2047875"/>
          </a:xfrm>
          <a:custGeom>
            <a:avLst/>
            <a:gdLst/>
            <a:ahLst/>
            <a:cxnLst/>
            <a:rect l="l" t="t" r="r" b="b"/>
            <a:pathLst>
              <a:path w="12963525" h="20478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89642"/>
                </a:lnTo>
                <a:lnTo>
                  <a:pt x="12963250" y="1841012"/>
                </a:lnTo>
                <a:lnTo>
                  <a:pt x="12961867" y="1882440"/>
                </a:lnTo>
                <a:lnTo>
                  <a:pt x="12950799" y="1941148"/>
                </a:lnTo>
                <a:lnTo>
                  <a:pt x="12914218" y="1998562"/>
                </a:lnTo>
                <a:lnTo>
                  <a:pt x="12856802" y="2035139"/>
                </a:lnTo>
                <a:lnTo>
                  <a:pt x="12798099" y="2046207"/>
                </a:lnTo>
                <a:lnTo>
                  <a:pt x="12756671" y="2047591"/>
                </a:lnTo>
                <a:lnTo>
                  <a:pt x="12705299" y="2047788"/>
                </a:lnTo>
                <a:lnTo>
                  <a:pt x="258145" y="2047788"/>
                </a:lnTo>
                <a:lnTo>
                  <a:pt x="206775" y="2047591"/>
                </a:lnTo>
                <a:lnTo>
                  <a:pt x="165348" y="2046207"/>
                </a:lnTo>
                <a:lnTo>
                  <a:pt x="106640" y="2035139"/>
                </a:lnTo>
                <a:lnTo>
                  <a:pt x="49226" y="1998562"/>
                </a:lnTo>
                <a:lnTo>
                  <a:pt x="12650" y="1941148"/>
                </a:lnTo>
                <a:lnTo>
                  <a:pt x="1581" y="1882440"/>
                </a:lnTo>
                <a:lnTo>
                  <a:pt x="197" y="1841012"/>
                </a:lnTo>
                <a:lnTo>
                  <a:pt x="0" y="178964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41313" y="280018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3971" y="2576703"/>
            <a:ext cx="1086612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⽆线信道传送数字信号时，必须使误码率（即⽐特错误率）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不⼤于 可容许的范围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652825" y="715916"/>
            <a:ext cx="48107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⾮导引型传输媒体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38000" y="5254242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38000" y="6485618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38000" y="771699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30658" y="5030766"/>
            <a:ext cx="6006465" cy="433578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对于给定的调制⽅式和数据率，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信噪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⽐越⼤，误码率就越低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对于同样的信噪⽐，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具有更⾼数据率 的调制技术的误码率也更⾼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通信时不断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改变地理位置</a:t>
            </a:r>
            <a:r>
              <a:rPr dirty="0" sz="2850" spc="80" b="0">
                <a:latin typeface="Microsoft JhengHei UI Light"/>
                <a:cs typeface="Microsoft JhengHei UI Light"/>
              </a:rPr>
              <a:t>，会引起⽆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线信道特性的改变，因⽽信噪⽐和误 码率都会发⽣变化。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95103" y="5012445"/>
            <a:ext cx="5275344" cy="50963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04780" y="5136631"/>
            <a:ext cx="0" cy="4328795"/>
          </a:xfrm>
          <a:custGeom>
            <a:avLst/>
            <a:gdLst/>
            <a:ahLst/>
            <a:cxnLst/>
            <a:rect l="l" t="t" r="r" b="b"/>
            <a:pathLst>
              <a:path w="0" h="4328795">
                <a:moveTo>
                  <a:pt x="0" y="4328716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45430" y="5136631"/>
            <a:ext cx="0" cy="4328795"/>
          </a:xfrm>
          <a:custGeom>
            <a:avLst/>
            <a:gdLst/>
            <a:ahLst/>
            <a:cxnLst/>
            <a:rect l="l" t="t" r="r" b="b"/>
            <a:pathLst>
              <a:path w="0" h="4328795">
                <a:moveTo>
                  <a:pt x="0" y="4328716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824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029075"/>
          </a:xfrm>
          <a:custGeom>
            <a:avLst/>
            <a:gdLst/>
            <a:ahLst/>
            <a:cxnLst/>
            <a:rect l="l" t="t" r="r" b="b"/>
            <a:pathLst>
              <a:path w="12963525" h="40290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70758"/>
                </a:lnTo>
                <a:lnTo>
                  <a:pt x="197" y="3822128"/>
                </a:lnTo>
                <a:lnTo>
                  <a:pt x="1581" y="3863555"/>
                </a:lnTo>
                <a:lnTo>
                  <a:pt x="12649" y="3922263"/>
                </a:lnTo>
                <a:lnTo>
                  <a:pt x="49226" y="3979677"/>
                </a:lnTo>
                <a:lnTo>
                  <a:pt x="106640" y="4016253"/>
                </a:lnTo>
                <a:lnTo>
                  <a:pt x="165348" y="4027323"/>
                </a:lnTo>
                <a:lnTo>
                  <a:pt x="206776" y="4028706"/>
                </a:lnTo>
                <a:lnTo>
                  <a:pt x="258146" y="4028904"/>
                </a:lnTo>
                <a:lnTo>
                  <a:pt x="12705299" y="4028904"/>
                </a:lnTo>
                <a:lnTo>
                  <a:pt x="12756671" y="4028706"/>
                </a:lnTo>
                <a:lnTo>
                  <a:pt x="12798099" y="4027323"/>
                </a:lnTo>
                <a:lnTo>
                  <a:pt x="12856802" y="4016253"/>
                </a:lnTo>
                <a:lnTo>
                  <a:pt x="12914218" y="3979677"/>
                </a:lnTo>
                <a:lnTo>
                  <a:pt x="12950799" y="3922263"/>
                </a:lnTo>
                <a:lnTo>
                  <a:pt x="12961867" y="3863555"/>
                </a:lnTo>
                <a:lnTo>
                  <a:pt x="12963250" y="3822128"/>
                </a:lnTo>
                <a:lnTo>
                  <a:pt x="12963448" y="377075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029075"/>
          </a:xfrm>
          <a:custGeom>
            <a:avLst/>
            <a:gdLst/>
            <a:ahLst/>
            <a:cxnLst/>
            <a:rect l="l" t="t" r="r" b="b"/>
            <a:pathLst>
              <a:path w="12963525" h="40290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70758"/>
                </a:lnTo>
                <a:lnTo>
                  <a:pt x="12963250" y="3822128"/>
                </a:lnTo>
                <a:lnTo>
                  <a:pt x="12961867" y="3863555"/>
                </a:lnTo>
                <a:lnTo>
                  <a:pt x="12950799" y="3922263"/>
                </a:lnTo>
                <a:lnTo>
                  <a:pt x="12914218" y="3979677"/>
                </a:lnTo>
                <a:lnTo>
                  <a:pt x="12856802" y="4016253"/>
                </a:lnTo>
                <a:lnTo>
                  <a:pt x="12798099" y="4027323"/>
                </a:lnTo>
                <a:lnTo>
                  <a:pt x="12756671" y="4028706"/>
                </a:lnTo>
                <a:lnTo>
                  <a:pt x="12705299" y="4028904"/>
                </a:lnTo>
                <a:lnTo>
                  <a:pt x="258145" y="4028904"/>
                </a:lnTo>
                <a:lnTo>
                  <a:pt x="206775" y="4028706"/>
                </a:lnTo>
                <a:lnTo>
                  <a:pt x="165348" y="4027323"/>
                </a:lnTo>
                <a:lnTo>
                  <a:pt x="106640" y="4016253"/>
                </a:lnTo>
                <a:lnTo>
                  <a:pt x="49226" y="3979677"/>
                </a:lnTo>
                <a:lnTo>
                  <a:pt x="12650" y="3922263"/>
                </a:lnTo>
                <a:lnTo>
                  <a:pt x="1581" y="3863555"/>
                </a:lnTo>
                <a:lnTo>
                  <a:pt x="197" y="3822128"/>
                </a:lnTo>
                <a:lnTo>
                  <a:pt x="0" y="37707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41313" y="274539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1313" y="3373072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1313" y="398876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1313" y="524411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3971" y="2498251"/>
            <a:ext cx="11087100" cy="3152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073275">
              <a:lnSpc>
                <a:spcPct val="1445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频率范围</a:t>
            </a:r>
            <a:r>
              <a:rPr dirty="0" sz="2850" spc="55" b="0">
                <a:latin typeface="Microsoft JhengHei UI Light"/>
                <a:cs typeface="Microsoft JhengHei UI Light"/>
              </a:rPr>
              <a:t>：</a:t>
            </a:r>
            <a:r>
              <a:rPr dirty="0" sz="2850" spc="55">
                <a:latin typeface="Arial"/>
                <a:cs typeface="Arial"/>
              </a:rPr>
              <a:t>300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55">
                <a:latin typeface="Arial"/>
                <a:cs typeface="Arial"/>
              </a:rPr>
              <a:t>MHz~300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GHz</a:t>
            </a:r>
            <a:r>
              <a:rPr dirty="0" sz="2850" spc="75" b="0">
                <a:latin typeface="Microsoft JhengHei UI Light"/>
                <a:cs typeface="Microsoft JhengHei UI Light"/>
              </a:rPr>
              <a:t>（</a:t>
            </a:r>
            <a:r>
              <a:rPr dirty="0" sz="2850" spc="80" b="0">
                <a:latin typeface="Microsoft JhengHei UI Light"/>
                <a:cs typeface="Microsoft JhengHei UI Light"/>
              </a:rPr>
              <a:t>波⻓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m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~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mm</a:t>
            </a:r>
            <a:r>
              <a:rPr dirty="0" sz="2850" spc="75" b="0">
                <a:latin typeface="Microsoft JhengHei UI Light"/>
                <a:cs typeface="Microsoft JhengHei UI Light"/>
              </a:rPr>
              <a:t>）； 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传播⽅式</a:t>
            </a:r>
            <a:r>
              <a:rPr dirty="0" sz="2850" spc="80" b="0">
                <a:latin typeface="Microsoft JhengHei UI Light"/>
                <a:cs typeface="Microsoft JhengHei UI Light"/>
              </a:rPr>
              <a:t>：直线传播；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940"/>
              </a:lnSpc>
              <a:spcBef>
                <a:spcPts val="33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传播距离</a:t>
            </a:r>
            <a:r>
              <a:rPr dirty="0" sz="2850" spc="80" b="0">
                <a:latin typeface="Microsoft JhengHei UI Light"/>
                <a:cs typeface="Microsoft JhengHei UI Light"/>
              </a:rPr>
              <a:t>：⼀般只有</a:t>
            </a:r>
            <a:r>
              <a:rPr dirty="0" sz="2850" spc="35">
                <a:latin typeface="Arial"/>
                <a:cs typeface="Arial"/>
              </a:rPr>
              <a:t>50</a:t>
            </a:r>
            <a:r>
              <a:rPr dirty="0" sz="2850" spc="165">
                <a:latin typeface="Arial"/>
                <a:cs typeface="Arial"/>
              </a:rPr>
              <a:t> </a:t>
            </a:r>
            <a:r>
              <a:rPr dirty="0" sz="2850" spc="65">
                <a:latin typeface="Arial"/>
                <a:cs typeface="Arial"/>
              </a:rPr>
              <a:t>km</a:t>
            </a:r>
            <a:r>
              <a:rPr dirty="0" sz="2850" spc="80" b="0">
                <a:latin typeface="Microsoft JhengHei UI Light"/>
                <a:cs typeface="Microsoft JhengHei UI Light"/>
              </a:rPr>
              <a:t>左右，采⽤</a:t>
            </a:r>
            <a:r>
              <a:rPr dirty="0" sz="2850" spc="50">
                <a:latin typeface="Arial"/>
                <a:cs typeface="Arial"/>
              </a:rPr>
              <a:t>100</a:t>
            </a:r>
            <a:r>
              <a:rPr dirty="0" sz="2850" spc="165">
                <a:latin typeface="Arial"/>
                <a:cs typeface="Arial"/>
              </a:rPr>
              <a:t> </a:t>
            </a:r>
            <a:r>
              <a:rPr dirty="0" sz="2850" spc="75">
                <a:latin typeface="Arial"/>
                <a:cs typeface="Arial"/>
              </a:rPr>
              <a:t>m</a:t>
            </a:r>
            <a:r>
              <a:rPr dirty="0" sz="2850" spc="80" b="0">
                <a:latin typeface="Microsoft JhengHei UI Light"/>
                <a:cs typeface="Microsoft JhengHei UI Light"/>
              </a:rPr>
              <a:t>⾼的天线塔，传播距离 可增⼤到</a:t>
            </a:r>
            <a:r>
              <a:rPr dirty="0" sz="2850" spc="50">
                <a:latin typeface="Arial"/>
                <a:cs typeface="Arial"/>
              </a:rPr>
              <a:t>100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55">
                <a:latin typeface="Arial"/>
                <a:cs typeface="Arial"/>
              </a:rPr>
              <a:t>km</a:t>
            </a:r>
            <a:r>
              <a:rPr dirty="0" sz="2850" spc="55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多径效应</a:t>
            </a:r>
            <a:r>
              <a:rPr dirty="0" sz="2850" spc="80" b="0">
                <a:latin typeface="Microsoft JhengHei UI Light"/>
                <a:cs typeface="Microsoft JhengHei UI Light"/>
              </a:rPr>
              <a:t>：多条路径的信号叠加后会产⽣很⼤的失真。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56631" y="715916"/>
            <a:ext cx="72028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⾮导引型传输媒体（微波）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30822" y="8462038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1273762" y="0"/>
                </a:moveTo>
                <a:lnTo>
                  <a:pt x="3853" y="0"/>
                </a:lnTo>
                <a:lnTo>
                  <a:pt x="0" y="3858"/>
                </a:lnTo>
                <a:lnTo>
                  <a:pt x="0" y="402339"/>
                </a:lnTo>
                <a:lnTo>
                  <a:pt x="3853" y="406198"/>
                </a:lnTo>
                <a:lnTo>
                  <a:pt x="1273762" y="406198"/>
                </a:lnTo>
                <a:lnTo>
                  <a:pt x="1277605" y="402339"/>
                </a:lnTo>
                <a:lnTo>
                  <a:pt x="1277605" y="397709"/>
                </a:lnTo>
                <a:lnTo>
                  <a:pt x="17193" y="397709"/>
                </a:lnTo>
                <a:lnTo>
                  <a:pt x="8470" y="388961"/>
                </a:lnTo>
                <a:lnTo>
                  <a:pt x="17193" y="388961"/>
                </a:lnTo>
                <a:lnTo>
                  <a:pt x="17193" y="17236"/>
                </a:lnTo>
                <a:lnTo>
                  <a:pt x="8470" y="17236"/>
                </a:lnTo>
                <a:lnTo>
                  <a:pt x="17193" y="8746"/>
                </a:lnTo>
                <a:lnTo>
                  <a:pt x="1277605" y="8746"/>
                </a:lnTo>
                <a:lnTo>
                  <a:pt x="1277605" y="3858"/>
                </a:lnTo>
                <a:lnTo>
                  <a:pt x="1273762" y="0"/>
                </a:lnTo>
                <a:close/>
              </a:path>
              <a:path w="1277619" h="406400">
                <a:moveTo>
                  <a:pt x="17193" y="388961"/>
                </a:moveTo>
                <a:lnTo>
                  <a:pt x="8470" y="388961"/>
                </a:lnTo>
                <a:lnTo>
                  <a:pt x="17193" y="397709"/>
                </a:lnTo>
                <a:lnTo>
                  <a:pt x="17193" y="388961"/>
                </a:lnTo>
                <a:close/>
              </a:path>
              <a:path w="1277619" h="406400">
                <a:moveTo>
                  <a:pt x="1260422" y="388961"/>
                </a:moveTo>
                <a:lnTo>
                  <a:pt x="17193" y="388961"/>
                </a:lnTo>
                <a:lnTo>
                  <a:pt x="17193" y="397709"/>
                </a:lnTo>
                <a:lnTo>
                  <a:pt x="1260422" y="397709"/>
                </a:lnTo>
                <a:lnTo>
                  <a:pt x="1260422" y="388961"/>
                </a:lnTo>
                <a:close/>
              </a:path>
              <a:path w="1277619" h="406400">
                <a:moveTo>
                  <a:pt x="1260422" y="8746"/>
                </a:moveTo>
                <a:lnTo>
                  <a:pt x="1260422" y="397709"/>
                </a:lnTo>
                <a:lnTo>
                  <a:pt x="1268882" y="388961"/>
                </a:lnTo>
                <a:lnTo>
                  <a:pt x="1277605" y="388961"/>
                </a:lnTo>
                <a:lnTo>
                  <a:pt x="1277605" y="17236"/>
                </a:lnTo>
                <a:lnTo>
                  <a:pt x="1268882" y="17236"/>
                </a:lnTo>
                <a:lnTo>
                  <a:pt x="1260422" y="8746"/>
                </a:lnTo>
                <a:close/>
              </a:path>
              <a:path w="1277619" h="406400">
                <a:moveTo>
                  <a:pt x="1277605" y="388961"/>
                </a:moveTo>
                <a:lnTo>
                  <a:pt x="1268882" y="388961"/>
                </a:lnTo>
                <a:lnTo>
                  <a:pt x="1260422" y="397709"/>
                </a:lnTo>
                <a:lnTo>
                  <a:pt x="1277605" y="397709"/>
                </a:lnTo>
                <a:lnTo>
                  <a:pt x="1277605" y="388961"/>
                </a:lnTo>
                <a:close/>
              </a:path>
              <a:path w="1277619" h="406400">
                <a:moveTo>
                  <a:pt x="17193" y="8746"/>
                </a:moveTo>
                <a:lnTo>
                  <a:pt x="8470" y="17236"/>
                </a:lnTo>
                <a:lnTo>
                  <a:pt x="17193" y="17236"/>
                </a:lnTo>
                <a:lnTo>
                  <a:pt x="17193" y="8746"/>
                </a:lnTo>
                <a:close/>
              </a:path>
              <a:path w="1277619" h="406400">
                <a:moveTo>
                  <a:pt x="1260422" y="8746"/>
                </a:moveTo>
                <a:lnTo>
                  <a:pt x="17193" y="8746"/>
                </a:lnTo>
                <a:lnTo>
                  <a:pt x="17193" y="17236"/>
                </a:lnTo>
                <a:lnTo>
                  <a:pt x="1260422" y="17236"/>
                </a:lnTo>
                <a:lnTo>
                  <a:pt x="1260422" y="8746"/>
                </a:lnTo>
                <a:close/>
              </a:path>
              <a:path w="1277619" h="406400">
                <a:moveTo>
                  <a:pt x="1277605" y="8746"/>
                </a:moveTo>
                <a:lnTo>
                  <a:pt x="1260422" y="8746"/>
                </a:lnTo>
                <a:lnTo>
                  <a:pt x="1268882" y="17236"/>
                </a:lnTo>
                <a:lnTo>
                  <a:pt x="1277605" y="17236"/>
                </a:lnTo>
                <a:lnTo>
                  <a:pt x="1277605" y="8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30826" y="8462036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0" y="8746"/>
                </a:moveTo>
                <a:lnTo>
                  <a:pt x="0" y="3858"/>
                </a:lnTo>
                <a:lnTo>
                  <a:pt x="3847" y="0"/>
                </a:lnTo>
                <a:lnTo>
                  <a:pt x="8464" y="0"/>
                </a:lnTo>
                <a:lnTo>
                  <a:pt x="1268879" y="0"/>
                </a:lnTo>
                <a:lnTo>
                  <a:pt x="1273752" y="0"/>
                </a:lnTo>
                <a:lnTo>
                  <a:pt x="1277600" y="3858"/>
                </a:lnTo>
                <a:lnTo>
                  <a:pt x="1277600" y="8746"/>
                </a:lnTo>
                <a:lnTo>
                  <a:pt x="1277600" y="397708"/>
                </a:lnTo>
                <a:lnTo>
                  <a:pt x="1277600" y="402339"/>
                </a:lnTo>
                <a:lnTo>
                  <a:pt x="1273752" y="406198"/>
                </a:lnTo>
                <a:lnTo>
                  <a:pt x="1268879" y="406198"/>
                </a:lnTo>
                <a:lnTo>
                  <a:pt x="8464" y="406198"/>
                </a:lnTo>
                <a:lnTo>
                  <a:pt x="3847" y="406198"/>
                </a:lnTo>
                <a:lnTo>
                  <a:pt x="0" y="402339"/>
                </a:lnTo>
                <a:lnTo>
                  <a:pt x="0" y="397708"/>
                </a:lnTo>
                <a:lnTo>
                  <a:pt x="0" y="87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839291" y="8470783"/>
            <a:ext cx="1260475" cy="389255"/>
          </a:xfrm>
          <a:custGeom>
            <a:avLst/>
            <a:gdLst/>
            <a:ahLst/>
            <a:cxnLst/>
            <a:rect l="l" t="t" r="r" b="b"/>
            <a:pathLst>
              <a:path w="1260475" h="389254">
                <a:moveTo>
                  <a:pt x="8720" y="388962"/>
                </a:moveTo>
                <a:lnTo>
                  <a:pt x="0" y="380215"/>
                </a:lnTo>
                <a:lnTo>
                  <a:pt x="1260415" y="380215"/>
                </a:lnTo>
                <a:lnTo>
                  <a:pt x="1251950" y="388962"/>
                </a:lnTo>
                <a:lnTo>
                  <a:pt x="1251950" y="0"/>
                </a:lnTo>
                <a:lnTo>
                  <a:pt x="1260415" y="8489"/>
                </a:lnTo>
                <a:lnTo>
                  <a:pt x="0" y="8489"/>
                </a:lnTo>
                <a:lnTo>
                  <a:pt x="8720" y="0"/>
                </a:lnTo>
                <a:lnTo>
                  <a:pt x="8720" y="388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046660" y="8497985"/>
            <a:ext cx="850900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障碍物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466640" y="9814917"/>
            <a:ext cx="332417" cy="777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309670" y="9603972"/>
            <a:ext cx="423545" cy="126364"/>
          </a:xfrm>
          <a:custGeom>
            <a:avLst/>
            <a:gdLst/>
            <a:ahLst/>
            <a:cxnLst/>
            <a:rect l="l" t="t" r="r" b="b"/>
            <a:pathLst>
              <a:path w="423544" h="126365">
                <a:moveTo>
                  <a:pt x="211867" y="0"/>
                </a:moveTo>
                <a:lnTo>
                  <a:pt x="155559" y="4513"/>
                </a:lnTo>
                <a:lnTo>
                  <a:pt x="104952" y="17245"/>
                </a:lnTo>
                <a:lnTo>
                  <a:pt x="62070" y="36979"/>
                </a:lnTo>
                <a:lnTo>
                  <a:pt x="28935" y="62502"/>
                </a:lnTo>
                <a:lnTo>
                  <a:pt x="0" y="126051"/>
                </a:lnTo>
                <a:lnTo>
                  <a:pt x="19132" y="93502"/>
                </a:lnTo>
                <a:lnTo>
                  <a:pt x="50819" y="65969"/>
                </a:lnTo>
                <a:lnTo>
                  <a:pt x="92652" y="44439"/>
                </a:lnTo>
                <a:lnTo>
                  <a:pt x="142225" y="29897"/>
                </a:lnTo>
                <a:lnTo>
                  <a:pt x="197129" y="23330"/>
                </a:lnTo>
                <a:lnTo>
                  <a:pt x="331610" y="23330"/>
                </a:lnTo>
                <a:lnTo>
                  <a:pt x="318414" y="17245"/>
                </a:lnTo>
                <a:lnTo>
                  <a:pt x="267955" y="4513"/>
                </a:lnTo>
                <a:lnTo>
                  <a:pt x="211867" y="0"/>
                </a:lnTo>
                <a:close/>
              </a:path>
              <a:path w="423544" h="126365">
                <a:moveTo>
                  <a:pt x="331610" y="23330"/>
                </a:moveTo>
                <a:lnTo>
                  <a:pt x="197129" y="23330"/>
                </a:lnTo>
                <a:lnTo>
                  <a:pt x="254955" y="25724"/>
                </a:lnTo>
                <a:lnTo>
                  <a:pt x="314498" y="38651"/>
                </a:lnTo>
                <a:lnTo>
                  <a:pt x="364280" y="60838"/>
                </a:lnTo>
                <a:lnTo>
                  <a:pt x="401464" y="90551"/>
                </a:lnTo>
                <a:lnTo>
                  <a:pt x="423212" y="126051"/>
                </a:lnTo>
                <a:lnTo>
                  <a:pt x="415643" y="92597"/>
                </a:lnTo>
                <a:lnTo>
                  <a:pt x="394296" y="62502"/>
                </a:lnTo>
                <a:lnTo>
                  <a:pt x="361207" y="36979"/>
                </a:lnTo>
                <a:lnTo>
                  <a:pt x="331610" y="2333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379427" y="9673944"/>
            <a:ext cx="282575" cy="80010"/>
          </a:xfrm>
          <a:custGeom>
            <a:avLst/>
            <a:gdLst/>
            <a:ahLst/>
            <a:cxnLst/>
            <a:rect l="l" t="t" r="r" b="b"/>
            <a:pathLst>
              <a:path w="282575" h="80009">
                <a:moveTo>
                  <a:pt x="141074" y="0"/>
                </a:moveTo>
                <a:lnTo>
                  <a:pt x="86139" y="6310"/>
                </a:lnTo>
                <a:lnTo>
                  <a:pt x="41299" y="23473"/>
                </a:lnTo>
                <a:lnTo>
                  <a:pt x="11078" y="48837"/>
                </a:lnTo>
                <a:lnTo>
                  <a:pt x="0" y="79747"/>
                </a:lnTo>
                <a:lnTo>
                  <a:pt x="22276" y="50179"/>
                </a:lnTo>
                <a:lnTo>
                  <a:pt x="61626" y="28426"/>
                </a:lnTo>
                <a:lnTo>
                  <a:pt x="112614" y="16512"/>
                </a:lnTo>
                <a:lnTo>
                  <a:pt x="222335" y="16463"/>
                </a:lnTo>
                <a:lnTo>
                  <a:pt x="195797" y="6310"/>
                </a:lnTo>
                <a:lnTo>
                  <a:pt x="141074" y="0"/>
                </a:lnTo>
                <a:close/>
              </a:path>
              <a:path w="282575" h="80009">
                <a:moveTo>
                  <a:pt x="222335" y="16463"/>
                </a:moveTo>
                <a:lnTo>
                  <a:pt x="169806" y="16463"/>
                </a:lnTo>
                <a:lnTo>
                  <a:pt x="209505" y="24687"/>
                </a:lnTo>
                <a:lnTo>
                  <a:pt x="242712" y="38651"/>
                </a:lnTo>
                <a:lnTo>
                  <a:pt x="267551" y="57342"/>
                </a:lnTo>
                <a:lnTo>
                  <a:pt x="282148" y="79747"/>
                </a:lnTo>
                <a:lnTo>
                  <a:pt x="270998" y="48837"/>
                </a:lnTo>
                <a:lnTo>
                  <a:pt x="240660" y="23473"/>
                </a:lnTo>
                <a:lnTo>
                  <a:pt x="222335" y="1646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450743" y="9733112"/>
            <a:ext cx="141605" cy="40640"/>
          </a:xfrm>
          <a:custGeom>
            <a:avLst/>
            <a:gdLst/>
            <a:ahLst/>
            <a:cxnLst/>
            <a:rect l="l" t="t" r="r" b="b"/>
            <a:pathLst>
              <a:path w="141605" h="40640">
                <a:moveTo>
                  <a:pt x="70793" y="0"/>
                </a:moveTo>
                <a:lnTo>
                  <a:pt x="43281" y="3159"/>
                </a:lnTo>
                <a:lnTo>
                  <a:pt x="20774" y="11769"/>
                </a:lnTo>
                <a:lnTo>
                  <a:pt x="5578" y="24527"/>
                </a:lnTo>
                <a:lnTo>
                  <a:pt x="0" y="40130"/>
                </a:lnTo>
                <a:lnTo>
                  <a:pt x="21132" y="26327"/>
                </a:lnTo>
                <a:lnTo>
                  <a:pt x="49048" y="18457"/>
                </a:lnTo>
                <a:lnTo>
                  <a:pt x="80140" y="17050"/>
                </a:lnTo>
                <a:lnTo>
                  <a:pt x="126764" y="17050"/>
                </a:lnTo>
                <a:lnTo>
                  <a:pt x="120547" y="11769"/>
                </a:lnTo>
                <a:lnTo>
                  <a:pt x="98219" y="3159"/>
                </a:lnTo>
                <a:lnTo>
                  <a:pt x="70793" y="0"/>
                </a:lnTo>
                <a:close/>
              </a:path>
              <a:path w="141605" h="40640">
                <a:moveTo>
                  <a:pt x="126764" y="17050"/>
                </a:moveTo>
                <a:lnTo>
                  <a:pt x="80140" y="17050"/>
                </a:lnTo>
                <a:lnTo>
                  <a:pt x="110802" y="22638"/>
                </a:lnTo>
                <a:lnTo>
                  <a:pt x="119927" y="26094"/>
                </a:lnTo>
                <a:lnTo>
                  <a:pt x="128045" y="30226"/>
                </a:lnTo>
                <a:lnTo>
                  <a:pt x="135107" y="34937"/>
                </a:lnTo>
                <a:lnTo>
                  <a:pt x="141063" y="40130"/>
                </a:lnTo>
                <a:lnTo>
                  <a:pt x="135566" y="24527"/>
                </a:lnTo>
                <a:lnTo>
                  <a:pt x="126764" y="17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90990" y="8321837"/>
            <a:ext cx="95250" cy="19050"/>
          </a:xfrm>
          <a:custGeom>
            <a:avLst/>
            <a:gdLst/>
            <a:ahLst/>
            <a:cxnLst/>
            <a:rect l="l" t="t" r="r" b="b"/>
            <a:pathLst>
              <a:path w="95250" h="19050">
                <a:moveTo>
                  <a:pt x="256" y="0"/>
                </a:moveTo>
                <a:lnTo>
                  <a:pt x="0" y="17236"/>
                </a:lnTo>
                <a:lnTo>
                  <a:pt x="94389" y="18521"/>
                </a:lnTo>
                <a:lnTo>
                  <a:pt x="94646" y="1544"/>
                </a:lnTo>
                <a:lnTo>
                  <a:pt x="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90990" y="8321835"/>
            <a:ext cx="95250" cy="19050"/>
          </a:xfrm>
          <a:custGeom>
            <a:avLst/>
            <a:gdLst/>
            <a:ahLst/>
            <a:cxnLst/>
            <a:rect l="l" t="t" r="r" b="b"/>
            <a:pathLst>
              <a:path w="95250" h="19050">
                <a:moveTo>
                  <a:pt x="256" y="0"/>
                </a:moveTo>
                <a:lnTo>
                  <a:pt x="94646" y="1543"/>
                </a:lnTo>
                <a:lnTo>
                  <a:pt x="94390" y="18522"/>
                </a:lnTo>
                <a:lnTo>
                  <a:pt x="0" y="17235"/>
                </a:lnTo>
                <a:lnTo>
                  <a:pt x="25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28184" y="7983038"/>
            <a:ext cx="20320" cy="202565"/>
          </a:xfrm>
          <a:custGeom>
            <a:avLst/>
            <a:gdLst/>
            <a:ahLst/>
            <a:cxnLst/>
            <a:rect l="l" t="t" r="r" b="b"/>
            <a:pathLst>
              <a:path w="20320" h="202565">
                <a:moveTo>
                  <a:pt x="3333" y="0"/>
                </a:moveTo>
                <a:lnTo>
                  <a:pt x="0" y="201941"/>
                </a:lnTo>
                <a:lnTo>
                  <a:pt x="17183" y="202198"/>
                </a:lnTo>
                <a:lnTo>
                  <a:pt x="20262" y="257"/>
                </a:lnTo>
                <a:lnTo>
                  <a:pt x="3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28181" y="7983036"/>
            <a:ext cx="20320" cy="202565"/>
          </a:xfrm>
          <a:custGeom>
            <a:avLst/>
            <a:gdLst/>
            <a:ahLst/>
            <a:cxnLst/>
            <a:rect l="l" t="t" r="r" b="b"/>
            <a:pathLst>
              <a:path w="20320" h="202565">
                <a:moveTo>
                  <a:pt x="0" y="201941"/>
                </a:moveTo>
                <a:lnTo>
                  <a:pt x="3334" y="0"/>
                </a:lnTo>
                <a:lnTo>
                  <a:pt x="20263" y="257"/>
                </a:lnTo>
                <a:lnTo>
                  <a:pt x="17185" y="202198"/>
                </a:lnTo>
                <a:lnTo>
                  <a:pt x="0" y="20194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81725" y="8179578"/>
            <a:ext cx="131445" cy="797560"/>
          </a:xfrm>
          <a:custGeom>
            <a:avLst/>
            <a:gdLst/>
            <a:ahLst/>
            <a:cxnLst/>
            <a:rect l="l" t="t" r="r" b="b"/>
            <a:pathLst>
              <a:path w="131445" h="797559">
                <a:moveTo>
                  <a:pt x="113883" y="0"/>
                </a:moveTo>
                <a:lnTo>
                  <a:pt x="0" y="794645"/>
                </a:lnTo>
                <a:lnTo>
                  <a:pt x="16927" y="797217"/>
                </a:lnTo>
                <a:lnTo>
                  <a:pt x="130811" y="2315"/>
                </a:lnTo>
                <a:lnTo>
                  <a:pt x="113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881723" y="8179575"/>
            <a:ext cx="131445" cy="797560"/>
          </a:xfrm>
          <a:custGeom>
            <a:avLst/>
            <a:gdLst/>
            <a:ahLst/>
            <a:cxnLst/>
            <a:rect l="l" t="t" r="r" b="b"/>
            <a:pathLst>
              <a:path w="131445" h="797559">
                <a:moveTo>
                  <a:pt x="0" y="794645"/>
                </a:moveTo>
                <a:lnTo>
                  <a:pt x="113883" y="0"/>
                </a:lnTo>
                <a:lnTo>
                  <a:pt x="130812" y="2315"/>
                </a:lnTo>
                <a:lnTo>
                  <a:pt x="16928" y="797218"/>
                </a:lnTo>
                <a:lnTo>
                  <a:pt x="0" y="79464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54345" y="8179578"/>
            <a:ext cx="131445" cy="797560"/>
          </a:xfrm>
          <a:custGeom>
            <a:avLst/>
            <a:gdLst/>
            <a:ahLst/>
            <a:cxnLst/>
            <a:rect l="l" t="t" r="r" b="b"/>
            <a:pathLst>
              <a:path w="131445" h="797559">
                <a:moveTo>
                  <a:pt x="16929" y="0"/>
                </a:moveTo>
                <a:lnTo>
                  <a:pt x="0" y="2315"/>
                </a:lnTo>
                <a:lnTo>
                  <a:pt x="113883" y="797217"/>
                </a:lnTo>
                <a:lnTo>
                  <a:pt x="130812" y="794645"/>
                </a:lnTo>
                <a:lnTo>
                  <a:pt x="1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054344" y="8179575"/>
            <a:ext cx="131445" cy="797560"/>
          </a:xfrm>
          <a:custGeom>
            <a:avLst/>
            <a:gdLst/>
            <a:ahLst/>
            <a:cxnLst/>
            <a:rect l="l" t="t" r="r" b="b"/>
            <a:pathLst>
              <a:path w="131445" h="797559">
                <a:moveTo>
                  <a:pt x="16928" y="0"/>
                </a:moveTo>
                <a:lnTo>
                  <a:pt x="130812" y="794645"/>
                </a:lnTo>
                <a:lnTo>
                  <a:pt x="113883" y="797218"/>
                </a:lnTo>
                <a:lnTo>
                  <a:pt x="0" y="2315"/>
                </a:lnTo>
                <a:lnTo>
                  <a:pt x="1692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99935" y="8954416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423" y="0"/>
                </a:lnTo>
              </a:path>
            </a:pathLst>
          </a:custGeom>
          <a:ln w="185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99934" y="8945152"/>
            <a:ext cx="273685" cy="19050"/>
          </a:xfrm>
          <a:custGeom>
            <a:avLst/>
            <a:gdLst/>
            <a:ahLst/>
            <a:cxnLst/>
            <a:rect l="l" t="t" r="r" b="b"/>
            <a:pathLst>
              <a:path w="273684" h="19050">
                <a:moveTo>
                  <a:pt x="256" y="0"/>
                </a:moveTo>
                <a:lnTo>
                  <a:pt x="273423" y="1543"/>
                </a:lnTo>
                <a:lnTo>
                  <a:pt x="273423" y="18522"/>
                </a:lnTo>
                <a:lnTo>
                  <a:pt x="0" y="17235"/>
                </a:lnTo>
                <a:lnTo>
                  <a:pt x="25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32510" y="873793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5" h="0">
                <a:moveTo>
                  <a:pt x="0" y="0"/>
                </a:moveTo>
                <a:lnTo>
                  <a:pt x="214943" y="0"/>
                </a:lnTo>
              </a:path>
            </a:pathLst>
          </a:custGeom>
          <a:ln w="18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32509" y="8728547"/>
            <a:ext cx="215265" cy="19050"/>
          </a:xfrm>
          <a:custGeom>
            <a:avLst/>
            <a:gdLst/>
            <a:ahLst/>
            <a:cxnLst/>
            <a:rect l="l" t="t" r="r" b="b"/>
            <a:pathLst>
              <a:path w="215265" h="19050">
                <a:moveTo>
                  <a:pt x="0" y="0"/>
                </a:moveTo>
                <a:lnTo>
                  <a:pt x="214942" y="1543"/>
                </a:lnTo>
                <a:lnTo>
                  <a:pt x="214942" y="18779"/>
                </a:lnTo>
                <a:lnTo>
                  <a:pt x="0" y="1723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926354" y="8737038"/>
            <a:ext cx="243840" cy="226060"/>
          </a:xfrm>
          <a:custGeom>
            <a:avLst/>
            <a:gdLst/>
            <a:ahLst/>
            <a:cxnLst/>
            <a:rect l="l" t="t" r="r" b="b"/>
            <a:pathLst>
              <a:path w="243840" h="226059">
                <a:moveTo>
                  <a:pt x="5900" y="0"/>
                </a:moveTo>
                <a:lnTo>
                  <a:pt x="0" y="6174"/>
                </a:lnTo>
                <a:lnTo>
                  <a:pt x="237770" y="225608"/>
                </a:lnTo>
                <a:lnTo>
                  <a:pt x="243413" y="219434"/>
                </a:lnTo>
                <a:lnTo>
                  <a:pt x="5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26353" y="8737037"/>
            <a:ext cx="243840" cy="226060"/>
          </a:xfrm>
          <a:custGeom>
            <a:avLst/>
            <a:gdLst/>
            <a:ahLst/>
            <a:cxnLst/>
            <a:rect l="l" t="t" r="r" b="b"/>
            <a:pathLst>
              <a:path w="243840" h="226059">
                <a:moveTo>
                  <a:pt x="5899" y="0"/>
                </a:moveTo>
                <a:lnTo>
                  <a:pt x="243413" y="219434"/>
                </a:lnTo>
                <a:lnTo>
                  <a:pt x="237770" y="225608"/>
                </a:lnTo>
                <a:lnTo>
                  <a:pt x="0" y="6174"/>
                </a:lnTo>
                <a:lnTo>
                  <a:pt x="589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903783" y="8735495"/>
            <a:ext cx="243204" cy="222885"/>
          </a:xfrm>
          <a:custGeom>
            <a:avLst/>
            <a:gdLst/>
            <a:ahLst/>
            <a:cxnLst/>
            <a:rect l="l" t="t" r="r" b="b"/>
            <a:pathLst>
              <a:path w="243204" h="222884">
                <a:moveTo>
                  <a:pt x="237513" y="0"/>
                </a:moveTo>
                <a:lnTo>
                  <a:pt x="0" y="216605"/>
                </a:lnTo>
                <a:lnTo>
                  <a:pt x="5642" y="222778"/>
                </a:lnTo>
                <a:lnTo>
                  <a:pt x="243156" y="6431"/>
                </a:lnTo>
                <a:lnTo>
                  <a:pt x="237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903782" y="8735493"/>
            <a:ext cx="243204" cy="222885"/>
          </a:xfrm>
          <a:custGeom>
            <a:avLst/>
            <a:gdLst/>
            <a:ahLst/>
            <a:cxnLst/>
            <a:rect l="l" t="t" r="r" b="b"/>
            <a:pathLst>
              <a:path w="243204" h="222884">
                <a:moveTo>
                  <a:pt x="243156" y="6431"/>
                </a:moveTo>
                <a:lnTo>
                  <a:pt x="5642" y="222778"/>
                </a:lnTo>
                <a:lnTo>
                  <a:pt x="0" y="216604"/>
                </a:lnTo>
                <a:lnTo>
                  <a:pt x="237514" y="0"/>
                </a:lnTo>
                <a:lnTo>
                  <a:pt x="243156" y="643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961750" y="8517862"/>
            <a:ext cx="149860" cy="19050"/>
          </a:xfrm>
          <a:custGeom>
            <a:avLst/>
            <a:gdLst/>
            <a:ahLst/>
            <a:cxnLst/>
            <a:rect l="l" t="t" r="r" b="b"/>
            <a:pathLst>
              <a:path w="149859" h="19050">
                <a:moveTo>
                  <a:pt x="256" y="0"/>
                </a:moveTo>
                <a:lnTo>
                  <a:pt x="0" y="17236"/>
                </a:lnTo>
                <a:lnTo>
                  <a:pt x="149793" y="18778"/>
                </a:lnTo>
                <a:lnTo>
                  <a:pt x="149793" y="1543"/>
                </a:lnTo>
                <a:lnTo>
                  <a:pt x="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961750" y="8517859"/>
            <a:ext cx="149860" cy="19050"/>
          </a:xfrm>
          <a:custGeom>
            <a:avLst/>
            <a:gdLst/>
            <a:ahLst/>
            <a:cxnLst/>
            <a:rect l="l" t="t" r="r" b="b"/>
            <a:pathLst>
              <a:path w="149859" h="19050">
                <a:moveTo>
                  <a:pt x="256" y="0"/>
                </a:moveTo>
                <a:lnTo>
                  <a:pt x="149792" y="1543"/>
                </a:lnTo>
                <a:lnTo>
                  <a:pt x="149792" y="18779"/>
                </a:lnTo>
                <a:lnTo>
                  <a:pt x="0" y="17235"/>
                </a:lnTo>
                <a:lnTo>
                  <a:pt x="25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955338" y="8522235"/>
            <a:ext cx="182880" cy="219710"/>
          </a:xfrm>
          <a:custGeom>
            <a:avLst/>
            <a:gdLst/>
            <a:ahLst/>
            <a:cxnLst/>
            <a:rect l="l" t="t" r="r" b="b"/>
            <a:pathLst>
              <a:path w="182879" h="219709">
                <a:moveTo>
                  <a:pt x="6668" y="0"/>
                </a:moveTo>
                <a:lnTo>
                  <a:pt x="0" y="5658"/>
                </a:lnTo>
                <a:lnTo>
                  <a:pt x="175698" y="219175"/>
                </a:lnTo>
                <a:lnTo>
                  <a:pt x="182367" y="213774"/>
                </a:lnTo>
                <a:lnTo>
                  <a:pt x="6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955337" y="8522233"/>
            <a:ext cx="182880" cy="219710"/>
          </a:xfrm>
          <a:custGeom>
            <a:avLst/>
            <a:gdLst/>
            <a:ahLst/>
            <a:cxnLst/>
            <a:rect l="l" t="t" r="r" b="b"/>
            <a:pathLst>
              <a:path w="182879" h="219709">
                <a:moveTo>
                  <a:pt x="6668" y="0"/>
                </a:moveTo>
                <a:lnTo>
                  <a:pt x="182367" y="213774"/>
                </a:lnTo>
                <a:lnTo>
                  <a:pt x="175698" y="219177"/>
                </a:lnTo>
                <a:lnTo>
                  <a:pt x="0" y="5659"/>
                </a:lnTo>
                <a:lnTo>
                  <a:pt x="666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19685" y="8522235"/>
            <a:ext cx="192405" cy="216535"/>
          </a:xfrm>
          <a:custGeom>
            <a:avLst/>
            <a:gdLst/>
            <a:ahLst/>
            <a:cxnLst/>
            <a:rect l="l" t="t" r="r" b="b"/>
            <a:pathLst>
              <a:path w="192404" h="216534">
                <a:moveTo>
                  <a:pt x="185445" y="0"/>
                </a:moveTo>
                <a:lnTo>
                  <a:pt x="0" y="210686"/>
                </a:lnTo>
                <a:lnTo>
                  <a:pt x="6412" y="216347"/>
                </a:lnTo>
                <a:lnTo>
                  <a:pt x="191859" y="5658"/>
                </a:lnTo>
                <a:lnTo>
                  <a:pt x="185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19684" y="8522233"/>
            <a:ext cx="192405" cy="216535"/>
          </a:xfrm>
          <a:custGeom>
            <a:avLst/>
            <a:gdLst/>
            <a:ahLst/>
            <a:cxnLst/>
            <a:rect l="l" t="t" r="r" b="b"/>
            <a:pathLst>
              <a:path w="192404" h="216534">
                <a:moveTo>
                  <a:pt x="0" y="210687"/>
                </a:moveTo>
                <a:lnTo>
                  <a:pt x="185445" y="0"/>
                </a:lnTo>
                <a:lnTo>
                  <a:pt x="191858" y="5659"/>
                </a:lnTo>
                <a:lnTo>
                  <a:pt x="6412" y="216347"/>
                </a:lnTo>
                <a:lnTo>
                  <a:pt x="0" y="21068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977909" y="8328011"/>
            <a:ext cx="140970" cy="202565"/>
          </a:xfrm>
          <a:custGeom>
            <a:avLst/>
            <a:gdLst/>
            <a:ahLst/>
            <a:cxnLst/>
            <a:rect l="l" t="t" r="r" b="b"/>
            <a:pathLst>
              <a:path w="140970" h="202565">
                <a:moveTo>
                  <a:pt x="6925" y="0"/>
                </a:moveTo>
                <a:lnTo>
                  <a:pt x="0" y="4886"/>
                </a:lnTo>
                <a:lnTo>
                  <a:pt x="133377" y="202455"/>
                </a:lnTo>
                <a:lnTo>
                  <a:pt x="140560" y="197567"/>
                </a:lnTo>
                <a:lnTo>
                  <a:pt x="69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977908" y="8328009"/>
            <a:ext cx="140970" cy="202565"/>
          </a:xfrm>
          <a:custGeom>
            <a:avLst/>
            <a:gdLst/>
            <a:ahLst/>
            <a:cxnLst/>
            <a:rect l="l" t="t" r="r" b="b"/>
            <a:pathLst>
              <a:path w="140970" h="202565">
                <a:moveTo>
                  <a:pt x="6925" y="0"/>
                </a:moveTo>
                <a:lnTo>
                  <a:pt x="140559" y="197568"/>
                </a:lnTo>
                <a:lnTo>
                  <a:pt x="133377" y="202455"/>
                </a:lnTo>
                <a:lnTo>
                  <a:pt x="0" y="4887"/>
                </a:lnTo>
                <a:lnTo>
                  <a:pt x="692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948413" y="8326725"/>
            <a:ext cx="134620" cy="205104"/>
          </a:xfrm>
          <a:custGeom>
            <a:avLst/>
            <a:gdLst/>
            <a:ahLst/>
            <a:cxnLst/>
            <a:rect l="l" t="t" r="r" b="b"/>
            <a:pathLst>
              <a:path w="134620" h="205104">
                <a:moveTo>
                  <a:pt x="126964" y="0"/>
                </a:moveTo>
                <a:lnTo>
                  <a:pt x="0" y="200397"/>
                </a:lnTo>
                <a:lnTo>
                  <a:pt x="7181" y="205027"/>
                </a:lnTo>
                <a:lnTo>
                  <a:pt x="134146" y="4629"/>
                </a:lnTo>
                <a:lnTo>
                  <a:pt x="1269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948412" y="8326723"/>
            <a:ext cx="134620" cy="205104"/>
          </a:xfrm>
          <a:custGeom>
            <a:avLst/>
            <a:gdLst/>
            <a:ahLst/>
            <a:cxnLst/>
            <a:rect l="l" t="t" r="r" b="b"/>
            <a:pathLst>
              <a:path w="134620" h="205104">
                <a:moveTo>
                  <a:pt x="0" y="200397"/>
                </a:moveTo>
                <a:lnTo>
                  <a:pt x="126964" y="0"/>
                </a:lnTo>
                <a:lnTo>
                  <a:pt x="134146" y="4630"/>
                </a:lnTo>
                <a:lnTo>
                  <a:pt x="7181" y="205028"/>
                </a:lnTo>
                <a:lnTo>
                  <a:pt x="0" y="20039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971240" y="8180092"/>
            <a:ext cx="95250" cy="158750"/>
          </a:xfrm>
          <a:custGeom>
            <a:avLst/>
            <a:gdLst/>
            <a:ahLst/>
            <a:cxnLst/>
            <a:rect l="l" t="t" r="r" b="b"/>
            <a:pathLst>
              <a:path w="95250" h="158750">
                <a:moveTo>
                  <a:pt x="87721" y="0"/>
                </a:moveTo>
                <a:lnTo>
                  <a:pt x="0" y="154093"/>
                </a:lnTo>
                <a:lnTo>
                  <a:pt x="7438" y="158208"/>
                </a:lnTo>
                <a:lnTo>
                  <a:pt x="95159" y="4116"/>
                </a:lnTo>
                <a:lnTo>
                  <a:pt x="87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71240" y="8180090"/>
            <a:ext cx="95250" cy="158750"/>
          </a:xfrm>
          <a:custGeom>
            <a:avLst/>
            <a:gdLst/>
            <a:ahLst/>
            <a:cxnLst/>
            <a:rect l="l" t="t" r="r" b="b"/>
            <a:pathLst>
              <a:path w="95250" h="158750">
                <a:moveTo>
                  <a:pt x="0" y="154092"/>
                </a:moveTo>
                <a:lnTo>
                  <a:pt x="87721" y="0"/>
                </a:lnTo>
                <a:lnTo>
                  <a:pt x="95159" y="4116"/>
                </a:lnTo>
                <a:lnTo>
                  <a:pt x="7438" y="158208"/>
                </a:lnTo>
                <a:lnTo>
                  <a:pt x="0" y="15409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000994" y="7970176"/>
            <a:ext cx="71755" cy="23495"/>
          </a:xfrm>
          <a:custGeom>
            <a:avLst/>
            <a:gdLst/>
            <a:ahLst/>
            <a:cxnLst/>
            <a:rect l="l" t="t" r="r" b="b"/>
            <a:pathLst>
              <a:path w="71754" h="23495">
                <a:moveTo>
                  <a:pt x="35652" y="0"/>
                </a:moveTo>
                <a:lnTo>
                  <a:pt x="21749" y="904"/>
                </a:lnTo>
                <a:lnTo>
                  <a:pt x="10419" y="3376"/>
                </a:lnTo>
                <a:lnTo>
                  <a:pt x="2793" y="7054"/>
                </a:lnTo>
                <a:lnTo>
                  <a:pt x="0" y="11575"/>
                </a:lnTo>
                <a:lnTo>
                  <a:pt x="2793" y="16097"/>
                </a:lnTo>
                <a:lnTo>
                  <a:pt x="10419" y="19775"/>
                </a:lnTo>
                <a:lnTo>
                  <a:pt x="21749" y="22247"/>
                </a:lnTo>
                <a:lnTo>
                  <a:pt x="35652" y="23152"/>
                </a:lnTo>
                <a:lnTo>
                  <a:pt x="49595" y="22247"/>
                </a:lnTo>
                <a:lnTo>
                  <a:pt x="61013" y="19775"/>
                </a:lnTo>
                <a:lnTo>
                  <a:pt x="68728" y="16097"/>
                </a:lnTo>
                <a:lnTo>
                  <a:pt x="71562" y="11575"/>
                </a:lnTo>
                <a:lnTo>
                  <a:pt x="68728" y="7054"/>
                </a:lnTo>
                <a:lnTo>
                  <a:pt x="61013" y="3376"/>
                </a:lnTo>
                <a:lnTo>
                  <a:pt x="49595" y="904"/>
                </a:lnTo>
                <a:lnTo>
                  <a:pt x="3565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994326" y="7963744"/>
            <a:ext cx="85725" cy="36195"/>
          </a:xfrm>
          <a:custGeom>
            <a:avLst/>
            <a:gdLst/>
            <a:ahLst/>
            <a:cxnLst/>
            <a:rect l="l" t="t" r="r" b="b"/>
            <a:pathLst>
              <a:path w="85725" h="36195">
                <a:moveTo>
                  <a:pt x="68995" y="32670"/>
                </a:moveTo>
                <a:lnTo>
                  <a:pt x="15902" y="32670"/>
                </a:lnTo>
                <a:lnTo>
                  <a:pt x="28213" y="34986"/>
                </a:lnTo>
                <a:lnTo>
                  <a:pt x="42063" y="36014"/>
                </a:lnTo>
                <a:lnTo>
                  <a:pt x="42834" y="36014"/>
                </a:lnTo>
                <a:lnTo>
                  <a:pt x="57453" y="34986"/>
                </a:lnTo>
                <a:lnTo>
                  <a:pt x="68995" y="32670"/>
                </a:lnTo>
                <a:close/>
              </a:path>
              <a:path w="85725" h="36195">
                <a:moveTo>
                  <a:pt x="69508" y="3601"/>
                </a:moveTo>
                <a:lnTo>
                  <a:pt x="15645" y="3601"/>
                </a:lnTo>
                <a:lnTo>
                  <a:pt x="14619" y="4117"/>
                </a:lnTo>
                <a:lnTo>
                  <a:pt x="6924" y="7717"/>
                </a:lnTo>
                <a:lnTo>
                  <a:pt x="5641" y="8232"/>
                </a:lnTo>
                <a:lnTo>
                  <a:pt x="4873" y="9003"/>
                </a:lnTo>
                <a:lnTo>
                  <a:pt x="4103" y="10033"/>
                </a:lnTo>
                <a:lnTo>
                  <a:pt x="1282" y="14663"/>
                </a:lnTo>
                <a:lnTo>
                  <a:pt x="0" y="16720"/>
                </a:lnTo>
                <a:lnTo>
                  <a:pt x="0" y="19293"/>
                </a:lnTo>
                <a:lnTo>
                  <a:pt x="1282" y="21608"/>
                </a:lnTo>
                <a:lnTo>
                  <a:pt x="4103" y="26238"/>
                </a:lnTo>
                <a:lnTo>
                  <a:pt x="4873" y="27268"/>
                </a:lnTo>
                <a:lnTo>
                  <a:pt x="5641" y="28041"/>
                </a:lnTo>
                <a:lnTo>
                  <a:pt x="6924" y="28555"/>
                </a:lnTo>
                <a:lnTo>
                  <a:pt x="14619" y="32156"/>
                </a:lnTo>
                <a:lnTo>
                  <a:pt x="15645" y="32670"/>
                </a:lnTo>
                <a:lnTo>
                  <a:pt x="69508" y="32670"/>
                </a:lnTo>
                <a:lnTo>
                  <a:pt x="70536" y="32156"/>
                </a:lnTo>
                <a:lnTo>
                  <a:pt x="78231" y="28555"/>
                </a:lnTo>
                <a:lnTo>
                  <a:pt x="79256" y="28041"/>
                </a:lnTo>
                <a:lnTo>
                  <a:pt x="80282" y="27268"/>
                </a:lnTo>
                <a:lnTo>
                  <a:pt x="81051" y="26238"/>
                </a:lnTo>
                <a:lnTo>
                  <a:pt x="82776" y="23409"/>
                </a:lnTo>
                <a:lnTo>
                  <a:pt x="42063" y="23409"/>
                </a:lnTo>
                <a:lnTo>
                  <a:pt x="42437" y="23380"/>
                </a:lnTo>
                <a:lnTo>
                  <a:pt x="28983" y="22380"/>
                </a:lnTo>
                <a:lnTo>
                  <a:pt x="25477" y="21608"/>
                </a:lnTo>
                <a:lnTo>
                  <a:pt x="12311" y="21608"/>
                </a:lnTo>
                <a:lnTo>
                  <a:pt x="12311" y="14663"/>
                </a:lnTo>
                <a:lnTo>
                  <a:pt x="25989" y="14663"/>
                </a:lnTo>
                <a:lnTo>
                  <a:pt x="29753" y="13891"/>
                </a:lnTo>
                <a:lnTo>
                  <a:pt x="42459" y="12891"/>
                </a:lnTo>
                <a:lnTo>
                  <a:pt x="42063" y="12862"/>
                </a:lnTo>
                <a:lnTo>
                  <a:pt x="82776" y="12862"/>
                </a:lnTo>
                <a:lnTo>
                  <a:pt x="70536" y="4117"/>
                </a:lnTo>
                <a:lnTo>
                  <a:pt x="69508" y="3601"/>
                </a:lnTo>
                <a:close/>
              </a:path>
              <a:path w="85725" h="36195">
                <a:moveTo>
                  <a:pt x="42437" y="23380"/>
                </a:moveTo>
                <a:lnTo>
                  <a:pt x="42063" y="23409"/>
                </a:lnTo>
                <a:lnTo>
                  <a:pt x="42834" y="23409"/>
                </a:lnTo>
                <a:lnTo>
                  <a:pt x="42437" y="23380"/>
                </a:lnTo>
                <a:close/>
              </a:path>
              <a:path w="85725" h="36195">
                <a:moveTo>
                  <a:pt x="65916" y="20220"/>
                </a:moveTo>
                <a:lnTo>
                  <a:pt x="55145" y="22380"/>
                </a:lnTo>
                <a:lnTo>
                  <a:pt x="42437" y="23380"/>
                </a:lnTo>
                <a:lnTo>
                  <a:pt x="42834" y="23409"/>
                </a:lnTo>
                <a:lnTo>
                  <a:pt x="82776" y="23409"/>
                </a:lnTo>
                <a:lnTo>
                  <a:pt x="83873" y="21608"/>
                </a:lnTo>
                <a:lnTo>
                  <a:pt x="72843" y="21608"/>
                </a:lnTo>
                <a:lnTo>
                  <a:pt x="72216" y="20579"/>
                </a:lnTo>
                <a:lnTo>
                  <a:pt x="65148" y="20579"/>
                </a:lnTo>
                <a:lnTo>
                  <a:pt x="65916" y="20220"/>
                </a:lnTo>
                <a:close/>
              </a:path>
              <a:path w="85725" h="36195">
                <a:moveTo>
                  <a:pt x="14108" y="18452"/>
                </a:moveTo>
                <a:lnTo>
                  <a:pt x="12311" y="19293"/>
                </a:lnTo>
                <a:lnTo>
                  <a:pt x="12311" y="21608"/>
                </a:lnTo>
                <a:lnTo>
                  <a:pt x="14192" y="18521"/>
                </a:lnTo>
                <a:close/>
              </a:path>
              <a:path w="85725" h="36195">
                <a:moveTo>
                  <a:pt x="14192" y="18521"/>
                </a:moveTo>
                <a:lnTo>
                  <a:pt x="12311" y="21608"/>
                </a:lnTo>
                <a:lnTo>
                  <a:pt x="25477" y="21608"/>
                </a:lnTo>
                <a:lnTo>
                  <a:pt x="20801" y="20579"/>
                </a:lnTo>
                <a:lnTo>
                  <a:pt x="20005" y="20579"/>
                </a:lnTo>
                <a:lnTo>
                  <a:pt x="18466" y="20065"/>
                </a:lnTo>
                <a:lnTo>
                  <a:pt x="18907" y="20065"/>
                </a:lnTo>
                <a:lnTo>
                  <a:pt x="17258" y="19293"/>
                </a:lnTo>
                <a:lnTo>
                  <a:pt x="15132" y="19293"/>
                </a:lnTo>
                <a:lnTo>
                  <a:pt x="14192" y="18521"/>
                </a:lnTo>
                <a:close/>
              </a:path>
              <a:path w="85725" h="36195">
                <a:moveTo>
                  <a:pt x="71047" y="18452"/>
                </a:moveTo>
                <a:lnTo>
                  <a:pt x="72843" y="21608"/>
                </a:lnTo>
                <a:lnTo>
                  <a:pt x="72843" y="19293"/>
                </a:lnTo>
                <a:lnTo>
                  <a:pt x="71047" y="18452"/>
                </a:lnTo>
                <a:close/>
              </a:path>
              <a:path w="85725" h="36195">
                <a:moveTo>
                  <a:pt x="83873" y="14663"/>
                </a:moveTo>
                <a:lnTo>
                  <a:pt x="72843" y="14663"/>
                </a:lnTo>
                <a:lnTo>
                  <a:pt x="72843" y="21608"/>
                </a:lnTo>
                <a:lnTo>
                  <a:pt x="83873" y="21608"/>
                </a:lnTo>
                <a:lnTo>
                  <a:pt x="85155" y="19293"/>
                </a:lnTo>
                <a:lnTo>
                  <a:pt x="85155" y="16720"/>
                </a:lnTo>
                <a:lnTo>
                  <a:pt x="83873" y="14663"/>
                </a:lnTo>
                <a:close/>
              </a:path>
              <a:path w="85725" h="36195">
                <a:moveTo>
                  <a:pt x="18466" y="20065"/>
                </a:moveTo>
                <a:lnTo>
                  <a:pt x="20005" y="20579"/>
                </a:lnTo>
                <a:lnTo>
                  <a:pt x="19298" y="20248"/>
                </a:lnTo>
                <a:lnTo>
                  <a:pt x="18466" y="20065"/>
                </a:lnTo>
                <a:close/>
              </a:path>
              <a:path w="85725" h="36195">
                <a:moveTo>
                  <a:pt x="19298" y="20248"/>
                </a:moveTo>
                <a:lnTo>
                  <a:pt x="20005" y="20579"/>
                </a:lnTo>
                <a:lnTo>
                  <a:pt x="20801" y="20579"/>
                </a:lnTo>
                <a:lnTo>
                  <a:pt x="19298" y="20248"/>
                </a:lnTo>
                <a:close/>
              </a:path>
              <a:path w="85725" h="36195">
                <a:moveTo>
                  <a:pt x="66688" y="20065"/>
                </a:moveTo>
                <a:lnTo>
                  <a:pt x="65916" y="20220"/>
                </a:lnTo>
                <a:lnTo>
                  <a:pt x="65148" y="20579"/>
                </a:lnTo>
                <a:lnTo>
                  <a:pt x="66688" y="20065"/>
                </a:lnTo>
                <a:close/>
              </a:path>
              <a:path w="85725" h="36195">
                <a:moveTo>
                  <a:pt x="71903" y="20065"/>
                </a:moveTo>
                <a:lnTo>
                  <a:pt x="66688" y="20065"/>
                </a:lnTo>
                <a:lnTo>
                  <a:pt x="65148" y="20579"/>
                </a:lnTo>
                <a:lnTo>
                  <a:pt x="72216" y="20579"/>
                </a:lnTo>
                <a:lnTo>
                  <a:pt x="71903" y="20065"/>
                </a:lnTo>
                <a:close/>
              </a:path>
              <a:path w="85725" h="36195">
                <a:moveTo>
                  <a:pt x="18907" y="20065"/>
                </a:moveTo>
                <a:lnTo>
                  <a:pt x="18466" y="20065"/>
                </a:lnTo>
                <a:lnTo>
                  <a:pt x="19298" y="20248"/>
                </a:lnTo>
                <a:lnTo>
                  <a:pt x="18907" y="20065"/>
                </a:lnTo>
                <a:close/>
              </a:path>
              <a:path w="85725" h="36195">
                <a:moveTo>
                  <a:pt x="70370" y="18136"/>
                </a:moveTo>
                <a:lnTo>
                  <a:pt x="65916" y="20220"/>
                </a:lnTo>
                <a:lnTo>
                  <a:pt x="66688" y="20065"/>
                </a:lnTo>
                <a:lnTo>
                  <a:pt x="71903" y="20065"/>
                </a:lnTo>
                <a:lnTo>
                  <a:pt x="71433" y="19293"/>
                </a:lnTo>
                <a:lnTo>
                  <a:pt x="70022" y="19293"/>
                </a:lnTo>
                <a:lnTo>
                  <a:pt x="70648" y="18266"/>
                </a:lnTo>
                <a:lnTo>
                  <a:pt x="70370" y="18136"/>
                </a:lnTo>
                <a:close/>
              </a:path>
              <a:path w="85725" h="36195">
                <a:moveTo>
                  <a:pt x="12311" y="16978"/>
                </a:moveTo>
                <a:lnTo>
                  <a:pt x="12311" y="19293"/>
                </a:lnTo>
                <a:lnTo>
                  <a:pt x="13722" y="18136"/>
                </a:lnTo>
                <a:lnTo>
                  <a:pt x="12311" y="16978"/>
                </a:lnTo>
                <a:close/>
              </a:path>
              <a:path w="85725" h="36195">
                <a:moveTo>
                  <a:pt x="13722" y="18136"/>
                </a:moveTo>
                <a:lnTo>
                  <a:pt x="12311" y="19293"/>
                </a:lnTo>
                <a:lnTo>
                  <a:pt x="14107" y="18452"/>
                </a:lnTo>
                <a:lnTo>
                  <a:pt x="13722" y="18136"/>
                </a:lnTo>
                <a:close/>
              </a:path>
              <a:path w="85725" h="36195">
                <a:moveTo>
                  <a:pt x="14506" y="18266"/>
                </a:moveTo>
                <a:lnTo>
                  <a:pt x="14284" y="18370"/>
                </a:lnTo>
                <a:lnTo>
                  <a:pt x="14192" y="18521"/>
                </a:lnTo>
                <a:lnTo>
                  <a:pt x="15132" y="19293"/>
                </a:lnTo>
                <a:lnTo>
                  <a:pt x="14506" y="18266"/>
                </a:lnTo>
                <a:close/>
              </a:path>
              <a:path w="85725" h="36195">
                <a:moveTo>
                  <a:pt x="14784" y="18136"/>
                </a:moveTo>
                <a:lnTo>
                  <a:pt x="14506" y="18266"/>
                </a:lnTo>
                <a:lnTo>
                  <a:pt x="15132" y="19293"/>
                </a:lnTo>
                <a:lnTo>
                  <a:pt x="17258" y="19293"/>
                </a:lnTo>
                <a:lnTo>
                  <a:pt x="14784" y="18136"/>
                </a:lnTo>
                <a:close/>
              </a:path>
              <a:path w="85725" h="36195">
                <a:moveTo>
                  <a:pt x="70648" y="18266"/>
                </a:moveTo>
                <a:lnTo>
                  <a:pt x="70022" y="19293"/>
                </a:lnTo>
                <a:lnTo>
                  <a:pt x="70963" y="18521"/>
                </a:lnTo>
                <a:lnTo>
                  <a:pt x="70870" y="18370"/>
                </a:lnTo>
                <a:lnTo>
                  <a:pt x="70648" y="18266"/>
                </a:lnTo>
                <a:close/>
              </a:path>
              <a:path w="85725" h="36195">
                <a:moveTo>
                  <a:pt x="70963" y="18521"/>
                </a:moveTo>
                <a:lnTo>
                  <a:pt x="70022" y="19293"/>
                </a:lnTo>
                <a:lnTo>
                  <a:pt x="71433" y="19293"/>
                </a:lnTo>
                <a:lnTo>
                  <a:pt x="70963" y="18521"/>
                </a:lnTo>
                <a:close/>
              </a:path>
              <a:path w="85725" h="36195">
                <a:moveTo>
                  <a:pt x="71433" y="18136"/>
                </a:moveTo>
                <a:lnTo>
                  <a:pt x="71047" y="18452"/>
                </a:lnTo>
                <a:lnTo>
                  <a:pt x="72843" y="19293"/>
                </a:lnTo>
                <a:lnTo>
                  <a:pt x="71433" y="18136"/>
                </a:lnTo>
                <a:close/>
              </a:path>
              <a:path w="85725" h="36195">
                <a:moveTo>
                  <a:pt x="72843" y="16978"/>
                </a:moveTo>
                <a:lnTo>
                  <a:pt x="71433" y="18136"/>
                </a:lnTo>
                <a:lnTo>
                  <a:pt x="72843" y="19293"/>
                </a:lnTo>
                <a:lnTo>
                  <a:pt x="72843" y="16978"/>
                </a:lnTo>
                <a:close/>
              </a:path>
              <a:path w="85725" h="36195">
                <a:moveTo>
                  <a:pt x="70870" y="18370"/>
                </a:moveTo>
                <a:lnTo>
                  <a:pt x="70963" y="18521"/>
                </a:lnTo>
                <a:lnTo>
                  <a:pt x="70870" y="18370"/>
                </a:lnTo>
                <a:close/>
              </a:path>
              <a:path w="85725" h="36195">
                <a:moveTo>
                  <a:pt x="71047" y="17819"/>
                </a:moveTo>
                <a:lnTo>
                  <a:pt x="70870" y="17901"/>
                </a:lnTo>
                <a:lnTo>
                  <a:pt x="70807" y="18266"/>
                </a:lnTo>
                <a:lnTo>
                  <a:pt x="71047" y="18452"/>
                </a:lnTo>
                <a:lnTo>
                  <a:pt x="71433" y="18136"/>
                </a:lnTo>
                <a:lnTo>
                  <a:pt x="71047" y="17819"/>
                </a:lnTo>
                <a:close/>
              </a:path>
              <a:path w="85725" h="36195">
                <a:moveTo>
                  <a:pt x="14108" y="17819"/>
                </a:moveTo>
                <a:lnTo>
                  <a:pt x="13722" y="18136"/>
                </a:lnTo>
                <a:lnTo>
                  <a:pt x="14108" y="18452"/>
                </a:lnTo>
                <a:lnTo>
                  <a:pt x="14284" y="18370"/>
                </a:lnTo>
                <a:lnTo>
                  <a:pt x="14284" y="17901"/>
                </a:lnTo>
                <a:lnTo>
                  <a:pt x="14108" y="17819"/>
                </a:lnTo>
                <a:close/>
              </a:path>
              <a:path w="85725" h="36195">
                <a:moveTo>
                  <a:pt x="70728" y="18136"/>
                </a:moveTo>
                <a:lnTo>
                  <a:pt x="70648" y="18266"/>
                </a:lnTo>
                <a:lnTo>
                  <a:pt x="70870" y="18370"/>
                </a:lnTo>
                <a:lnTo>
                  <a:pt x="70728" y="18136"/>
                </a:lnTo>
                <a:close/>
              </a:path>
              <a:path w="85725" h="36195">
                <a:moveTo>
                  <a:pt x="14427" y="18136"/>
                </a:moveTo>
                <a:lnTo>
                  <a:pt x="14284" y="18370"/>
                </a:lnTo>
                <a:lnTo>
                  <a:pt x="14506" y="18266"/>
                </a:lnTo>
                <a:lnTo>
                  <a:pt x="14427" y="18136"/>
                </a:lnTo>
                <a:close/>
              </a:path>
              <a:path w="85725" h="36195">
                <a:moveTo>
                  <a:pt x="70648" y="18005"/>
                </a:moveTo>
                <a:lnTo>
                  <a:pt x="70370" y="18136"/>
                </a:lnTo>
                <a:lnTo>
                  <a:pt x="70648" y="18266"/>
                </a:lnTo>
                <a:lnTo>
                  <a:pt x="70648" y="18005"/>
                </a:lnTo>
                <a:close/>
              </a:path>
              <a:path w="85725" h="36195">
                <a:moveTo>
                  <a:pt x="14506" y="18005"/>
                </a:moveTo>
                <a:lnTo>
                  <a:pt x="14506" y="18266"/>
                </a:lnTo>
                <a:lnTo>
                  <a:pt x="14784" y="18136"/>
                </a:lnTo>
                <a:lnTo>
                  <a:pt x="14506" y="18005"/>
                </a:lnTo>
                <a:close/>
              </a:path>
              <a:path w="85725" h="36195">
                <a:moveTo>
                  <a:pt x="12311" y="16978"/>
                </a:moveTo>
                <a:lnTo>
                  <a:pt x="13722" y="18136"/>
                </a:lnTo>
                <a:lnTo>
                  <a:pt x="14107" y="17819"/>
                </a:lnTo>
                <a:lnTo>
                  <a:pt x="12311" y="16978"/>
                </a:lnTo>
                <a:close/>
              </a:path>
              <a:path w="85725" h="36195">
                <a:moveTo>
                  <a:pt x="14284" y="17901"/>
                </a:moveTo>
                <a:lnTo>
                  <a:pt x="14427" y="18136"/>
                </a:lnTo>
                <a:lnTo>
                  <a:pt x="14506" y="18005"/>
                </a:lnTo>
                <a:lnTo>
                  <a:pt x="14284" y="17901"/>
                </a:lnTo>
                <a:close/>
              </a:path>
              <a:path w="85725" h="36195">
                <a:moveTo>
                  <a:pt x="17258" y="16978"/>
                </a:moveTo>
                <a:lnTo>
                  <a:pt x="15132" y="16978"/>
                </a:lnTo>
                <a:lnTo>
                  <a:pt x="14506" y="18005"/>
                </a:lnTo>
                <a:lnTo>
                  <a:pt x="14784" y="18136"/>
                </a:lnTo>
                <a:lnTo>
                  <a:pt x="17258" y="16978"/>
                </a:lnTo>
                <a:close/>
              </a:path>
              <a:path w="85725" h="36195">
                <a:moveTo>
                  <a:pt x="65869" y="16029"/>
                </a:moveTo>
                <a:lnTo>
                  <a:pt x="70370" y="18136"/>
                </a:lnTo>
                <a:lnTo>
                  <a:pt x="70648" y="18005"/>
                </a:lnTo>
                <a:lnTo>
                  <a:pt x="70022" y="16978"/>
                </a:lnTo>
                <a:lnTo>
                  <a:pt x="71433" y="16978"/>
                </a:lnTo>
                <a:lnTo>
                  <a:pt x="71904" y="16205"/>
                </a:lnTo>
                <a:lnTo>
                  <a:pt x="66688" y="16205"/>
                </a:lnTo>
                <a:lnTo>
                  <a:pt x="65869" y="16029"/>
                </a:lnTo>
                <a:close/>
              </a:path>
              <a:path w="85725" h="36195">
                <a:moveTo>
                  <a:pt x="70870" y="17901"/>
                </a:moveTo>
                <a:lnTo>
                  <a:pt x="70648" y="18005"/>
                </a:lnTo>
                <a:lnTo>
                  <a:pt x="70728" y="18136"/>
                </a:lnTo>
                <a:lnTo>
                  <a:pt x="70870" y="17901"/>
                </a:lnTo>
                <a:close/>
              </a:path>
              <a:path w="85725" h="36195">
                <a:moveTo>
                  <a:pt x="72843" y="16978"/>
                </a:moveTo>
                <a:lnTo>
                  <a:pt x="71194" y="17750"/>
                </a:lnTo>
                <a:lnTo>
                  <a:pt x="71147" y="17901"/>
                </a:lnTo>
                <a:lnTo>
                  <a:pt x="71433" y="18136"/>
                </a:lnTo>
                <a:lnTo>
                  <a:pt x="72843" y="16978"/>
                </a:lnTo>
                <a:close/>
              </a:path>
              <a:path w="85725" h="36195">
                <a:moveTo>
                  <a:pt x="15132" y="16978"/>
                </a:moveTo>
                <a:lnTo>
                  <a:pt x="14192" y="17750"/>
                </a:lnTo>
                <a:lnTo>
                  <a:pt x="14284" y="17901"/>
                </a:lnTo>
                <a:lnTo>
                  <a:pt x="14506" y="18005"/>
                </a:lnTo>
                <a:lnTo>
                  <a:pt x="15132" y="16978"/>
                </a:lnTo>
                <a:close/>
              </a:path>
              <a:path w="85725" h="36195">
                <a:moveTo>
                  <a:pt x="70022" y="16978"/>
                </a:moveTo>
                <a:lnTo>
                  <a:pt x="70648" y="18005"/>
                </a:lnTo>
                <a:lnTo>
                  <a:pt x="70870" y="17901"/>
                </a:lnTo>
                <a:lnTo>
                  <a:pt x="70963" y="17750"/>
                </a:lnTo>
                <a:lnTo>
                  <a:pt x="70022" y="16978"/>
                </a:lnTo>
                <a:close/>
              </a:path>
              <a:path w="85725" h="36195">
                <a:moveTo>
                  <a:pt x="14192" y="17750"/>
                </a:moveTo>
                <a:lnTo>
                  <a:pt x="14284" y="17901"/>
                </a:lnTo>
                <a:lnTo>
                  <a:pt x="14192" y="17750"/>
                </a:lnTo>
                <a:close/>
              </a:path>
              <a:path w="85725" h="36195">
                <a:moveTo>
                  <a:pt x="70963" y="17750"/>
                </a:moveTo>
                <a:lnTo>
                  <a:pt x="70870" y="17901"/>
                </a:lnTo>
                <a:lnTo>
                  <a:pt x="71047" y="17819"/>
                </a:lnTo>
                <a:close/>
              </a:path>
              <a:path w="85725" h="36195">
                <a:moveTo>
                  <a:pt x="12311" y="14663"/>
                </a:moveTo>
                <a:lnTo>
                  <a:pt x="12311" y="16978"/>
                </a:lnTo>
                <a:lnTo>
                  <a:pt x="14108" y="17819"/>
                </a:lnTo>
                <a:lnTo>
                  <a:pt x="12311" y="14663"/>
                </a:lnTo>
                <a:close/>
              </a:path>
              <a:path w="85725" h="36195">
                <a:moveTo>
                  <a:pt x="72843" y="14663"/>
                </a:moveTo>
                <a:lnTo>
                  <a:pt x="70963" y="17750"/>
                </a:lnTo>
                <a:lnTo>
                  <a:pt x="72843" y="16978"/>
                </a:lnTo>
                <a:lnTo>
                  <a:pt x="72843" y="14663"/>
                </a:lnTo>
                <a:close/>
              </a:path>
              <a:path w="85725" h="36195">
                <a:moveTo>
                  <a:pt x="25989" y="14663"/>
                </a:moveTo>
                <a:lnTo>
                  <a:pt x="12311" y="14663"/>
                </a:lnTo>
                <a:lnTo>
                  <a:pt x="14192" y="17750"/>
                </a:lnTo>
                <a:lnTo>
                  <a:pt x="15132" y="16978"/>
                </a:lnTo>
                <a:lnTo>
                  <a:pt x="17258" y="16978"/>
                </a:lnTo>
                <a:lnTo>
                  <a:pt x="18909" y="16205"/>
                </a:lnTo>
                <a:lnTo>
                  <a:pt x="18466" y="16205"/>
                </a:lnTo>
                <a:lnTo>
                  <a:pt x="20005" y="15692"/>
                </a:lnTo>
                <a:lnTo>
                  <a:pt x="20968" y="15692"/>
                </a:lnTo>
                <a:lnTo>
                  <a:pt x="25989" y="14663"/>
                </a:lnTo>
                <a:close/>
              </a:path>
              <a:path w="85725" h="36195">
                <a:moveTo>
                  <a:pt x="71433" y="16978"/>
                </a:moveTo>
                <a:lnTo>
                  <a:pt x="70022" y="16978"/>
                </a:lnTo>
                <a:lnTo>
                  <a:pt x="70963" y="17750"/>
                </a:lnTo>
                <a:lnTo>
                  <a:pt x="71433" y="16978"/>
                </a:lnTo>
                <a:close/>
              </a:path>
              <a:path w="85725" h="36195">
                <a:moveTo>
                  <a:pt x="20005" y="15692"/>
                </a:moveTo>
                <a:lnTo>
                  <a:pt x="18466" y="16205"/>
                </a:lnTo>
                <a:lnTo>
                  <a:pt x="19285" y="16029"/>
                </a:lnTo>
                <a:lnTo>
                  <a:pt x="20005" y="15692"/>
                </a:lnTo>
                <a:close/>
              </a:path>
              <a:path w="85725" h="36195">
                <a:moveTo>
                  <a:pt x="19254" y="16044"/>
                </a:moveTo>
                <a:lnTo>
                  <a:pt x="18466" y="16205"/>
                </a:lnTo>
                <a:lnTo>
                  <a:pt x="18909" y="16205"/>
                </a:lnTo>
                <a:lnTo>
                  <a:pt x="19254" y="16044"/>
                </a:lnTo>
                <a:close/>
              </a:path>
              <a:path w="85725" h="36195">
                <a:moveTo>
                  <a:pt x="65148" y="15692"/>
                </a:moveTo>
                <a:lnTo>
                  <a:pt x="65869" y="16029"/>
                </a:lnTo>
                <a:lnTo>
                  <a:pt x="66688" y="16205"/>
                </a:lnTo>
                <a:lnTo>
                  <a:pt x="65148" y="15692"/>
                </a:lnTo>
                <a:close/>
              </a:path>
              <a:path w="85725" h="36195">
                <a:moveTo>
                  <a:pt x="72216" y="15692"/>
                </a:moveTo>
                <a:lnTo>
                  <a:pt x="65148" y="15692"/>
                </a:lnTo>
                <a:lnTo>
                  <a:pt x="66688" y="16205"/>
                </a:lnTo>
                <a:lnTo>
                  <a:pt x="71904" y="16205"/>
                </a:lnTo>
                <a:lnTo>
                  <a:pt x="72216" y="15692"/>
                </a:lnTo>
                <a:close/>
              </a:path>
              <a:path w="85725" h="36195">
                <a:moveTo>
                  <a:pt x="20968" y="15692"/>
                </a:moveTo>
                <a:lnTo>
                  <a:pt x="20005" y="15692"/>
                </a:lnTo>
                <a:lnTo>
                  <a:pt x="19254" y="16044"/>
                </a:lnTo>
                <a:lnTo>
                  <a:pt x="20968" y="15692"/>
                </a:lnTo>
                <a:close/>
              </a:path>
              <a:path w="85725" h="36195">
                <a:moveTo>
                  <a:pt x="82776" y="12862"/>
                </a:moveTo>
                <a:lnTo>
                  <a:pt x="42834" y="12862"/>
                </a:lnTo>
                <a:lnTo>
                  <a:pt x="42459" y="12891"/>
                </a:lnTo>
                <a:lnTo>
                  <a:pt x="55915" y="13891"/>
                </a:lnTo>
                <a:lnTo>
                  <a:pt x="65869" y="16029"/>
                </a:lnTo>
                <a:lnTo>
                  <a:pt x="65148" y="15692"/>
                </a:lnTo>
                <a:lnTo>
                  <a:pt x="72216" y="15692"/>
                </a:lnTo>
                <a:lnTo>
                  <a:pt x="72843" y="14663"/>
                </a:lnTo>
                <a:lnTo>
                  <a:pt x="83873" y="14663"/>
                </a:lnTo>
                <a:lnTo>
                  <a:pt x="82776" y="12862"/>
                </a:lnTo>
                <a:close/>
              </a:path>
              <a:path w="85725" h="36195">
                <a:moveTo>
                  <a:pt x="42834" y="12862"/>
                </a:moveTo>
                <a:lnTo>
                  <a:pt x="42063" y="12862"/>
                </a:lnTo>
                <a:lnTo>
                  <a:pt x="42459" y="12891"/>
                </a:lnTo>
                <a:lnTo>
                  <a:pt x="42834" y="12862"/>
                </a:lnTo>
                <a:close/>
              </a:path>
              <a:path w="85725" h="36195">
                <a:moveTo>
                  <a:pt x="42577" y="0"/>
                </a:moveTo>
                <a:lnTo>
                  <a:pt x="42321" y="0"/>
                </a:lnTo>
                <a:lnTo>
                  <a:pt x="42063" y="257"/>
                </a:lnTo>
                <a:lnTo>
                  <a:pt x="27187" y="1285"/>
                </a:lnTo>
                <a:lnTo>
                  <a:pt x="15902" y="3601"/>
                </a:lnTo>
                <a:lnTo>
                  <a:pt x="68995" y="3601"/>
                </a:lnTo>
                <a:lnTo>
                  <a:pt x="56684" y="1285"/>
                </a:lnTo>
                <a:lnTo>
                  <a:pt x="42834" y="257"/>
                </a:lnTo>
                <a:lnTo>
                  <a:pt x="425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994324" y="7963743"/>
            <a:ext cx="85725" cy="36195"/>
          </a:xfrm>
          <a:custGeom>
            <a:avLst/>
            <a:gdLst/>
            <a:ahLst/>
            <a:cxnLst/>
            <a:rect l="l" t="t" r="r" b="b"/>
            <a:pathLst>
              <a:path w="85725" h="36195">
                <a:moveTo>
                  <a:pt x="1282" y="21609"/>
                </a:moveTo>
                <a:lnTo>
                  <a:pt x="0" y="19293"/>
                </a:lnTo>
                <a:lnTo>
                  <a:pt x="0" y="16721"/>
                </a:lnTo>
                <a:lnTo>
                  <a:pt x="1282" y="14663"/>
                </a:lnTo>
                <a:lnTo>
                  <a:pt x="4103" y="10032"/>
                </a:lnTo>
                <a:lnTo>
                  <a:pt x="4873" y="9003"/>
                </a:lnTo>
                <a:lnTo>
                  <a:pt x="5642" y="8232"/>
                </a:lnTo>
                <a:lnTo>
                  <a:pt x="6925" y="7717"/>
                </a:lnTo>
                <a:lnTo>
                  <a:pt x="14620" y="4116"/>
                </a:lnTo>
                <a:lnTo>
                  <a:pt x="15133" y="3858"/>
                </a:lnTo>
                <a:lnTo>
                  <a:pt x="15646" y="3601"/>
                </a:lnTo>
                <a:lnTo>
                  <a:pt x="15902" y="3601"/>
                </a:lnTo>
                <a:lnTo>
                  <a:pt x="27188" y="1286"/>
                </a:lnTo>
                <a:lnTo>
                  <a:pt x="42065" y="257"/>
                </a:lnTo>
                <a:lnTo>
                  <a:pt x="42321" y="0"/>
                </a:lnTo>
                <a:lnTo>
                  <a:pt x="42578" y="0"/>
                </a:lnTo>
                <a:lnTo>
                  <a:pt x="42834" y="257"/>
                </a:lnTo>
                <a:lnTo>
                  <a:pt x="56685" y="1286"/>
                </a:lnTo>
                <a:lnTo>
                  <a:pt x="68997" y="3601"/>
                </a:lnTo>
                <a:lnTo>
                  <a:pt x="69510" y="3601"/>
                </a:lnTo>
                <a:lnTo>
                  <a:pt x="70023" y="3858"/>
                </a:lnTo>
                <a:lnTo>
                  <a:pt x="70536" y="4116"/>
                </a:lnTo>
                <a:lnTo>
                  <a:pt x="78230" y="7717"/>
                </a:lnTo>
                <a:lnTo>
                  <a:pt x="79256" y="8232"/>
                </a:lnTo>
                <a:lnTo>
                  <a:pt x="80282" y="9003"/>
                </a:lnTo>
                <a:lnTo>
                  <a:pt x="81052" y="10032"/>
                </a:lnTo>
                <a:lnTo>
                  <a:pt x="83873" y="14663"/>
                </a:lnTo>
                <a:lnTo>
                  <a:pt x="85156" y="16721"/>
                </a:lnTo>
                <a:lnTo>
                  <a:pt x="85156" y="19293"/>
                </a:lnTo>
                <a:lnTo>
                  <a:pt x="83873" y="21609"/>
                </a:lnTo>
                <a:lnTo>
                  <a:pt x="70536" y="32156"/>
                </a:lnTo>
                <a:lnTo>
                  <a:pt x="70023" y="32413"/>
                </a:lnTo>
                <a:lnTo>
                  <a:pt x="69510" y="32670"/>
                </a:lnTo>
                <a:lnTo>
                  <a:pt x="68997" y="32670"/>
                </a:lnTo>
                <a:lnTo>
                  <a:pt x="57454" y="34986"/>
                </a:lnTo>
                <a:lnTo>
                  <a:pt x="42834" y="36015"/>
                </a:lnTo>
                <a:lnTo>
                  <a:pt x="42578" y="36015"/>
                </a:lnTo>
                <a:lnTo>
                  <a:pt x="42321" y="36015"/>
                </a:lnTo>
                <a:lnTo>
                  <a:pt x="42065" y="36015"/>
                </a:lnTo>
                <a:lnTo>
                  <a:pt x="28214" y="34986"/>
                </a:lnTo>
                <a:lnTo>
                  <a:pt x="15902" y="32670"/>
                </a:lnTo>
                <a:lnTo>
                  <a:pt x="15646" y="32670"/>
                </a:lnTo>
                <a:lnTo>
                  <a:pt x="15133" y="32413"/>
                </a:lnTo>
                <a:lnTo>
                  <a:pt x="14620" y="32156"/>
                </a:lnTo>
                <a:lnTo>
                  <a:pt x="6925" y="28554"/>
                </a:lnTo>
                <a:lnTo>
                  <a:pt x="5642" y="28040"/>
                </a:lnTo>
                <a:lnTo>
                  <a:pt x="4873" y="27268"/>
                </a:lnTo>
                <a:lnTo>
                  <a:pt x="4103" y="26239"/>
                </a:lnTo>
                <a:lnTo>
                  <a:pt x="1282" y="216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006636" y="7976606"/>
            <a:ext cx="60960" cy="10795"/>
          </a:xfrm>
          <a:custGeom>
            <a:avLst/>
            <a:gdLst/>
            <a:ahLst/>
            <a:cxnLst/>
            <a:rect l="l" t="t" r="r" b="b"/>
            <a:pathLst>
              <a:path w="60959" h="10795">
                <a:moveTo>
                  <a:pt x="2821" y="6431"/>
                </a:moveTo>
                <a:lnTo>
                  <a:pt x="0" y="4116"/>
                </a:lnTo>
                <a:lnTo>
                  <a:pt x="7694" y="7717"/>
                </a:lnTo>
                <a:lnTo>
                  <a:pt x="6155" y="7203"/>
                </a:lnTo>
                <a:lnTo>
                  <a:pt x="16672" y="9518"/>
                </a:lnTo>
                <a:lnTo>
                  <a:pt x="30522" y="10547"/>
                </a:lnTo>
                <a:lnTo>
                  <a:pt x="29753" y="10547"/>
                </a:lnTo>
                <a:lnTo>
                  <a:pt x="42834" y="9518"/>
                </a:lnTo>
                <a:lnTo>
                  <a:pt x="54376" y="7203"/>
                </a:lnTo>
                <a:lnTo>
                  <a:pt x="52837" y="7717"/>
                </a:lnTo>
                <a:lnTo>
                  <a:pt x="60532" y="4116"/>
                </a:lnTo>
                <a:lnTo>
                  <a:pt x="57711" y="6431"/>
                </a:lnTo>
                <a:lnTo>
                  <a:pt x="60532" y="1800"/>
                </a:lnTo>
                <a:lnTo>
                  <a:pt x="60532" y="8746"/>
                </a:lnTo>
                <a:lnTo>
                  <a:pt x="57711" y="4116"/>
                </a:lnTo>
                <a:lnTo>
                  <a:pt x="60532" y="6431"/>
                </a:lnTo>
                <a:lnTo>
                  <a:pt x="52837" y="2829"/>
                </a:lnTo>
                <a:lnTo>
                  <a:pt x="54376" y="3344"/>
                </a:lnTo>
                <a:lnTo>
                  <a:pt x="43604" y="1029"/>
                </a:lnTo>
                <a:lnTo>
                  <a:pt x="29753" y="0"/>
                </a:lnTo>
                <a:lnTo>
                  <a:pt x="30522" y="0"/>
                </a:lnTo>
                <a:lnTo>
                  <a:pt x="17441" y="1029"/>
                </a:lnTo>
                <a:lnTo>
                  <a:pt x="6155" y="3344"/>
                </a:lnTo>
                <a:lnTo>
                  <a:pt x="7694" y="2829"/>
                </a:lnTo>
                <a:lnTo>
                  <a:pt x="0" y="6431"/>
                </a:lnTo>
                <a:lnTo>
                  <a:pt x="2821" y="4116"/>
                </a:lnTo>
                <a:lnTo>
                  <a:pt x="0" y="8746"/>
                </a:lnTo>
                <a:lnTo>
                  <a:pt x="0" y="1800"/>
                </a:lnTo>
                <a:lnTo>
                  <a:pt x="2821" y="643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706539" y="7790101"/>
            <a:ext cx="237490" cy="193040"/>
          </a:xfrm>
          <a:custGeom>
            <a:avLst/>
            <a:gdLst/>
            <a:ahLst/>
            <a:cxnLst/>
            <a:rect l="l" t="t" r="r" b="b"/>
            <a:pathLst>
              <a:path w="237490" h="193040">
                <a:moveTo>
                  <a:pt x="237257" y="0"/>
                </a:moveTo>
                <a:lnTo>
                  <a:pt x="174172" y="3447"/>
                </a:lnTo>
                <a:lnTo>
                  <a:pt x="117493" y="13177"/>
                </a:lnTo>
                <a:lnTo>
                  <a:pt x="69477" y="28265"/>
                </a:lnTo>
                <a:lnTo>
                  <a:pt x="32384" y="47791"/>
                </a:lnTo>
                <a:lnTo>
                  <a:pt x="0" y="96469"/>
                </a:lnTo>
                <a:lnTo>
                  <a:pt x="8472" y="122104"/>
                </a:lnTo>
                <a:lnTo>
                  <a:pt x="69477" y="164672"/>
                </a:lnTo>
                <a:lnTo>
                  <a:pt x="117493" y="179760"/>
                </a:lnTo>
                <a:lnTo>
                  <a:pt x="174172" y="189489"/>
                </a:lnTo>
                <a:lnTo>
                  <a:pt x="237257" y="192937"/>
                </a:lnTo>
                <a:lnTo>
                  <a:pt x="170468" y="183021"/>
                </a:lnTo>
                <a:lnTo>
                  <a:pt x="114620" y="166087"/>
                </a:lnTo>
                <a:lnTo>
                  <a:pt x="72960" y="143412"/>
                </a:lnTo>
                <a:lnTo>
                  <a:pt x="48733" y="116277"/>
                </a:lnTo>
                <a:lnTo>
                  <a:pt x="44244" y="89834"/>
                </a:lnTo>
                <a:lnTo>
                  <a:pt x="56513" y="64750"/>
                </a:lnTo>
                <a:lnTo>
                  <a:pt x="83745" y="42124"/>
                </a:lnTo>
                <a:lnTo>
                  <a:pt x="124143" y="23056"/>
                </a:lnTo>
                <a:lnTo>
                  <a:pt x="175912" y="8648"/>
                </a:lnTo>
                <a:lnTo>
                  <a:pt x="2372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123341" y="7790101"/>
            <a:ext cx="237490" cy="193040"/>
          </a:xfrm>
          <a:custGeom>
            <a:avLst/>
            <a:gdLst/>
            <a:ahLst/>
            <a:cxnLst/>
            <a:rect l="l" t="t" r="r" b="b"/>
            <a:pathLst>
              <a:path w="237490" h="193040">
                <a:moveTo>
                  <a:pt x="0" y="0"/>
                </a:moveTo>
                <a:lnTo>
                  <a:pt x="61256" y="8648"/>
                </a:lnTo>
                <a:lnTo>
                  <a:pt x="113000" y="23056"/>
                </a:lnTo>
                <a:lnTo>
                  <a:pt x="153416" y="42124"/>
                </a:lnTo>
                <a:lnTo>
                  <a:pt x="192995" y="89834"/>
                </a:lnTo>
                <a:lnTo>
                  <a:pt x="188524" y="116277"/>
                </a:lnTo>
                <a:lnTo>
                  <a:pt x="164189" y="143412"/>
                </a:lnTo>
                <a:lnTo>
                  <a:pt x="122540" y="166087"/>
                </a:lnTo>
                <a:lnTo>
                  <a:pt x="66753" y="183021"/>
                </a:lnTo>
                <a:lnTo>
                  <a:pt x="0" y="192937"/>
                </a:lnTo>
                <a:lnTo>
                  <a:pt x="62995" y="189489"/>
                </a:lnTo>
                <a:lnTo>
                  <a:pt x="119650" y="179760"/>
                </a:lnTo>
                <a:lnTo>
                  <a:pt x="167683" y="164672"/>
                </a:lnTo>
                <a:lnTo>
                  <a:pt x="204815" y="145146"/>
                </a:lnTo>
                <a:lnTo>
                  <a:pt x="237257" y="96469"/>
                </a:lnTo>
                <a:lnTo>
                  <a:pt x="228767" y="70833"/>
                </a:lnTo>
                <a:lnTo>
                  <a:pt x="204815" y="47791"/>
                </a:lnTo>
                <a:lnTo>
                  <a:pt x="167683" y="28265"/>
                </a:lnTo>
                <a:lnTo>
                  <a:pt x="119650" y="13177"/>
                </a:lnTo>
                <a:lnTo>
                  <a:pt x="62995" y="344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078455" y="7822257"/>
            <a:ext cx="149860" cy="128905"/>
          </a:xfrm>
          <a:custGeom>
            <a:avLst/>
            <a:gdLst/>
            <a:ahLst/>
            <a:cxnLst/>
            <a:rect l="l" t="t" r="r" b="b"/>
            <a:pathLst>
              <a:path w="149859" h="128904">
                <a:moveTo>
                  <a:pt x="0" y="0"/>
                </a:moveTo>
                <a:lnTo>
                  <a:pt x="55819" y="10145"/>
                </a:lnTo>
                <a:lnTo>
                  <a:pt x="96827" y="28104"/>
                </a:lnTo>
                <a:lnTo>
                  <a:pt x="119174" y="51369"/>
                </a:lnTo>
                <a:lnTo>
                  <a:pt x="119014" y="77432"/>
                </a:lnTo>
                <a:lnTo>
                  <a:pt x="103628" y="95524"/>
                </a:lnTo>
                <a:lnTo>
                  <a:pt x="77301" y="110649"/>
                </a:lnTo>
                <a:lnTo>
                  <a:pt x="42077" y="121965"/>
                </a:lnTo>
                <a:lnTo>
                  <a:pt x="0" y="128625"/>
                </a:lnTo>
                <a:lnTo>
                  <a:pt x="58208" y="123568"/>
                </a:lnTo>
                <a:lnTo>
                  <a:pt x="105740" y="109781"/>
                </a:lnTo>
                <a:lnTo>
                  <a:pt x="137786" y="89338"/>
                </a:lnTo>
                <a:lnTo>
                  <a:pt x="149536" y="64313"/>
                </a:lnTo>
                <a:lnTo>
                  <a:pt x="137786" y="39287"/>
                </a:lnTo>
                <a:lnTo>
                  <a:pt x="105740" y="18843"/>
                </a:lnTo>
                <a:lnTo>
                  <a:pt x="58208" y="505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830425" y="7822257"/>
            <a:ext cx="149860" cy="128905"/>
          </a:xfrm>
          <a:custGeom>
            <a:avLst/>
            <a:gdLst/>
            <a:ahLst/>
            <a:cxnLst/>
            <a:rect l="l" t="t" r="r" b="b"/>
            <a:pathLst>
              <a:path w="149859" h="128904">
                <a:moveTo>
                  <a:pt x="149536" y="0"/>
                </a:moveTo>
                <a:lnTo>
                  <a:pt x="91328" y="5056"/>
                </a:lnTo>
                <a:lnTo>
                  <a:pt x="43796" y="18843"/>
                </a:lnTo>
                <a:lnTo>
                  <a:pt x="11750" y="39287"/>
                </a:lnTo>
                <a:lnTo>
                  <a:pt x="0" y="64313"/>
                </a:lnTo>
                <a:lnTo>
                  <a:pt x="11750" y="89338"/>
                </a:lnTo>
                <a:lnTo>
                  <a:pt x="43796" y="109781"/>
                </a:lnTo>
                <a:lnTo>
                  <a:pt x="91328" y="123568"/>
                </a:lnTo>
                <a:lnTo>
                  <a:pt x="149536" y="128625"/>
                </a:lnTo>
                <a:lnTo>
                  <a:pt x="107351" y="121965"/>
                </a:lnTo>
                <a:lnTo>
                  <a:pt x="72139" y="110649"/>
                </a:lnTo>
                <a:lnTo>
                  <a:pt x="45872" y="95524"/>
                </a:lnTo>
                <a:lnTo>
                  <a:pt x="30522" y="77432"/>
                </a:lnTo>
                <a:lnTo>
                  <a:pt x="30362" y="51369"/>
                </a:lnTo>
                <a:lnTo>
                  <a:pt x="52709" y="28104"/>
                </a:lnTo>
                <a:lnTo>
                  <a:pt x="93717" y="10145"/>
                </a:lnTo>
                <a:lnTo>
                  <a:pt x="14953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042033" y="7854414"/>
            <a:ext cx="74930" cy="64769"/>
          </a:xfrm>
          <a:custGeom>
            <a:avLst/>
            <a:gdLst/>
            <a:ahLst/>
            <a:cxnLst/>
            <a:rect l="l" t="t" r="r" b="b"/>
            <a:pathLst>
              <a:path w="74929" h="64770">
                <a:moveTo>
                  <a:pt x="0" y="0"/>
                </a:moveTo>
                <a:lnTo>
                  <a:pt x="25749" y="9613"/>
                </a:lnTo>
                <a:lnTo>
                  <a:pt x="40365" y="22315"/>
                </a:lnTo>
                <a:lnTo>
                  <a:pt x="42814" y="36464"/>
                </a:lnTo>
                <a:lnTo>
                  <a:pt x="32061" y="50419"/>
                </a:lnTo>
                <a:lnTo>
                  <a:pt x="25790" y="54507"/>
                </a:lnTo>
                <a:lnTo>
                  <a:pt x="18243" y="58234"/>
                </a:lnTo>
                <a:lnTo>
                  <a:pt x="9590" y="61526"/>
                </a:lnTo>
                <a:lnTo>
                  <a:pt x="0" y="64312"/>
                </a:lnTo>
                <a:lnTo>
                  <a:pt x="29124" y="61783"/>
                </a:lnTo>
                <a:lnTo>
                  <a:pt x="52934" y="54890"/>
                </a:lnTo>
                <a:lnTo>
                  <a:pt x="69000" y="44668"/>
                </a:lnTo>
                <a:lnTo>
                  <a:pt x="74896" y="32156"/>
                </a:lnTo>
                <a:lnTo>
                  <a:pt x="69000" y="19642"/>
                </a:lnTo>
                <a:lnTo>
                  <a:pt x="52934" y="9421"/>
                </a:lnTo>
                <a:lnTo>
                  <a:pt x="29124" y="25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939435" y="7854414"/>
            <a:ext cx="74930" cy="64769"/>
          </a:xfrm>
          <a:custGeom>
            <a:avLst/>
            <a:gdLst/>
            <a:ahLst/>
            <a:cxnLst/>
            <a:rect l="l" t="t" r="r" b="b"/>
            <a:pathLst>
              <a:path w="74929" h="64770">
                <a:moveTo>
                  <a:pt x="74896" y="0"/>
                </a:moveTo>
                <a:lnTo>
                  <a:pt x="45772" y="2528"/>
                </a:lnTo>
                <a:lnTo>
                  <a:pt x="21962" y="9421"/>
                </a:lnTo>
                <a:lnTo>
                  <a:pt x="5895" y="19642"/>
                </a:lnTo>
                <a:lnTo>
                  <a:pt x="0" y="32156"/>
                </a:lnTo>
                <a:lnTo>
                  <a:pt x="5895" y="44668"/>
                </a:lnTo>
                <a:lnTo>
                  <a:pt x="21962" y="54890"/>
                </a:lnTo>
                <a:lnTo>
                  <a:pt x="45772" y="61783"/>
                </a:lnTo>
                <a:lnTo>
                  <a:pt x="74896" y="64312"/>
                </a:lnTo>
                <a:lnTo>
                  <a:pt x="65193" y="61526"/>
                </a:lnTo>
                <a:lnTo>
                  <a:pt x="56525" y="58234"/>
                </a:lnTo>
                <a:lnTo>
                  <a:pt x="48962" y="54507"/>
                </a:lnTo>
                <a:lnTo>
                  <a:pt x="42577" y="50419"/>
                </a:lnTo>
                <a:lnTo>
                  <a:pt x="31865" y="36464"/>
                </a:lnTo>
                <a:lnTo>
                  <a:pt x="34402" y="22315"/>
                </a:lnTo>
                <a:lnTo>
                  <a:pt x="49106" y="9613"/>
                </a:lnTo>
                <a:lnTo>
                  <a:pt x="7489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382401" y="8073848"/>
            <a:ext cx="4850765" cy="1564005"/>
          </a:xfrm>
          <a:custGeom>
            <a:avLst/>
            <a:gdLst/>
            <a:ahLst/>
            <a:cxnLst/>
            <a:rect l="l" t="t" r="r" b="b"/>
            <a:pathLst>
              <a:path w="4850765" h="1564004">
                <a:moveTo>
                  <a:pt x="5642" y="0"/>
                </a:moveTo>
                <a:lnTo>
                  <a:pt x="0" y="15949"/>
                </a:lnTo>
                <a:lnTo>
                  <a:pt x="65149" y="37042"/>
                </a:lnTo>
                <a:lnTo>
                  <a:pt x="70792" y="20579"/>
                </a:lnTo>
                <a:lnTo>
                  <a:pt x="5642" y="0"/>
                </a:lnTo>
                <a:close/>
              </a:path>
              <a:path w="4850765" h="1564004">
                <a:moveTo>
                  <a:pt x="119529" y="36529"/>
                </a:moveTo>
                <a:lnTo>
                  <a:pt x="114398" y="52993"/>
                </a:lnTo>
                <a:lnTo>
                  <a:pt x="179548" y="73572"/>
                </a:lnTo>
                <a:lnTo>
                  <a:pt x="184679" y="57109"/>
                </a:lnTo>
                <a:lnTo>
                  <a:pt x="119529" y="36529"/>
                </a:lnTo>
                <a:close/>
              </a:path>
              <a:path w="4850765" h="1564004">
                <a:moveTo>
                  <a:pt x="233410" y="73058"/>
                </a:moveTo>
                <a:lnTo>
                  <a:pt x="228279" y="89521"/>
                </a:lnTo>
                <a:lnTo>
                  <a:pt x="293429" y="110102"/>
                </a:lnTo>
                <a:lnTo>
                  <a:pt x="298560" y="94153"/>
                </a:lnTo>
                <a:lnTo>
                  <a:pt x="233410" y="73058"/>
                </a:lnTo>
                <a:close/>
              </a:path>
              <a:path w="4850765" h="1564004">
                <a:moveTo>
                  <a:pt x="347292" y="109588"/>
                </a:moveTo>
                <a:lnTo>
                  <a:pt x="342161" y="126051"/>
                </a:lnTo>
                <a:lnTo>
                  <a:pt x="407311" y="146632"/>
                </a:lnTo>
                <a:lnTo>
                  <a:pt x="412441" y="130681"/>
                </a:lnTo>
                <a:lnTo>
                  <a:pt x="347292" y="109588"/>
                </a:lnTo>
                <a:close/>
              </a:path>
              <a:path w="4850765" h="1564004">
                <a:moveTo>
                  <a:pt x="461686" y="146117"/>
                </a:moveTo>
                <a:lnTo>
                  <a:pt x="456042" y="162581"/>
                </a:lnTo>
                <a:lnTo>
                  <a:pt x="521192" y="183161"/>
                </a:lnTo>
                <a:lnTo>
                  <a:pt x="526836" y="167211"/>
                </a:lnTo>
                <a:lnTo>
                  <a:pt x="461686" y="146117"/>
                </a:lnTo>
                <a:close/>
              </a:path>
              <a:path w="4850765" h="1564004">
                <a:moveTo>
                  <a:pt x="575578" y="182646"/>
                </a:moveTo>
                <a:lnTo>
                  <a:pt x="570447" y="199111"/>
                </a:lnTo>
                <a:lnTo>
                  <a:pt x="635597" y="220205"/>
                </a:lnTo>
                <a:lnTo>
                  <a:pt x="640728" y="203741"/>
                </a:lnTo>
                <a:lnTo>
                  <a:pt x="575578" y="182646"/>
                </a:lnTo>
                <a:close/>
              </a:path>
              <a:path w="4850765" h="1564004">
                <a:moveTo>
                  <a:pt x="689459" y="219176"/>
                </a:moveTo>
                <a:lnTo>
                  <a:pt x="684328" y="235640"/>
                </a:lnTo>
                <a:lnTo>
                  <a:pt x="749478" y="256735"/>
                </a:lnTo>
                <a:lnTo>
                  <a:pt x="754609" y="240271"/>
                </a:lnTo>
                <a:lnTo>
                  <a:pt x="689459" y="219176"/>
                </a:lnTo>
                <a:close/>
              </a:path>
              <a:path w="4850765" h="1564004">
                <a:moveTo>
                  <a:pt x="803340" y="255705"/>
                </a:moveTo>
                <a:lnTo>
                  <a:pt x="798210" y="272169"/>
                </a:lnTo>
                <a:lnTo>
                  <a:pt x="863360" y="293265"/>
                </a:lnTo>
                <a:lnTo>
                  <a:pt x="868490" y="276800"/>
                </a:lnTo>
                <a:lnTo>
                  <a:pt x="803340" y="255705"/>
                </a:lnTo>
                <a:close/>
              </a:path>
              <a:path w="4850765" h="1564004">
                <a:moveTo>
                  <a:pt x="917222" y="292750"/>
                </a:moveTo>
                <a:lnTo>
                  <a:pt x="912091" y="308699"/>
                </a:lnTo>
                <a:lnTo>
                  <a:pt x="977241" y="329794"/>
                </a:lnTo>
                <a:lnTo>
                  <a:pt x="982372" y="313329"/>
                </a:lnTo>
                <a:lnTo>
                  <a:pt x="917222" y="292750"/>
                </a:lnTo>
                <a:close/>
              </a:path>
              <a:path w="4850765" h="1564004">
                <a:moveTo>
                  <a:pt x="1031627" y="329280"/>
                </a:moveTo>
                <a:lnTo>
                  <a:pt x="1026496" y="345229"/>
                </a:lnTo>
                <a:lnTo>
                  <a:pt x="1091646" y="366323"/>
                </a:lnTo>
                <a:lnTo>
                  <a:pt x="1096777" y="349859"/>
                </a:lnTo>
                <a:lnTo>
                  <a:pt x="1031627" y="329280"/>
                </a:lnTo>
                <a:close/>
              </a:path>
              <a:path w="4850765" h="1564004">
                <a:moveTo>
                  <a:pt x="1145508" y="365809"/>
                </a:moveTo>
                <a:lnTo>
                  <a:pt x="1140377" y="382274"/>
                </a:lnTo>
                <a:lnTo>
                  <a:pt x="1205527" y="402853"/>
                </a:lnTo>
                <a:lnTo>
                  <a:pt x="1210658" y="386389"/>
                </a:lnTo>
                <a:lnTo>
                  <a:pt x="1145508" y="365809"/>
                </a:lnTo>
                <a:close/>
              </a:path>
              <a:path w="4850765" h="1564004">
                <a:moveTo>
                  <a:pt x="1259389" y="402338"/>
                </a:moveTo>
                <a:lnTo>
                  <a:pt x="1254259" y="418801"/>
                </a:lnTo>
                <a:lnTo>
                  <a:pt x="1319409" y="439383"/>
                </a:lnTo>
                <a:lnTo>
                  <a:pt x="1324539" y="423434"/>
                </a:lnTo>
                <a:lnTo>
                  <a:pt x="1259389" y="402338"/>
                </a:lnTo>
                <a:close/>
              </a:path>
              <a:path w="4850765" h="1564004">
                <a:moveTo>
                  <a:pt x="1373271" y="438868"/>
                </a:moveTo>
                <a:lnTo>
                  <a:pt x="1368140" y="455331"/>
                </a:lnTo>
                <a:lnTo>
                  <a:pt x="1433290" y="475912"/>
                </a:lnTo>
                <a:lnTo>
                  <a:pt x="1438421" y="459962"/>
                </a:lnTo>
                <a:lnTo>
                  <a:pt x="1373271" y="438868"/>
                </a:lnTo>
                <a:close/>
              </a:path>
              <a:path w="4850765" h="1564004">
                <a:moveTo>
                  <a:pt x="1487665" y="475398"/>
                </a:moveTo>
                <a:lnTo>
                  <a:pt x="1482021" y="491861"/>
                </a:lnTo>
                <a:lnTo>
                  <a:pt x="1547171" y="512956"/>
                </a:lnTo>
                <a:lnTo>
                  <a:pt x="1552815" y="496492"/>
                </a:lnTo>
                <a:lnTo>
                  <a:pt x="1487665" y="475398"/>
                </a:lnTo>
                <a:close/>
              </a:path>
              <a:path w="4850765" h="1564004">
                <a:moveTo>
                  <a:pt x="1601557" y="511927"/>
                </a:moveTo>
                <a:lnTo>
                  <a:pt x="1596426" y="528391"/>
                </a:lnTo>
                <a:lnTo>
                  <a:pt x="1661576" y="549485"/>
                </a:lnTo>
                <a:lnTo>
                  <a:pt x="1666707" y="533022"/>
                </a:lnTo>
                <a:lnTo>
                  <a:pt x="1601557" y="511927"/>
                </a:lnTo>
                <a:close/>
              </a:path>
              <a:path w="4850765" h="1564004">
                <a:moveTo>
                  <a:pt x="1715438" y="548457"/>
                </a:moveTo>
                <a:lnTo>
                  <a:pt x="1710308" y="564921"/>
                </a:lnTo>
                <a:lnTo>
                  <a:pt x="1775457" y="586015"/>
                </a:lnTo>
                <a:lnTo>
                  <a:pt x="1780588" y="569551"/>
                </a:lnTo>
                <a:lnTo>
                  <a:pt x="1715438" y="548457"/>
                </a:lnTo>
                <a:close/>
              </a:path>
              <a:path w="4850765" h="1564004">
                <a:moveTo>
                  <a:pt x="1829320" y="584986"/>
                </a:moveTo>
                <a:lnTo>
                  <a:pt x="1824189" y="601450"/>
                </a:lnTo>
                <a:lnTo>
                  <a:pt x="1889339" y="622545"/>
                </a:lnTo>
                <a:lnTo>
                  <a:pt x="1894470" y="606081"/>
                </a:lnTo>
                <a:lnTo>
                  <a:pt x="1829320" y="584986"/>
                </a:lnTo>
                <a:close/>
              </a:path>
              <a:path w="4850765" h="1564004">
                <a:moveTo>
                  <a:pt x="1943714" y="622030"/>
                </a:moveTo>
                <a:lnTo>
                  <a:pt x="1938070" y="637979"/>
                </a:lnTo>
                <a:lnTo>
                  <a:pt x="2003220" y="659074"/>
                </a:lnTo>
                <a:lnTo>
                  <a:pt x="2008864" y="642609"/>
                </a:lnTo>
                <a:lnTo>
                  <a:pt x="1943714" y="622030"/>
                </a:lnTo>
                <a:close/>
              </a:path>
              <a:path w="4850765" h="1564004">
                <a:moveTo>
                  <a:pt x="2057595" y="658560"/>
                </a:moveTo>
                <a:lnTo>
                  <a:pt x="2052475" y="674509"/>
                </a:lnTo>
                <a:lnTo>
                  <a:pt x="2117615" y="695603"/>
                </a:lnTo>
                <a:lnTo>
                  <a:pt x="2122745" y="679139"/>
                </a:lnTo>
                <a:lnTo>
                  <a:pt x="2057595" y="658560"/>
                </a:lnTo>
                <a:close/>
              </a:path>
              <a:path w="4850765" h="1564004">
                <a:moveTo>
                  <a:pt x="2171487" y="695089"/>
                </a:moveTo>
                <a:lnTo>
                  <a:pt x="2166357" y="711554"/>
                </a:lnTo>
                <a:lnTo>
                  <a:pt x="2231506" y="732133"/>
                </a:lnTo>
                <a:lnTo>
                  <a:pt x="2236637" y="715669"/>
                </a:lnTo>
                <a:lnTo>
                  <a:pt x="2171487" y="695089"/>
                </a:lnTo>
                <a:close/>
              </a:path>
              <a:path w="4850765" h="1564004">
                <a:moveTo>
                  <a:pt x="2285369" y="731619"/>
                </a:moveTo>
                <a:lnTo>
                  <a:pt x="2280238" y="748084"/>
                </a:lnTo>
                <a:lnTo>
                  <a:pt x="2345388" y="768663"/>
                </a:lnTo>
                <a:lnTo>
                  <a:pt x="2350519" y="752713"/>
                </a:lnTo>
                <a:lnTo>
                  <a:pt x="2285369" y="731619"/>
                </a:lnTo>
                <a:close/>
              </a:path>
              <a:path w="4850765" h="1564004">
                <a:moveTo>
                  <a:pt x="2399250" y="768148"/>
                </a:moveTo>
                <a:lnTo>
                  <a:pt x="2394119" y="784612"/>
                </a:lnTo>
                <a:lnTo>
                  <a:pt x="2459269" y="805193"/>
                </a:lnTo>
                <a:lnTo>
                  <a:pt x="2464400" y="789242"/>
                </a:lnTo>
                <a:lnTo>
                  <a:pt x="2399250" y="768148"/>
                </a:lnTo>
                <a:close/>
              </a:path>
              <a:path w="4850765" h="1564004">
                <a:moveTo>
                  <a:pt x="2513644" y="804678"/>
                </a:moveTo>
                <a:lnTo>
                  <a:pt x="2508514" y="821142"/>
                </a:lnTo>
                <a:lnTo>
                  <a:pt x="2573664" y="842236"/>
                </a:lnTo>
                <a:lnTo>
                  <a:pt x="2578794" y="825772"/>
                </a:lnTo>
                <a:lnTo>
                  <a:pt x="2513644" y="804678"/>
                </a:lnTo>
                <a:close/>
              </a:path>
              <a:path w="4850765" h="1564004">
                <a:moveTo>
                  <a:pt x="2627536" y="841207"/>
                </a:moveTo>
                <a:lnTo>
                  <a:pt x="2622406" y="857671"/>
                </a:lnTo>
                <a:lnTo>
                  <a:pt x="2687555" y="878765"/>
                </a:lnTo>
                <a:lnTo>
                  <a:pt x="2692676" y="862302"/>
                </a:lnTo>
                <a:lnTo>
                  <a:pt x="2627536" y="841207"/>
                </a:lnTo>
                <a:close/>
              </a:path>
              <a:path w="4850765" h="1564004">
                <a:moveTo>
                  <a:pt x="2741418" y="877737"/>
                </a:moveTo>
                <a:lnTo>
                  <a:pt x="2736287" y="894201"/>
                </a:lnTo>
                <a:lnTo>
                  <a:pt x="2801437" y="915295"/>
                </a:lnTo>
                <a:lnTo>
                  <a:pt x="2806567" y="898832"/>
                </a:lnTo>
                <a:lnTo>
                  <a:pt x="2741418" y="877737"/>
                </a:lnTo>
                <a:close/>
              </a:path>
              <a:path w="4850765" h="1564004">
                <a:moveTo>
                  <a:pt x="2855299" y="914781"/>
                </a:moveTo>
                <a:lnTo>
                  <a:pt x="2850168" y="930730"/>
                </a:lnTo>
                <a:lnTo>
                  <a:pt x="2915318" y="951824"/>
                </a:lnTo>
                <a:lnTo>
                  <a:pt x="2920449" y="935362"/>
                </a:lnTo>
                <a:lnTo>
                  <a:pt x="2855299" y="914781"/>
                </a:lnTo>
                <a:close/>
              </a:path>
              <a:path w="4850765" h="1564004">
                <a:moveTo>
                  <a:pt x="2969693" y="951310"/>
                </a:moveTo>
                <a:lnTo>
                  <a:pt x="2964050" y="967259"/>
                </a:lnTo>
                <a:lnTo>
                  <a:pt x="3029199" y="988354"/>
                </a:lnTo>
                <a:lnTo>
                  <a:pt x="3034843" y="971891"/>
                </a:lnTo>
                <a:lnTo>
                  <a:pt x="2969693" y="951310"/>
                </a:lnTo>
                <a:close/>
              </a:path>
              <a:path w="4850765" h="1564004">
                <a:moveTo>
                  <a:pt x="3083585" y="987840"/>
                </a:moveTo>
                <a:lnTo>
                  <a:pt x="3078444" y="1003789"/>
                </a:lnTo>
                <a:lnTo>
                  <a:pt x="3143604" y="1024883"/>
                </a:lnTo>
                <a:lnTo>
                  <a:pt x="3148725" y="1008419"/>
                </a:lnTo>
                <a:lnTo>
                  <a:pt x="3083585" y="987840"/>
                </a:lnTo>
                <a:close/>
              </a:path>
              <a:path w="4850765" h="1564004">
                <a:moveTo>
                  <a:pt x="3197467" y="1024369"/>
                </a:moveTo>
                <a:lnTo>
                  <a:pt x="3192336" y="1040834"/>
                </a:lnTo>
                <a:lnTo>
                  <a:pt x="3257486" y="1061413"/>
                </a:lnTo>
                <a:lnTo>
                  <a:pt x="3262606" y="1044949"/>
                </a:lnTo>
                <a:lnTo>
                  <a:pt x="3197467" y="1024369"/>
                </a:lnTo>
                <a:close/>
              </a:path>
              <a:path w="4850765" h="1564004">
                <a:moveTo>
                  <a:pt x="3311348" y="1060898"/>
                </a:moveTo>
                <a:lnTo>
                  <a:pt x="3306217" y="1077363"/>
                </a:lnTo>
                <a:lnTo>
                  <a:pt x="3371367" y="1097943"/>
                </a:lnTo>
                <a:lnTo>
                  <a:pt x="3376498" y="1081993"/>
                </a:lnTo>
                <a:lnTo>
                  <a:pt x="3311348" y="1060898"/>
                </a:lnTo>
                <a:close/>
              </a:path>
              <a:path w="4850765" h="1564004">
                <a:moveTo>
                  <a:pt x="3425742" y="1097428"/>
                </a:moveTo>
                <a:lnTo>
                  <a:pt x="3420099" y="1113892"/>
                </a:lnTo>
                <a:lnTo>
                  <a:pt x="3485248" y="1134473"/>
                </a:lnTo>
                <a:lnTo>
                  <a:pt x="3490892" y="1118523"/>
                </a:lnTo>
                <a:lnTo>
                  <a:pt x="3425742" y="1097428"/>
                </a:lnTo>
                <a:close/>
              </a:path>
              <a:path w="4850765" h="1564004">
                <a:moveTo>
                  <a:pt x="3539624" y="1133958"/>
                </a:moveTo>
                <a:lnTo>
                  <a:pt x="3534493" y="1150422"/>
                </a:lnTo>
                <a:lnTo>
                  <a:pt x="3599643" y="1171517"/>
                </a:lnTo>
                <a:lnTo>
                  <a:pt x="3604774" y="1155052"/>
                </a:lnTo>
                <a:lnTo>
                  <a:pt x="3539624" y="1133958"/>
                </a:lnTo>
                <a:close/>
              </a:path>
              <a:path w="4850765" h="1564004">
                <a:moveTo>
                  <a:pt x="3653505" y="1170487"/>
                </a:moveTo>
                <a:lnTo>
                  <a:pt x="3648385" y="1186952"/>
                </a:lnTo>
                <a:lnTo>
                  <a:pt x="3713535" y="1208046"/>
                </a:lnTo>
                <a:lnTo>
                  <a:pt x="3718665" y="1191582"/>
                </a:lnTo>
                <a:lnTo>
                  <a:pt x="3653505" y="1170487"/>
                </a:lnTo>
                <a:close/>
              </a:path>
              <a:path w="4850765" h="1564004">
                <a:moveTo>
                  <a:pt x="3767397" y="1207017"/>
                </a:moveTo>
                <a:lnTo>
                  <a:pt x="3762266" y="1223482"/>
                </a:lnTo>
                <a:lnTo>
                  <a:pt x="3827416" y="1244576"/>
                </a:lnTo>
                <a:lnTo>
                  <a:pt x="3832547" y="1228112"/>
                </a:lnTo>
                <a:lnTo>
                  <a:pt x="3767397" y="1207017"/>
                </a:lnTo>
                <a:close/>
              </a:path>
              <a:path w="4850765" h="1564004">
                <a:moveTo>
                  <a:pt x="3881278" y="1244061"/>
                </a:moveTo>
                <a:lnTo>
                  <a:pt x="3876147" y="1260011"/>
                </a:lnTo>
                <a:lnTo>
                  <a:pt x="3941297" y="1281105"/>
                </a:lnTo>
                <a:lnTo>
                  <a:pt x="3946428" y="1264641"/>
                </a:lnTo>
                <a:lnTo>
                  <a:pt x="3881278" y="1244061"/>
                </a:lnTo>
                <a:close/>
              </a:path>
              <a:path w="4850765" h="1564004">
                <a:moveTo>
                  <a:pt x="3995673" y="1280591"/>
                </a:moveTo>
                <a:lnTo>
                  <a:pt x="3990542" y="1296541"/>
                </a:lnTo>
                <a:lnTo>
                  <a:pt x="4055692" y="1317634"/>
                </a:lnTo>
                <a:lnTo>
                  <a:pt x="4060822" y="1301170"/>
                </a:lnTo>
                <a:lnTo>
                  <a:pt x="3995673" y="1280591"/>
                </a:lnTo>
                <a:close/>
              </a:path>
              <a:path w="4850765" h="1564004">
                <a:moveTo>
                  <a:pt x="4109554" y="1317121"/>
                </a:moveTo>
                <a:lnTo>
                  <a:pt x="4104434" y="1333584"/>
                </a:lnTo>
                <a:lnTo>
                  <a:pt x="4169573" y="1354164"/>
                </a:lnTo>
                <a:lnTo>
                  <a:pt x="4174714" y="1337700"/>
                </a:lnTo>
                <a:lnTo>
                  <a:pt x="4109554" y="1317121"/>
                </a:lnTo>
                <a:close/>
              </a:path>
              <a:path w="4850765" h="1564004">
                <a:moveTo>
                  <a:pt x="4223446" y="1353650"/>
                </a:moveTo>
                <a:lnTo>
                  <a:pt x="4218315" y="1370113"/>
                </a:lnTo>
                <a:lnTo>
                  <a:pt x="4283465" y="1390693"/>
                </a:lnTo>
                <a:lnTo>
                  <a:pt x="4288596" y="1374744"/>
                </a:lnTo>
                <a:lnTo>
                  <a:pt x="4223446" y="1353650"/>
                </a:lnTo>
                <a:close/>
              </a:path>
              <a:path w="4850765" h="1564004">
                <a:moveTo>
                  <a:pt x="4337327" y="1390178"/>
                </a:moveTo>
                <a:lnTo>
                  <a:pt x="4332196" y="1406643"/>
                </a:lnTo>
                <a:lnTo>
                  <a:pt x="4397346" y="1427223"/>
                </a:lnTo>
                <a:lnTo>
                  <a:pt x="4402477" y="1411273"/>
                </a:lnTo>
                <a:lnTo>
                  <a:pt x="4337327" y="1390178"/>
                </a:lnTo>
                <a:close/>
              </a:path>
              <a:path w="4850765" h="1564004">
                <a:moveTo>
                  <a:pt x="4451722" y="1426708"/>
                </a:moveTo>
                <a:lnTo>
                  <a:pt x="4446078" y="1443172"/>
                </a:lnTo>
                <a:lnTo>
                  <a:pt x="4511228" y="1463753"/>
                </a:lnTo>
                <a:lnTo>
                  <a:pt x="4516871" y="1447803"/>
                </a:lnTo>
                <a:lnTo>
                  <a:pt x="4451722" y="1426708"/>
                </a:lnTo>
                <a:close/>
              </a:path>
              <a:path w="4850765" h="1564004">
                <a:moveTo>
                  <a:pt x="4565603" y="1463238"/>
                </a:moveTo>
                <a:lnTo>
                  <a:pt x="4560472" y="1479702"/>
                </a:lnTo>
                <a:lnTo>
                  <a:pt x="4625622" y="1500797"/>
                </a:lnTo>
                <a:lnTo>
                  <a:pt x="4630753" y="1484332"/>
                </a:lnTo>
                <a:lnTo>
                  <a:pt x="4565603" y="1463238"/>
                </a:lnTo>
                <a:close/>
              </a:path>
              <a:path w="4850765" h="1564004">
                <a:moveTo>
                  <a:pt x="4685081" y="1519682"/>
                </a:moveTo>
                <a:lnTo>
                  <a:pt x="4677442" y="1544014"/>
                </a:lnTo>
                <a:lnTo>
                  <a:pt x="4850317" y="1563567"/>
                </a:lnTo>
                <a:lnTo>
                  <a:pt x="4781061" y="1524978"/>
                </a:lnTo>
                <a:lnTo>
                  <a:pt x="4701546" y="1524978"/>
                </a:lnTo>
                <a:lnTo>
                  <a:pt x="4685081" y="1519682"/>
                </a:lnTo>
                <a:close/>
              </a:path>
              <a:path w="4850765" h="1564004">
                <a:moveTo>
                  <a:pt x="4690247" y="1503227"/>
                </a:moveTo>
                <a:lnTo>
                  <a:pt x="4685081" y="1519682"/>
                </a:lnTo>
                <a:lnTo>
                  <a:pt x="4701546" y="1524978"/>
                </a:lnTo>
                <a:lnTo>
                  <a:pt x="4706677" y="1508514"/>
                </a:lnTo>
                <a:lnTo>
                  <a:pt x="4690247" y="1503227"/>
                </a:lnTo>
                <a:close/>
              </a:path>
              <a:path w="4850765" h="1564004">
                <a:moveTo>
                  <a:pt x="4697955" y="1478673"/>
                </a:moveTo>
                <a:lnTo>
                  <a:pt x="4690247" y="1503227"/>
                </a:lnTo>
                <a:lnTo>
                  <a:pt x="4706677" y="1508514"/>
                </a:lnTo>
                <a:lnTo>
                  <a:pt x="4701546" y="1524978"/>
                </a:lnTo>
                <a:lnTo>
                  <a:pt x="4781061" y="1524978"/>
                </a:lnTo>
                <a:lnTo>
                  <a:pt x="4697955" y="1478673"/>
                </a:lnTo>
                <a:close/>
              </a:path>
              <a:path w="4850765" h="1564004">
                <a:moveTo>
                  <a:pt x="4679495" y="1499767"/>
                </a:moveTo>
                <a:lnTo>
                  <a:pt x="4674354" y="1516232"/>
                </a:lnTo>
                <a:lnTo>
                  <a:pt x="4685081" y="1519682"/>
                </a:lnTo>
                <a:lnTo>
                  <a:pt x="4690247" y="1503227"/>
                </a:lnTo>
                <a:lnTo>
                  <a:pt x="4679495" y="1499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382401" y="8073846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20" h="37465">
                <a:moveTo>
                  <a:pt x="5642" y="0"/>
                </a:moveTo>
                <a:lnTo>
                  <a:pt x="70792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496798" y="811037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610682" y="814690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724565" y="818343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838449" y="8219964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20" h="37465">
                <a:moveTo>
                  <a:pt x="5642" y="0"/>
                </a:moveTo>
                <a:lnTo>
                  <a:pt x="70792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952846" y="8256493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066729" y="8293023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180613" y="8329552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294497" y="8366597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408893" y="840312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522777" y="843965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636661" y="847618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750544" y="851271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864428" y="8549244"/>
            <a:ext cx="71120" cy="38100"/>
          </a:xfrm>
          <a:custGeom>
            <a:avLst/>
            <a:gdLst/>
            <a:ahLst/>
            <a:cxnLst/>
            <a:rect l="l" t="t" r="r" b="b"/>
            <a:pathLst>
              <a:path w="71120" h="38100">
                <a:moveTo>
                  <a:pt x="5642" y="0"/>
                </a:moveTo>
                <a:lnTo>
                  <a:pt x="70792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978825" y="8585774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092709" y="8622303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206592" y="8658833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320476" y="8695877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20" h="37465">
                <a:moveTo>
                  <a:pt x="5642" y="0"/>
                </a:moveTo>
                <a:lnTo>
                  <a:pt x="70792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434872" y="873240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548756" y="876893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662640" y="880546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776524" y="8841995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90920" y="8878524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004804" y="8915054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118687" y="8951583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232572" y="8988628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346455" y="9025157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19" h="37465">
                <a:moveTo>
                  <a:pt x="5642" y="0"/>
                </a:moveTo>
                <a:lnTo>
                  <a:pt x="70792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460851" y="9061687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574735" y="909821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688618" y="913474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802503" y="9171275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19" h="37465">
                <a:moveTo>
                  <a:pt x="5642" y="0"/>
                </a:moveTo>
                <a:lnTo>
                  <a:pt x="70792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916899" y="9207805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030783" y="9244334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144666" y="9280864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258551" y="9317907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372947" y="9354437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5949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486830" y="9390967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0580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600714" y="942749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714597" y="9464026"/>
            <a:ext cx="70485" cy="37465"/>
          </a:xfrm>
          <a:custGeom>
            <a:avLst/>
            <a:gdLst/>
            <a:ahLst/>
            <a:cxnLst/>
            <a:rect l="l" t="t" r="r" b="b"/>
            <a:pathLst>
              <a:path w="70484" h="37465">
                <a:moveTo>
                  <a:pt x="5129" y="0"/>
                </a:moveTo>
                <a:lnTo>
                  <a:pt x="70279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828482" y="9500555"/>
            <a:ext cx="71120" cy="37465"/>
          </a:xfrm>
          <a:custGeom>
            <a:avLst/>
            <a:gdLst/>
            <a:ahLst/>
            <a:cxnLst/>
            <a:rect l="l" t="t" r="r" b="b"/>
            <a:pathLst>
              <a:path w="71119" h="37465">
                <a:moveTo>
                  <a:pt x="5642" y="0"/>
                </a:moveTo>
                <a:lnTo>
                  <a:pt x="70792" y="21094"/>
                </a:lnTo>
                <a:lnTo>
                  <a:pt x="65149" y="37044"/>
                </a:lnTo>
                <a:lnTo>
                  <a:pt x="0" y="16464"/>
                </a:lnTo>
                <a:lnTo>
                  <a:pt x="564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4942878" y="9537085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5129" y="0"/>
                </a:moveTo>
                <a:lnTo>
                  <a:pt x="70279" y="21094"/>
                </a:lnTo>
                <a:lnTo>
                  <a:pt x="65149" y="37558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056505" y="9552263"/>
            <a:ext cx="176469" cy="85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024733" y="6808946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1273762" y="0"/>
                </a:moveTo>
                <a:lnTo>
                  <a:pt x="3853" y="0"/>
                </a:lnTo>
                <a:lnTo>
                  <a:pt x="0" y="3860"/>
                </a:lnTo>
                <a:lnTo>
                  <a:pt x="0" y="402339"/>
                </a:lnTo>
                <a:lnTo>
                  <a:pt x="3853" y="406200"/>
                </a:lnTo>
                <a:lnTo>
                  <a:pt x="1273762" y="406200"/>
                </a:lnTo>
                <a:lnTo>
                  <a:pt x="1277605" y="402339"/>
                </a:lnTo>
                <a:lnTo>
                  <a:pt x="1277605" y="397709"/>
                </a:lnTo>
                <a:lnTo>
                  <a:pt x="17193" y="397709"/>
                </a:lnTo>
                <a:lnTo>
                  <a:pt x="8470" y="388964"/>
                </a:lnTo>
                <a:lnTo>
                  <a:pt x="17193" y="388964"/>
                </a:lnTo>
                <a:lnTo>
                  <a:pt x="17193" y="17239"/>
                </a:lnTo>
                <a:lnTo>
                  <a:pt x="8470" y="17239"/>
                </a:lnTo>
                <a:lnTo>
                  <a:pt x="17193" y="8748"/>
                </a:lnTo>
                <a:lnTo>
                  <a:pt x="1277605" y="8748"/>
                </a:lnTo>
                <a:lnTo>
                  <a:pt x="1277605" y="3860"/>
                </a:lnTo>
                <a:lnTo>
                  <a:pt x="1273762" y="0"/>
                </a:lnTo>
                <a:close/>
              </a:path>
              <a:path w="1277619" h="406400">
                <a:moveTo>
                  <a:pt x="17193" y="388964"/>
                </a:moveTo>
                <a:lnTo>
                  <a:pt x="8470" y="388964"/>
                </a:lnTo>
                <a:lnTo>
                  <a:pt x="17193" y="397709"/>
                </a:lnTo>
                <a:lnTo>
                  <a:pt x="17193" y="388964"/>
                </a:lnTo>
                <a:close/>
              </a:path>
              <a:path w="1277619" h="406400">
                <a:moveTo>
                  <a:pt x="1260422" y="388964"/>
                </a:moveTo>
                <a:lnTo>
                  <a:pt x="17193" y="388964"/>
                </a:lnTo>
                <a:lnTo>
                  <a:pt x="17193" y="397709"/>
                </a:lnTo>
                <a:lnTo>
                  <a:pt x="1260422" y="397709"/>
                </a:lnTo>
                <a:lnTo>
                  <a:pt x="1260422" y="388964"/>
                </a:lnTo>
                <a:close/>
              </a:path>
              <a:path w="1277619" h="406400">
                <a:moveTo>
                  <a:pt x="1260422" y="8748"/>
                </a:moveTo>
                <a:lnTo>
                  <a:pt x="1260422" y="397709"/>
                </a:lnTo>
                <a:lnTo>
                  <a:pt x="1268882" y="388964"/>
                </a:lnTo>
                <a:lnTo>
                  <a:pt x="1277605" y="388964"/>
                </a:lnTo>
                <a:lnTo>
                  <a:pt x="1277605" y="17239"/>
                </a:lnTo>
                <a:lnTo>
                  <a:pt x="1268882" y="17239"/>
                </a:lnTo>
                <a:lnTo>
                  <a:pt x="1260422" y="8748"/>
                </a:lnTo>
                <a:close/>
              </a:path>
              <a:path w="1277619" h="406400">
                <a:moveTo>
                  <a:pt x="1277605" y="388964"/>
                </a:moveTo>
                <a:lnTo>
                  <a:pt x="1268882" y="388964"/>
                </a:lnTo>
                <a:lnTo>
                  <a:pt x="1260422" y="397709"/>
                </a:lnTo>
                <a:lnTo>
                  <a:pt x="1277605" y="397709"/>
                </a:lnTo>
                <a:lnTo>
                  <a:pt x="1277605" y="388964"/>
                </a:lnTo>
                <a:close/>
              </a:path>
              <a:path w="1277619" h="406400">
                <a:moveTo>
                  <a:pt x="17193" y="8748"/>
                </a:moveTo>
                <a:lnTo>
                  <a:pt x="8470" y="17239"/>
                </a:lnTo>
                <a:lnTo>
                  <a:pt x="17193" y="17239"/>
                </a:lnTo>
                <a:lnTo>
                  <a:pt x="17193" y="8748"/>
                </a:lnTo>
                <a:close/>
              </a:path>
              <a:path w="1277619" h="406400">
                <a:moveTo>
                  <a:pt x="1260422" y="8748"/>
                </a:moveTo>
                <a:lnTo>
                  <a:pt x="17193" y="8748"/>
                </a:lnTo>
                <a:lnTo>
                  <a:pt x="17193" y="17239"/>
                </a:lnTo>
                <a:lnTo>
                  <a:pt x="1260422" y="17239"/>
                </a:lnTo>
                <a:lnTo>
                  <a:pt x="1260422" y="8748"/>
                </a:lnTo>
                <a:close/>
              </a:path>
              <a:path w="1277619" h="406400">
                <a:moveTo>
                  <a:pt x="1277605" y="8748"/>
                </a:moveTo>
                <a:lnTo>
                  <a:pt x="1260422" y="8748"/>
                </a:lnTo>
                <a:lnTo>
                  <a:pt x="1268882" y="17239"/>
                </a:lnTo>
                <a:lnTo>
                  <a:pt x="1277605" y="17239"/>
                </a:lnTo>
                <a:lnTo>
                  <a:pt x="1277605" y="8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024736" y="6808947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0" y="8746"/>
                </a:moveTo>
                <a:lnTo>
                  <a:pt x="0" y="3858"/>
                </a:lnTo>
                <a:lnTo>
                  <a:pt x="3847" y="0"/>
                </a:lnTo>
                <a:lnTo>
                  <a:pt x="8464" y="0"/>
                </a:lnTo>
                <a:lnTo>
                  <a:pt x="1268879" y="0"/>
                </a:lnTo>
                <a:lnTo>
                  <a:pt x="1273752" y="0"/>
                </a:lnTo>
                <a:lnTo>
                  <a:pt x="1277600" y="3858"/>
                </a:lnTo>
                <a:lnTo>
                  <a:pt x="1277600" y="8746"/>
                </a:lnTo>
                <a:lnTo>
                  <a:pt x="1277600" y="397708"/>
                </a:lnTo>
                <a:lnTo>
                  <a:pt x="1277600" y="402339"/>
                </a:lnTo>
                <a:lnTo>
                  <a:pt x="1273752" y="406198"/>
                </a:lnTo>
                <a:lnTo>
                  <a:pt x="1268879" y="406198"/>
                </a:lnTo>
                <a:lnTo>
                  <a:pt x="8464" y="406198"/>
                </a:lnTo>
                <a:lnTo>
                  <a:pt x="3847" y="406198"/>
                </a:lnTo>
                <a:lnTo>
                  <a:pt x="0" y="402339"/>
                </a:lnTo>
                <a:lnTo>
                  <a:pt x="0" y="397708"/>
                </a:lnTo>
                <a:lnTo>
                  <a:pt x="0" y="87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033201" y="6817693"/>
            <a:ext cx="1260475" cy="389255"/>
          </a:xfrm>
          <a:custGeom>
            <a:avLst/>
            <a:gdLst/>
            <a:ahLst/>
            <a:cxnLst/>
            <a:rect l="l" t="t" r="r" b="b"/>
            <a:pathLst>
              <a:path w="1260475" h="389254">
                <a:moveTo>
                  <a:pt x="8720" y="388962"/>
                </a:moveTo>
                <a:lnTo>
                  <a:pt x="0" y="380215"/>
                </a:lnTo>
                <a:lnTo>
                  <a:pt x="1260415" y="380215"/>
                </a:lnTo>
                <a:lnTo>
                  <a:pt x="1251950" y="388962"/>
                </a:lnTo>
                <a:lnTo>
                  <a:pt x="1251950" y="0"/>
                </a:lnTo>
                <a:lnTo>
                  <a:pt x="1260415" y="8489"/>
                </a:lnTo>
                <a:lnTo>
                  <a:pt x="0" y="8489"/>
                </a:lnTo>
                <a:lnTo>
                  <a:pt x="8720" y="0"/>
                </a:lnTo>
                <a:lnTo>
                  <a:pt x="8720" y="388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2240570" y="6844916"/>
            <a:ext cx="850900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障碍物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4554027" y="7984839"/>
            <a:ext cx="1260475" cy="389255"/>
          </a:xfrm>
          <a:custGeom>
            <a:avLst/>
            <a:gdLst/>
            <a:ahLst/>
            <a:cxnLst/>
            <a:rect l="l" t="t" r="r" b="b"/>
            <a:pathLst>
              <a:path w="1260475" h="389254">
                <a:moveTo>
                  <a:pt x="0" y="0"/>
                </a:moveTo>
                <a:lnTo>
                  <a:pt x="0" y="388961"/>
                </a:lnTo>
                <a:lnTo>
                  <a:pt x="1260422" y="388961"/>
                </a:lnTo>
                <a:lnTo>
                  <a:pt x="126042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545819" y="7976092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1273762" y="0"/>
                </a:moveTo>
                <a:lnTo>
                  <a:pt x="3591" y="0"/>
                </a:lnTo>
                <a:lnTo>
                  <a:pt x="0" y="3601"/>
                </a:lnTo>
                <a:lnTo>
                  <a:pt x="0" y="402339"/>
                </a:lnTo>
                <a:lnTo>
                  <a:pt x="3591" y="405941"/>
                </a:lnTo>
                <a:lnTo>
                  <a:pt x="1273762" y="405941"/>
                </a:lnTo>
                <a:lnTo>
                  <a:pt x="1277353" y="402339"/>
                </a:lnTo>
                <a:lnTo>
                  <a:pt x="1277353" y="397709"/>
                </a:lnTo>
                <a:lnTo>
                  <a:pt x="16931" y="397709"/>
                </a:lnTo>
                <a:lnTo>
                  <a:pt x="8209" y="388963"/>
                </a:lnTo>
                <a:lnTo>
                  <a:pt x="16931" y="388963"/>
                </a:lnTo>
                <a:lnTo>
                  <a:pt x="16931" y="16979"/>
                </a:lnTo>
                <a:lnTo>
                  <a:pt x="8209" y="16979"/>
                </a:lnTo>
                <a:lnTo>
                  <a:pt x="16931" y="8747"/>
                </a:lnTo>
                <a:lnTo>
                  <a:pt x="1277353" y="8747"/>
                </a:lnTo>
                <a:lnTo>
                  <a:pt x="1277353" y="3601"/>
                </a:lnTo>
                <a:lnTo>
                  <a:pt x="1273762" y="0"/>
                </a:lnTo>
                <a:close/>
              </a:path>
              <a:path w="1277619" h="406400">
                <a:moveTo>
                  <a:pt x="16931" y="388963"/>
                </a:moveTo>
                <a:lnTo>
                  <a:pt x="8209" y="388963"/>
                </a:lnTo>
                <a:lnTo>
                  <a:pt x="16931" y="397709"/>
                </a:lnTo>
                <a:lnTo>
                  <a:pt x="16931" y="388963"/>
                </a:lnTo>
                <a:close/>
              </a:path>
              <a:path w="1277619" h="406400">
                <a:moveTo>
                  <a:pt x="1260422" y="388963"/>
                </a:moveTo>
                <a:lnTo>
                  <a:pt x="16931" y="388963"/>
                </a:lnTo>
                <a:lnTo>
                  <a:pt x="16931" y="397709"/>
                </a:lnTo>
                <a:lnTo>
                  <a:pt x="1260422" y="397709"/>
                </a:lnTo>
                <a:lnTo>
                  <a:pt x="1260422" y="388963"/>
                </a:lnTo>
                <a:close/>
              </a:path>
              <a:path w="1277619" h="406400">
                <a:moveTo>
                  <a:pt x="1260422" y="8747"/>
                </a:moveTo>
                <a:lnTo>
                  <a:pt x="1260422" y="397709"/>
                </a:lnTo>
                <a:lnTo>
                  <a:pt x="1268631" y="388963"/>
                </a:lnTo>
                <a:lnTo>
                  <a:pt x="1277353" y="388963"/>
                </a:lnTo>
                <a:lnTo>
                  <a:pt x="1277353" y="16979"/>
                </a:lnTo>
                <a:lnTo>
                  <a:pt x="1268631" y="16979"/>
                </a:lnTo>
                <a:lnTo>
                  <a:pt x="1260422" y="8747"/>
                </a:lnTo>
                <a:close/>
              </a:path>
              <a:path w="1277619" h="406400">
                <a:moveTo>
                  <a:pt x="1277353" y="388963"/>
                </a:moveTo>
                <a:lnTo>
                  <a:pt x="1268631" y="388963"/>
                </a:lnTo>
                <a:lnTo>
                  <a:pt x="1260422" y="397709"/>
                </a:lnTo>
                <a:lnTo>
                  <a:pt x="1277353" y="397709"/>
                </a:lnTo>
                <a:lnTo>
                  <a:pt x="1277353" y="388963"/>
                </a:lnTo>
                <a:close/>
              </a:path>
              <a:path w="1277619" h="406400">
                <a:moveTo>
                  <a:pt x="16931" y="8747"/>
                </a:moveTo>
                <a:lnTo>
                  <a:pt x="8209" y="16979"/>
                </a:lnTo>
                <a:lnTo>
                  <a:pt x="16931" y="16979"/>
                </a:lnTo>
                <a:lnTo>
                  <a:pt x="16931" y="8747"/>
                </a:lnTo>
                <a:close/>
              </a:path>
              <a:path w="1277619" h="406400">
                <a:moveTo>
                  <a:pt x="1260422" y="8747"/>
                </a:moveTo>
                <a:lnTo>
                  <a:pt x="16931" y="8747"/>
                </a:lnTo>
                <a:lnTo>
                  <a:pt x="16931" y="16979"/>
                </a:lnTo>
                <a:lnTo>
                  <a:pt x="1260422" y="16979"/>
                </a:lnTo>
                <a:lnTo>
                  <a:pt x="1260422" y="8747"/>
                </a:lnTo>
                <a:close/>
              </a:path>
              <a:path w="1277619" h="406400">
                <a:moveTo>
                  <a:pt x="1277353" y="8747"/>
                </a:moveTo>
                <a:lnTo>
                  <a:pt x="1260422" y="8747"/>
                </a:lnTo>
                <a:lnTo>
                  <a:pt x="1268631" y="16979"/>
                </a:lnTo>
                <a:lnTo>
                  <a:pt x="1277353" y="16979"/>
                </a:lnTo>
                <a:lnTo>
                  <a:pt x="1277353" y="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545825" y="7976091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19" h="406400">
                <a:moveTo>
                  <a:pt x="0" y="8746"/>
                </a:moveTo>
                <a:lnTo>
                  <a:pt x="0" y="3601"/>
                </a:lnTo>
                <a:lnTo>
                  <a:pt x="3590" y="0"/>
                </a:lnTo>
                <a:lnTo>
                  <a:pt x="8207" y="0"/>
                </a:lnTo>
                <a:lnTo>
                  <a:pt x="1268623" y="0"/>
                </a:lnTo>
                <a:lnTo>
                  <a:pt x="1273752" y="0"/>
                </a:lnTo>
                <a:lnTo>
                  <a:pt x="1277343" y="3601"/>
                </a:lnTo>
                <a:lnTo>
                  <a:pt x="1277343" y="8746"/>
                </a:lnTo>
                <a:lnTo>
                  <a:pt x="1277343" y="397708"/>
                </a:lnTo>
                <a:lnTo>
                  <a:pt x="1277343" y="402339"/>
                </a:lnTo>
                <a:lnTo>
                  <a:pt x="1273752" y="405940"/>
                </a:lnTo>
                <a:lnTo>
                  <a:pt x="1268623" y="405940"/>
                </a:lnTo>
                <a:lnTo>
                  <a:pt x="8207" y="405940"/>
                </a:lnTo>
                <a:lnTo>
                  <a:pt x="3590" y="405940"/>
                </a:lnTo>
                <a:lnTo>
                  <a:pt x="0" y="402339"/>
                </a:lnTo>
                <a:lnTo>
                  <a:pt x="0" y="397708"/>
                </a:lnTo>
                <a:lnTo>
                  <a:pt x="0" y="87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554032" y="7984838"/>
            <a:ext cx="1260475" cy="389255"/>
          </a:xfrm>
          <a:custGeom>
            <a:avLst/>
            <a:gdLst/>
            <a:ahLst/>
            <a:cxnLst/>
            <a:rect l="l" t="t" r="r" b="b"/>
            <a:pathLst>
              <a:path w="1260475" h="389254">
                <a:moveTo>
                  <a:pt x="8720" y="388962"/>
                </a:moveTo>
                <a:lnTo>
                  <a:pt x="0" y="380215"/>
                </a:lnTo>
                <a:lnTo>
                  <a:pt x="1260415" y="380215"/>
                </a:lnTo>
                <a:lnTo>
                  <a:pt x="1252207" y="388962"/>
                </a:lnTo>
                <a:lnTo>
                  <a:pt x="1252207" y="0"/>
                </a:lnTo>
                <a:lnTo>
                  <a:pt x="1260415" y="8232"/>
                </a:lnTo>
                <a:lnTo>
                  <a:pt x="0" y="8232"/>
                </a:lnTo>
                <a:lnTo>
                  <a:pt x="8720" y="0"/>
                </a:lnTo>
                <a:lnTo>
                  <a:pt x="8720" y="388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14761362" y="8011788"/>
            <a:ext cx="850900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障碍物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1636912" y="10212369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20" h="406400">
                <a:moveTo>
                  <a:pt x="1273762" y="0"/>
                </a:moveTo>
                <a:lnTo>
                  <a:pt x="3853" y="0"/>
                </a:lnTo>
                <a:lnTo>
                  <a:pt x="0" y="3858"/>
                </a:lnTo>
                <a:lnTo>
                  <a:pt x="0" y="402338"/>
                </a:lnTo>
                <a:lnTo>
                  <a:pt x="3853" y="406197"/>
                </a:lnTo>
                <a:lnTo>
                  <a:pt x="1273762" y="406197"/>
                </a:lnTo>
                <a:lnTo>
                  <a:pt x="1277605" y="402338"/>
                </a:lnTo>
                <a:lnTo>
                  <a:pt x="1277605" y="397450"/>
                </a:lnTo>
                <a:lnTo>
                  <a:pt x="17193" y="397450"/>
                </a:lnTo>
                <a:lnTo>
                  <a:pt x="8722" y="388961"/>
                </a:lnTo>
                <a:lnTo>
                  <a:pt x="17193" y="388961"/>
                </a:lnTo>
                <a:lnTo>
                  <a:pt x="17193" y="17235"/>
                </a:lnTo>
                <a:lnTo>
                  <a:pt x="8722" y="17235"/>
                </a:lnTo>
                <a:lnTo>
                  <a:pt x="17193" y="8488"/>
                </a:lnTo>
                <a:lnTo>
                  <a:pt x="1277605" y="8488"/>
                </a:lnTo>
                <a:lnTo>
                  <a:pt x="1277605" y="3858"/>
                </a:lnTo>
                <a:lnTo>
                  <a:pt x="1273762" y="0"/>
                </a:lnTo>
                <a:close/>
              </a:path>
              <a:path w="1277620" h="406400">
                <a:moveTo>
                  <a:pt x="17193" y="388961"/>
                </a:moveTo>
                <a:lnTo>
                  <a:pt x="8722" y="388961"/>
                </a:lnTo>
                <a:lnTo>
                  <a:pt x="17193" y="397450"/>
                </a:lnTo>
                <a:lnTo>
                  <a:pt x="17193" y="388961"/>
                </a:lnTo>
                <a:close/>
              </a:path>
              <a:path w="1277620" h="406400">
                <a:moveTo>
                  <a:pt x="1260422" y="388961"/>
                </a:moveTo>
                <a:lnTo>
                  <a:pt x="17193" y="388961"/>
                </a:lnTo>
                <a:lnTo>
                  <a:pt x="17193" y="397450"/>
                </a:lnTo>
                <a:lnTo>
                  <a:pt x="1260422" y="397450"/>
                </a:lnTo>
                <a:lnTo>
                  <a:pt x="1260422" y="388961"/>
                </a:lnTo>
                <a:close/>
              </a:path>
              <a:path w="1277620" h="406400">
                <a:moveTo>
                  <a:pt x="1260422" y="8488"/>
                </a:moveTo>
                <a:lnTo>
                  <a:pt x="1260422" y="397450"/>
                </a:lnTo>
                <a:lnTo>
                  <a:pt x="1268882" y="388961"/>
                </a:lnTo>
                <a:lnTo>
                  <a:pt x="1277605" y="388961"/>
                </a:lnTo>
                <a:lnTo>
                  <a:pt x="1277605" y="17235"/>
                </a:lnTo>
                <a:lnTo>
                  <a:pt x="1268882" y="17235"/>
                </a:lnTo>
                <a:lnTo>
                  <a:pt x="1260422" y="8488"/>
                </a:lnTo>
                <a:close/>
              </a:path>
              <a:path w="1277620" h="406400">
                <a:moveTo>
                  <a:pt x="1277605" y="388961"/>
                </a:moveTo>
                <a:lnTo>
                  <a:pt x="1268882" y="388961"/>
                </a:lnTo>
                <a:lnTo>
                  <a:pt x="1260422" y="397450"/>
                </a:lnTo>
                <a:lnTo>
                  <a:pt x="1277605" y="397450"/>
                </a:lnTo>
                <a:lnTo>
                  <a:pt x="1277605" y="388961"/>
                </a:lnTo>
                <a:close/>
              </a:path>
              <a:path w="1277620" h="406400">
                <a:moveTo>
                  <a:pt x="17193" y="8488"/>
                </a:moveTo>
                <a:lnTo>
                  <a:pt x="8722" y="17235"/>
                </a:lnTo>
                <a:lnTo>
                  <a:pt x="17193" y="17235"/>
                </a:lnTo>
                <a:lnTo>
                  <a:pt x="17193" y="8488"/>
                </a:lnTo>
                <a:close/>
              </a:path>
              <a:path w="1277620" h="406400">
                <a:moveTo>
                  <a:pt x="1260422" y="8488"/>
                </a:moveTo>
                <a:lnTo>
                  <a:pt x="17193" y="8488"/>
                </a:lnTo>
                <a:lnTo>
                  <a:pt x="17193" y="17235"/>
                </a:lnTo>
                <a:lnTo>
                  <a:pt x="1260422" y="17235"/>
                </a:lnTo>
                <a:lnTo>
                  <a:pt x="1260422" y="8488"/>
                </a:lnTo>
                <a:close/>
              </a:path>
              <a:path w="1277620" h="406400">
                <a:moveTo>
                  <a:pt x="1277605" y="8488"/>
                </a:moveTo>
                <a:lnTo>
                  <a:pt x="1260422" y="8488"/>
                </a:lnTo>
                <a:lnTo>
                  <a:pt x="1268882" y="17235"/>
                </a:lnTo>
                <a:lnTo>
                  <a:pt x="1277605" y="17235"/>
                </a:lnTo>
                <a:lnTo>
                  <a:pt x="1277605" y="8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636916" y="10212367"/>
            <a:ext cx="1277620" cy="406400"/>
          </a:xfrm>
          <a:custGeom>
            <a:avLst/>
            <a:gdLst/>
            <a:ahLst/>
            <a:cxnLst/>
            <a:rect l="l" t="t" r="r" b="b"/>
            <a:pathLst>
              <a:path w="1277620" h="406400">
                <a:moveTo>
                  <a:pt x="0" y="8489"/>
                </a:moveTo>
                <a:lnTo>
                  <a:pt x="0" y="3858"/>
                </a:lnTo>
                <a:lnTo>
                  <a:pt x="3847" y="0"/>
                </a:lnTo>
                <a:lnTo>
                  <a:pt x="8720" y="0"/>
                </a:lnTo>
                <a:lnTo>
                  <a:pt x="1268879" y="0"/>
                </a:lnTo>
                <a:lnTo>
                  <a:pt x="1273752" y="0"/>
                </a:lnTo>
                <a:lnTo>
                  <a:pt x="1277600" y="3858"/>
                </a:lnTo>
                <a:lnTo>
                  <a:pt x="1277600" y="8489"/>
                </a:lnTo>
                <a:lnTo>
                  <a:pt x="1277600" y="397451"/>
                </a:lnTo>
                <a:lnTo>
                  <a:pt x="1277600" y="402339"/>
                </a:lnTo>
                <a:lnTo>
                  <a:pt x="1273752" y="406198"/>
                </a:lnTo>
                <a:lnTo>
                  <a:pt x="1268879" y="406198"/>
                </a:lnTo>
                <a:lnTo>
                  <a:pt x="8720" y="406198"/>
                </a:lnTo>
                <a:lnTo>
                  <a:pt x="3847" y="406198"/>
                </a:lnTo>
                <a:lnTo>
                  <a:pt x="0" y="402339"/>
                </a:lnTo>
                <a:lnTo>
                  <a:pt x="0" y="397451"/>
                </a:lnTo>
                <a:lnTo>
                  <a:pt x="0" y="84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645637" y="10220856"/>
            <a:ext cx="1260475" cy="389255"/>
          </a:xfrm>
          <a:custGeom>
            <a:avLst/>
            <a:gdLst/>
            <a:ahLst/>
            <a:cxnLst/>
            <a:rect l="l" t="t" r="r" b="b"/>
            <a:pathLst>
              <a:path w="1260475" h="389254">
                <a:moveTo>
                  <a:pt x="8464" y="388962"/>
                </a:moveTo>
                <a:lnTo>
                  <a:pt x="0" y="380473"/>
                </a:lnTo>
                <a:lnTo>
                  <a:pt x="1260158" y="380473"/>
                </a:lnTo>
                <a:lnTo>
                  <a:pt x="1251694" y="388962"/>
                </a:lnTo>
                <a:lnTo>
                  <a:pt x="1251694" y="0"/>
                </a:lnTo>
                <a:lnTo>
                  <a:pt x="1260158" y="8746"/>
                </a:lnTo>
                <a:lnTo>
                  <a:pt x="0" y="8746"/>
                </a:lnTo>
                <a:lnTo>
                  <a:pt x="8464" y="0"/>
                </a:lnTo>
                <a:lnTo>
                  <a:pt x="8464" y="388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11852761" y="10248290"/>
            <a:ext cx="850900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障碍物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0358035" y="7206656"/>
            <a:ext cx="2305685" cy="688340"/>
          </a:xfrm>
          <a:custGeom>
            <a:avLst/>
            <a:gdLst/>
            <a:ahLst/>
            <a:cxnLst/>
            <a:rect l="l" t="t" r="r" b="b"/>
            <a:pathLst>
              <a:path w="2305684" h="688340">
                <a:moveTo>
                  <a:pt x="2139016" y="40059"/>
                </a:moveTo>
                <a:lnTo>
                  <a:pt x="0" y="671682"/>
                </a:lnTo>
                <a:lnTo>
                  <a:pt x="4873" y="688146"/>
                </a:lnTo>
                <a:lnTo>
                  <a:pt x="2143888" y="56527"/>
                </a:lnTo>
                <a:lnTo>
                  <a:pt x="2139016" y="40059"/>
                </a:lnTo>
                <a:close/>
              </a:path>
              <a:path w="2305684" h="688340">
                <a:moveTo>
                  <a:pt x="2238536" y="35245"/>
                </a:moveTo>
                <a:lnTo>
                  <a:pt x="2155321" y="35245"/>
                </a:lnTo>
                <a:lnTo>
                  <a:pt x="2160201" y="51710"/>
                </a:lnTo>
                <a:lnTo>
                  <a:pt x="2143888" y="56527"/>
                </a:lnTo>
                <a:lnTo>
                  <a:pt x="2151217" y="81293"/>
                </a:lnTo>
                <a:lnTo>
                  <a:pt x="2238536" y="35245"/>
                </a:lnTo>
                <a:close/>
              </a:path>
              <a:path w="2305684" h="688340">
                <a:moveTo>
                  <a:pt x="2155321" y="35245"/>
                </a:moveTo>
                <a:lnTo>
                  <a:pt x="2139016" y="40059"/>
                </a:lnTo>
                <a:lnTo>
                  <a:pt x="2143888" y="56527"/>
                </a:lnTo>
                <a:lnTo>
                  <a:pt x="2160201" y="51710"/>
                </a:lnTo>
                <a:lnTo>
                  <a:pt x="2155321" y="35245"/>
                </a:lnTo>
                <a:close/>
              </a:path>
              <a:path w="2305684" h="688340">
                <a:moveTo>
                  <a:pt x="2305369" y="0"/>
                </a:moveTo>
                <a:lnTo>
                  <a:pt x="2131730" y="15438"/>
                </a:lnTo>
                <a:lnTo>
                  <a:pt x="2139016" y="40059"/>
                </a:lnTo>
                <a:lnTo>
                  <a:pt x="2155321" y="35245"/>
                </a:lnTo>
                <a:lnTo>
                  <a:pt x="2238536" y="35245"/>
                </a:lnTo>
                <a:lnTo>
                  <a:pt x="2305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0358034" y="7241899"/>
            <a:ext cx="2160270" cy="653415"/>
          </a:xfrm>
          <a:custGeom>
            <a:avLst/>
            <a:gdLst/>
            <a:ahLst/>
            <a:cxnLst/>
            <a:rect l="l" t="t" r="r" b="b"/>
            <a:pathLst>
              <a:path w="2160270" h="653415">
                <a:moveTo>
                  <a:pt x="0" y="636436"/>
                </a:moveTo>
                <a:lnTo>
                  <a:pt x="2155325" y="0"/>
                </a:lnTo>
                <a:lnTo>
                  <a:pt x="2160198" y="16464"/>
                </a:lnTo>
                <a:lnTo>
                  <a:pt x="4873" y="652900"/>
                </a:lnTo>
                <a:lnTo>
                  <a:pt x="0" y="63643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489761" y="7206656"/>
            <a:ext cx="173990" cy="81915"/>
          </a:xfrm>
          <a:custGeom>
            <a:avLst/>
            <a:gdLst/>
            <a:ahLst/>
            <a:cxnLst/>
            <a:rect l="l" t="t" r="r" b="b"/>
            <a:pathLst>
              <a:path w="173990" h="81915">
                <a:moveTo>
                  <a:pt x="0" y="15435"/>
                </a:moveTo>
                <a:lnTo>
                  <a:pt x="173646" y="0"/>
                </a:lnTo>
                <a:lnTo>
                  <a:pt x="19493" y="81291"/>
                </a:lnTo>
                <a:lnTo>
                  <a:pt x="0" y="1543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659562" y="7199196"/>
            <a:ext cx="1894839" cy="980440"/>
          </a:xfrm>
          <a:custGeom>
            <a:avLst/>
            <a:gdLst/>
            <a:ahLst/>
            <a:cxnLst/>
            <a:rect l="l" t="t" r="r" b="b"/>
            <a:pathLst>
              <a:path w="1894840" h="980440">
                <a:moveTo>
                  <a:pt x="1738630" y="908981"/>
                </a:moveTo>
                <a:lnTo>
                  <a:pt x="1726722" y="932276"/>
                </a:lnTo>
                <a:lnTo>
                  <a:pt x="1894465" y="980124"/>
                </a:lnTo>
                <a:lnTo>
                  <a:pt x="1815302" y="916841"/>
                </a:lnTo>
                <a:lnTo>
                  <a:pt x="1753915" y="916841"/>
                </a:lnTo>
                <a:lnTo>
                  <a:pt x="1738630" y="908981"/>
                </a:lnTo>
                <a:close/>
              </a:path>
              <a:path w="1894840" h="980440">
                <a:moveTo>
                  <a:pt x="1746270" y="894034"/>
                </a:moveTo>
                <a:lnTo>
                  <a:pt x="1738630" y="908981"/>
                </a:lnTo>
                <a:lnTo>
                  <a:pt x="1753915" y="916841"/>
                </a:lnTo>
                <a:lnTo>
                  <a:pt x="1761600" y="901920"/>
                </a:lnTo>
                <a:lnTo>
                  <a:pt x="1746270" y="894034"/>
                </a:lnTo>
                <a:close/>
              </a:path>
              <a:path w="1894840" h="980440">
                <a:moveTo>
                  <a:pt x="1758019" y="871049"/>
                </a:moveTo>
                <a:lnTo>
                  <a:pt x="1746270" y="894034"/>
                </a:lnTo>
                <a:lnTo>
                  <a:pt x="1761600" y="901920"/>
                </a:lnTo>
                <a:lnTo>
                  <a:pt x="1753915" y="916841"/>
                </a:lnTo>
                <a:lnTo>
                  <a:pt x="1815302" y="916841"/>
                </a:lnTo>
                <a:lnTo>
                  <a:pt x="1758019" y="871049"/>
                </a:lnTo>
                <a:close/>
              </a:path>
              <a:path w="1894840" h="980440">
                <a:moveTo>
                  <a:pt x="8209" y="0"/>
                </a:moveTo>
                <a:lnTo>
                  <a:pt x="0" y="14922"/>
                </a:lnTo>
                <a:lnTo>
                  <a:pt x="1738630" y="908981"/>
                </a:lnTo>
                <a:lnTo>
                  <a:pt x="1746270" y="894034"/>
                </a:lnTo>
                <a:lnTo>
                  <a:pt x="8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659562" y="7199195"/>
            <a:ext cx="1762125" cy="916940"/>
          </a:xfrm>
          <a:custGeom>
            <a:avLst/>
            <a:gdLst/>
            <a:ahLst/>
            <a:cxnLst/>
            <a:rect l="l" t="t" r="r" b="b"/>
            <a:pathLst>
              <a:path w="1762125" h="916940">
                <a:moveTo>
                  <a:pt x="8207" y="0"/>
                </a:moveTo>
                <a:lnTo>
                  <a:pt x="1761606" y="901919"/>
                </a:lnTo>
                <a:lnTo>
                  <a:pt x="1753911" y="916839"/>
                </a:lnTo>
                <a:lnTo>
                  <a:pt x="0" y="14920"/>
                </a:lnTo>
                <a:lnTo>
                  <a:pt x="8207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386284" y="8070244"/>
            <a:ext cx="168275" cy="109220"/>
          </a:xfrm>
          <a:custGeom>
            <a:avLst/>
            <a:gdLst/>
            <a:ahLst/>
            <a:cxnLst/>
            <a:rect l="l" t="t" r="r" b="b"/>
            <a:pathLst>
              <a:path w="168275" h="109220">
                <a:moveTo>
                  <a:pt x="31292" y="0"/>
                </a:moveTo>
                <a:lnTo>
                  <a:pt x="167747" y="109074"/>
                </a:lnTo>
                <a:lnTo>
                  <a:pt x="0" y="61225"/>
                </a:lnTo>
                <a:lnTo>
                  <a:pt x="3129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125360" y="8674784"/>
            <a:ext cx="2175510" cy="911860"/>
          </a:xfrm>
          <a:custGeom>
            <a:avLst/>
            <a:gdLst/>
            <a:ahLst/>
            <a:cxnLst/>
            <a:rect l="l" t="t" r="r" b="b"/>
            <a:pathLst>
              <a:path w="2175509" h="911859">
                <a:moveTo>
                  <a:pt x="2014000" y="854139"/>
                </a:moveTo>
                <a:lnTo>
                  <a:pt x="2004242" y="877737"/>
                </a:lnTo>
                <a:lnTo>
                  <a:pt x="2175075" y="911694"/>
                </a:lnTo>
                <a:lnTo>
                  <a:pt x="2099297" y="860759"/>
                </a:lnTo>
                <a:lnTo>
                  <a:pt x="2029896" y="860759"/>
                </a:lnTo>
                <a:lnTo>
                  <a:pt x="2014000" y="854139"/>
                </a:lnTo>
                <a:close/>
              </a:path>
              <a:path w="2175509" h="911859">
                <a:moveTo>
                  <a:pt x="2020529" y="838347"/>
                </a:moveTo>
                <a:lnTo>
                  <a:pt x="2014000" y="854139"/>
                </a:lnTo>
                <a:lnTo>
                  <a:pt x="2029896" y="860759"/>
                </a:lnTo>
                <a:lnTo>
                  <a:pt x="2036053" y="844809"/>
                </a:lnTo>
                <a:lnTo>
                  <a:pt x="2020529" y="838347"/>
                </a:lnTo>
                <a:close/>
              </a:path>
              <a:path w="2175509" h="911859">
                <a:moveTo>
                  <a:pt x="2030409" y="814454"/>
                </a:moveTo>
                <a:lnTo>
                  <a:pt x="2020529" y="838347"/>
                </a:lnTo>
                <a:lnTo>
                  <a:pt x="2036053" y="844809"/>
                </a:lnTo>
                <a:lnTo>
                  <a:pt x="2029896" y="860759"/>
                </a:lnTo>
                <a:lnTo>
                  <a:pt x="2099297" y="860759"/>
                </a:lnTo>
                <a:lnTo>
                  <a:pt x="2030409" y="814454"/>
                </a:lnTo>
                <a:close/>
              </a:path>
              <a:path w="2175509" h="911859">
                <a:moveTo>
                  <a:pt x="6669" y="0"/>
                </a:moveTo>
                <a:lnTo>
                  <a:pt x="0" y="15435"/>
                </a:lnTo>
                <a:lnTo>
                  <a:pt x="2014000" y="854139"/>
                </a:lnTo>
                <a:lnTo>
                  <a:pt x="2020529" y="838347"/>
                </a:lnTo>
                <a:lnTo>
                  <a:pt x="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125356" y="8674782"/>
            <a:ext cx="2036445" cy="861060"/>
          </a:xfrm>
          <a:custGeom>
            <a:avLst/>
            <a:gdLst/>
            <a:ahLst/>
            <a:cxnLst/>
            <a:rect l="l" t="t" r="r" b="b"/>
            <a:pathLst>
              <a:path w="2036444" h="861059">
                <a:moveTo>
                  <a:pt x="6668" y="0"/>
                </a:moveTo>
                <a:lnTo>
                  <a:pt x="2036055" y="844809"/>
                </a:lnTo>
                <a:lnTo>
                  <a:pt x="2029899" y="860759"/>
                </a:lnTo>
                <a:lnTo>
                  <a:pt x="0" y="15435"/>
                </a:lnTo>
                <a:lnTo>
                  <a:pt x="666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129606" y="9489237"/>
            <a:ext cx="171450" cy="97790"/>
          </a:xfrm>
          <a:custGeom>
            <a:avLst/>
            <a:gdLst/>
            <a:ahLst/>
            <a:cxnLst/>
            <a:rect l="l" t="t" r="r" b="b"/>
            <a:pathLst>
              <a:path w="171450" h="97790">
                <a:moveTo>
                  <a:pt x="26162" y="0"/>
                </a:moveTo>
                <a:lnTo>
                  <a:pt x="170825" y="97240"/>
                </a:lnTo>
                <a:lnTo>
                  <a:pt x="0" y="63283"/>
                </a:lnTo>
                <a:lnTo>
                  <a:pt x="2616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185158" y="8172889"/>
            <a:ext cx="2120265" cy="2055495"/>
          </a:xfrm>
          <a:custGeom>
            <a:avLst/>
            <a:gdLst/>
            <a:ahLst/>
            <a:cxnLst/>
            <a:rect l="l" t="t" r="r" b="b"/>
            <a:pathLst>
              <a:path w="2120265" h="2055495">
                <a:moveTo>
                  <a:pt x="1990672" y="1942413"/>
                </a:moveTo>
                <a:lnTo>
                  <a:pt x="1972953" y="1960760"/>
                </a:lnTo>
                <a:lnTo>
                  <a:pt x="2119671" y="2055429"/>
                </a:lnTo>
                <a:lnTo>
                  <a:pt x="2049884" y="1954330"/>
                </a:lnTo>
                <a:lnTo>
                  <a:pt x="2002963" y="1954330"/>
                </a:lnTo>
                <a:lnTo>
                  <a:pt x="1990672" y="1942413"/>
                </a:lnTo>
                <a:close/>
              </a:path>
              <a:path w="2120265" h="2055495">
                <a:moveTo>
                  <a:pt x="2002664" y="1929997"/>
                </a:moveTo>
                <a:lnTo>
                  <a:pt x="1990672" y="1942413"/>
                </a:lnTo>
                <a:lnTo>
                  <a:pt x="2002963" y="1954330"/>
                </a:lnTo>
                <a:lnTo>
                  <a:pt x="2015025" y="1941981"/>
                </a:lnTo>
                <a:lnTo>
                  <a:pt x="2002664" y="1929997"/>
                </a:lnTo>
                <a:close/>
              </a:path>
              <a:path w="2120265" h="2055495">
                <a:moveTo>
                  <a:pt x="2020407" y="1911626"/>
                </a:moveTo>
                <a:lnTo>
                  <a:pt x="2002664" y="1929997"/>
                </a:lnTo>
                <a:lnTo>
                  <a:pt x="2015025" y="1941981"/>
                </a:lnTo>
                <a:lnTo>
                  <a:pt x="2002963" y="1954330"/>
                </a:lnTo>
                <a:lnTo>
                  <a:pt x="2049884" y="1954330"/>
                </a:lnTo>
                <a:lnTo>
                  <a:pt x="2020407" y="1911626"/>
                </a:lnTo>
                <a:close/>
              </a:path>
              <a:path w="2120265" h="2055495">
                <a:moveTo>
                  <a:pt x="12055" y="0"/>
                </a:moveTo>
                <a:lnTo>
                  <a:pt x="0" y="12347"/>
                </a:lnTo>
                <a:lnTo>
                  <a:pt x="1990672" y="1942413"/>
                </a:lnTo>
                <a:lnTo>
                  <a:pt x="2002664" y="1929997"/>
                </a:lnTo>
                <a:lnTo>
                  <a:pt x="12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185156" y="8172887"/>
            <a:ext cx="2015489" cy="1954530"/>
          </a:xfrm>
          <a:custGeom>
            <a:avLst/>
            <a:gdLst/>
            <a:ahLst/>
            <a:cxnLst/>
            <a:rect l="l" t="t" r="r" b="b"/>
            <a:pathLst>
              <a:path w="2015490" h="1954529">
                <a:moveTo>
                  <a:pt x="12055" y="0"/>
                </a:moveTo>
                <a:lnTo>
                  <a:pt x="2015022" y="1941981"/>
                </a:lnTo>
                <a:lnTo>
                  <a:pt x="2002967" y="1954329"/>
                </a:lnTo>
                <a:lnTo>
                  <a:pt x="0" y="12348"/>
                </a:lnTo>
                <a:lnTo>
                  <a:pt x="1205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158113" y="10084513"/>
            <a:ext cx="147320" cy="144145"/>
          </a:xfrm>
          <a:custGeom>
            <a:avLst/>
            <a:gdLst/>
            <a:ahLst/>
            <a:cxnLst/>
            <a:rect l="l" t="t" r="r" b="b"/>
            <a:pathLst>
              <a:path w="147320" h="144145">
                <a:moveTo>
                  <a:pt x="47451" y="0"/>
                </a:moveTo>
                <a:lnTo>
                  <a:pt x="146714" y="143802"/>
                </a:lnTo>
                <a:lnTo>
                  <a:pt x="0" y="49134"/>
                </a:lnTo>
                <a:lnTo>
                  <a:pt x="47451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293803" y="9753691"/>
            <a:ext cx="2948940" cy="464184"/>
          </a:xfrm>
          <a:custGeom>
            <a:avLst/>
            <a:gdLst/>
            <a:ahLst/>
            <a:cxnLst/>
            <a:rect l="l" t="t" r="r" b="b"/>
            <a:pathLst>
              <a:path w="2948940" h="464184">
                <a:moveTo>
                  <a:pt x="2778090" y="25244"/>
                </a:moveTo>
                <a:lnTo>
                  <a:pt x="0" y="446586"/>
                </a:lnTo>
                <a:lnTo>
                  <a:pt x="2565" y="463564"/>
                </a:lnTo>
                <a:lnTo>
                  <a:pt x="2780672" y="42220"/>
                </a:lnTo>
                <a:lnTo>
                  <a:pt x="2778090" y="25244"/>
                </a:lnTo>
                <a:close/>
              </a:path>
              <a:path w="2948940" h="464184">
                <a:moveTo>
                  <a:pt x="2908694" y="22638"/>
                </a:moveTo>
                <a:lnTo>
                  <a:pt x="2795276" y="22638"/>
                </a:lnTo>
                <a:lnTo>
                  <a:pt x="2797841" y="39616"/>
                </a:lnTo>
                <a:lnTo>
                  <a:pt x="2780672" y="42220"/>
                </a:lnTo>
                <a:lnTo>
                  <a:pt x="2784501" y="67400"/>
                </a:lnTo>
                <a:lnTo>
                  <a:pt x="2908694" y="22638"/>
                </a:lnTo>
                <a:close/>
              </a:path>
              <a:path w="2948940" h="464184">
                <a:moveTo>
                  <a:pt x="2795276" y="22638"/>
                </a:moveTo>
                <a:lnTo>
                  <a:pt x="2778090" y="25244"/>
                </a:lnTo>
                <a:lnTo>
                  <a:pt x="2780672" y="42220"/>
                </a:lnTo>
                <a:lnTo>
                  <a:pt x="2797841" y="39616"/>
                </a:lnTo>
                <a:lnTo>
                  <a:pt x="2795276" y="22638"/>
                </a:lnTo>
                <a:close/>
              </a:path>
              <a:path w="2948940" h="464184">
                <a:moveTo>
                  <a:pt x="2774250" y="0"/>
                </a:moveTo>
                <a:lnTo>
                  <a:pt x="2778090" y="25244"/>
                </a:lnTo>
                <a:lnTo>
                  <a:pt x="2795276" y="22638"/>
                </a:lnTo>
                <a:lnTo>
                  <a:pt x="2908694" y="22638"/>
                </a:lnTo>
                <a:lnTo>
                  <a:pt x="2948664" y="8232"/>
                </a:lnTo>
                <a:lnTo>
                  <a:pt x="2774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293800" y="9776328"/>
            <a:ext cx="2798445" cy="441325"/>
          </a:xfrm>
          <a:custGeom>
            <a:avLst/>
            <a:gdLst/>
            <a:ahLst/>
            <a:cxnLst/>
            <a:rect l="l" t="t" r="r" b="b"/>
            <a:pathLst>
              <a:path w="2798444" h="441325">
                <a:moveTo>
                  <a:pt x="0" y="423948"/>
                </a:moveTo>
                <a:lnTo>
                  <a:pt x="2795279" y="0"/>
                </a:lnTo>
                <a:lnTo>
                  <a:pt x="2797844" y="16978"/>
                </a:lnTo>
                <a:lnTo>
                  <a:pt x="2564" y="440926"/>
                </a:lnTo>
                <a:lnTo>
                  <a:pt x="0" y="4239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068047" y="9753689"/>
            <a:ext cx="174625" cy="67945"/>
          </a:xfrm>
          <a:custGeom>
            <a:avLst/>
            <a:gdLst/>
            <a:ahLst/>
            <a:cxnLst/>
            <a:rect l="l" t="t" r="r" b="b"/>
            <a:pathLst>
              <a:path w="174625" h="67945">
                <a:moveTo>
                  <a:pt x="0" y="0"/>
                </a:moveTo>
                <a:lnTo>
                  <a:pt x="174416" y="8232"/>
                </a:lnTo>
                <a:lnTo>
                  <a:pt x="10259" y="673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099705" y="8171088"/>
            <a:ext cx="1457960" cy="494665"/>
          </a:xfrm>
          <a:custGeom>
            <a:avLst/>
            <a:gdLst/>
            <a:ahLst/>
            <a:cxnLst/>
            <a:rect l="l" t="t" r="r" b="b"/>
            <a:pathLst>
              <a:path w="1457959" h="494665">
                <a:moveTo>
                  <a:pt x="151848" y="407483"/>
                </a:moveTo>
                <a:lnTo>
                  <a:pt x="0" y="494435"/>
                </a:lnTo>
                <a:lnTo>
                  <a:pt x="173397" y="472311"/>
                </a:lnTo>
                <a:lnTo>
                  <a:pt x="167070" y="453275"/>
                </a:lnTo>
                <a:lnTo>
                  <a:pt x="148770" y="453275"/>
                </a:lnTo>
                <a:lnTo>
                  <a:pt x="143639" y="437325"/>
                </a:lnTo>
                <a:lnTo>
                  <a:pt x="159955" y="431871"/>
                </a:lnTo>
                <a:lnTo>
                  <a:pt x="151848" y="407483"/>
                </a:lnTo>
                <a:close/>
              </a:path>
              <a:path w="1457959" h="494665">
                <a:moveTo>
                  <a:pt x="159955" y="431871"/>
                </a:moveTo>
                <a:lnTo>
                  <a:pt x="143639" y="437325"/>
                </a:lnTo>
                <a:lnTo>
                  <a:pt x="148770" y="453275"/>
                </a:lnTo>
                <a:lnTo>
                  <a:pt x="165240" y="447771"/>
                </a:lnTo>
                <a:lnTo>
                  <a:pt x="159955" y="431871"/>
                </a:lnTo>
                <a:close/>
              </a:path>
              <a:path w="1457959" h="494665">
                <a:moveTo>
                  <a:pt x="165240" y="447771"/>
                </a:moveTo>
                <a:lnTo>
                  <a:pt x="148770" y="453275"/>
                </a:lnTo>
                <a:lnTo>
                  <a:pt x="167070" y="453275"/>
                </a:lnTo>
                <a:lnTo>
                  <a:pt x="165240" y="447771"/>
                </a:lnTo>
                <a:close/>
              </a:path>
              <a:path w="1457959" h="494665">
                <a:moveTo>
                  <a:pt x="1451756" y="0"/>
                </a:moveTo>
                <a:lnTo>
                  <a:pt x="159955" y="431871"/>
                </a:lnTo>
                <a:lnTo>
                  <a:pt x="165240" y="447771"/>
                </a:lnTo>
                <a:lnTo>
                  <a:pt x="1457411" y="15949"/>
                </a:lnTo>
                <a:lnTo>
                  <a:pt x="1451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243345" y="8171087"/>
            <a:ext cx="1313815" cy="453390"/>
          </a:xfrm>
          <a:custGeom>
            <a:avLst/>
            <a:gdLst/>
            <a:ahLst/>
            <a:cxnLst/>
            <a:rect l="l" t="t" r="r" b="b"/>
            <a:pathLst>
              <a:path w="1313815" h="453390">
                <a:moveTo>
                  <a:pt x="1313766" y="15949"/>
                </a:moveTo>
                <a:lnTo>
                  <a:pt x="5129" y="453274"/>
                </a:lnTo>
                <a:lnTo>
                  <a:pt x="0" y="437325"/>
                </a:lnTo>
                <a:lnTo>
                  <a:pt x="1308123" y="0"/>
                </a:lnTo>
                <a:lnTo>
                  <a:pt x="1313766" y="159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099707" y="8578570"/>
            <a:ext cx="173990" cy="86995"/>
          </a:xfrm>
          <a:custGeom>
            <a:avLst/>
            <a:gdLst/>
            <a:ahLst/>
            <a:cxnLst/>
            <a:rect l="l" t="t" r="r" b="b"/>
            <a:pathLst>
              <a:path w="173990" h="86995">
                <a:moveTo>
                  <a:pt x="173390" y="64827"/>
                </a:moveTo>
                <a:lnTo>
                  <a:pt x="0" y="86950"/>
                </a:lnTo>
                <a:lnTo>
                  <a:pt x="151844" y="0"/>
                </a:lnTo>
                <a:lnTo>
                  <a:pt x="173390" y="648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14181704" y="8894146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❻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3599985" y="8116234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❺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0691372" y="8796908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❶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3406074" y="7338319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❹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982231" y="7338319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3599985" y="9672060"/>
            <a:ext cx="26797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1280">
                <a:latin typeface="Calibri"/>
                <a:cs typeface="Calibri"/>
              </a:rPr>
              <a:t>❷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731789" y="8983467"/>
            <a:ext cx="575945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基站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834837" y="10072426"/>
            <a:ext cx="575945" cy="356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50" spc="10">
                <a:latin typeface="宋体"/>
                <a:cs typeface="宋体"/>
              </a:rPr>
              <a:t>手机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0384453" y="8075649"/>
            <a:ext cx="1467485" cy="480695"/>
          </a:xfrm>
          <a:custGeom>
            <a:avLst/>
            <a:gdLst/>
            <a:ahLst/>
            <a:cxnLst/>
            <a:rect l="l" t="t" r="r" b="b"/>
            <a:pathLst>
              <a:path w="1467484" h="480695">
                <a:moveTo>
                  <a:pt x="1301823" y="435928"/>
                </a:moveTo>
                <a:lnTo>
                  <a:pt x="1294018" y="460477"/>
                </a:lnTo>
                <a:lnTo>
                  <a:pt x="1467154" y="480285"/>
                </a:lnTo>
                <a:lnTo>
                  <a:pt x="1397187" y="441183"/>
                </a:lnTo>
                <a:lnTo>
                  <a:pt x="1318132" y="441183"/>
                </a:lnTo>
                <a:lnTo>
                  <a:pt x="1301823" y="435928"/>
                </a:lnTo>
                <a:close/>
              </a:path>
              <a:path w="1467484" h="480695">
                <a:moveTo>
                  <a:pt x="1306973" y="419728"/>
                </a:moveTo>
                <a:lnTo>
                  <a:pt x="1301823" y="435928"/>
                </a:lnTo>
                <a:lnTo>
                  <a:pt x="1318132" y="441183"/>
                </a:lnTo>
                <a:lnTo>
                  <a:pt x="1323252" y="424976"/>
                </a:lnTo>
                <a:lnTo>
                  <a:pt x="1306973" y="419728"/>
                </a:lnTo>
                <a:close/>
              </a:path>
              <a:path w="1467484" h="480695">
                <a:moveTo>
                  <a:pt x="1314792" y="395135"/>
                </a:moveTo>
                <a:lnTo>
                  <a:pt x="1306973" y="419728"/>
                </a:lnTo>
                <a:lnTo>
                  <a:pt x="1323252" y="424976"/>
                </a:lnTo>
                <a:lnTo>
                  <a:pt x="1318132" y="441183"/>
                </a:lnTo>
                <a:lnTo>
                  <a:pt x="1397187" y="441183"/>
                </a:lnTo>
                <a:lnTo>
                  <a:pt x="1314792" y="395135"/>
                </a:lnTo>
                <a:close/>
              </a:path>
              <a:path w="1467484" h="480695">
                <a:moveTo>
                  <a:pt x="5129" y="0"/>
                </a:moveTo>
                <a:lnTo>
                  <a:pt x="0" y="16463"/>
                </a:lnTo>
                <a:lnTo>
                  <a:pt x="1301823" y="435928"/>
                </a:lnTo>
                <a:lnTo>
                  <a:pt x="1306973" y="419728"/>
                </a:lnTo>
                <a:lnTo>
                  <a:pt x="5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384452" y="8075647"/>
            <a:ext cx="1323340" cy="441325"/>
          </a:xfrm>
          <a:custGeom>
            <a:avLst/>
            <a:gdLst/>
            <a:ahLst/>
            <a:cxnLst/>
            <a:rect l="l" t="t" r="r" b="b"/>
            <a:pathLst>
              <a:path w="1323340" h="441325">
                <a:moveTo>
                  <a:pt x="5129" y="0"/>
                </a:moveTo>
                <a:lnTo>
                  <a:pt x="1323256" y="424977"/>
                </a:lnTo>
                <a:lnTo>
                  <a:pt x="1318126" y="441184"/>
                </a:lnTo>
                <a:lnTo>
                  <a:pt x="0" y="16464"/>
                </a:lnTo>
                <a:lnTo>
                  <a:pt x="51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678468" y="8470783"/>
            <a:ext cx="173355" cy="85725"/>
          </a:xfrm>
          <a:custGeom>
            <a:avLst/>
            <a:gdLst/>
            <a:ahLst/>
            <a:cxnLst/>
            <a:rect l="l" t="t" r="r" b="b"/>
            <a:pathLst>
              <a:path w="173354" h="85725">
                <a:moveTo>
                  <a:pt x="20776" y="0"/>
                </a:moveTo>
                <a:lnTo>
                  <a:pt x="173133" y="85149"/>
                </a:lnTo>
                <a:lnTo>
                  <a:pt x="0" y="65341"/>
                </a:lnTo>
                <a:lnTo>
                  <a:pt x="2077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193075" y="8899621"/>
            <a:ext cx="261620" cy="306070"/>
          </a:xfrm>
          <a:custGeom>
            <a:avLst/>
            <a:gdLst/>
            <a:ahLst/>
            <a:cxnLst/>
            <a:rect l="l" t="t" r="r" b="b"/>
            <a:pathLst>
              <a:path w="261619" h="306070">
                <a:moveTo>
                  <a:pt x="158093" y="172871"/>
                </a:moveTo>
                <a:lnTo>
                  <a:pt x="124907" y="172871"/>
                </a:lnTo>
                <a:lnTo>
                  <a:pt x="146194" y="289406"/>
                </a:lnTo>
                <a:lnTo>
                  <a:pt x="154665" y="298409"/>
                </a:lnTo>
                <a:lnTo>
                  <a:pt x="156969" y="299439"/>
                </a:lnTo>
                <a:lnTo>
                  <a:pt x="160047" y="300724"/>
                </a:lnTo>
                <a:lnTo>
                  <a:pt x="163900" y="302010"/>
                </a:lnTo>
                <a:lnTo>
                  <a:pt x="168256" y="303555"/>
                </a:lnTo>
                <a:lnTo>
                  <a:pt x="171848" y="304583"/>
                </a:lnTo>
                <a:lnTo>
                  <a:pt x="174413" y="305098"/>
                </a:lnTo>
                <a:lnTo>
                  <a:pt x="177230" y="305612"/>
                </a:lnTo>
                <a:lnTo>
                  <a:pt x="179282" y="305612"/>
                </a:lnTo>
                <a:lnTo>
                  <a:pt x="180821" y="305098"/>
                </a:lnTo>
                <a:lnTo>
                  <a:pt x="182109" y="304583"/>
                </a:lnTo>
                <a:lnTo>
                  <a:pt x="183135" y="303297"/>
                </a:lnTo>
                <a:lnTo>
                  <a:pt x="183387" y="301497"/>
                </a:lnTo>
                <a:lnTo>
                  <a:pt x="183648" y="299953"/>
                </a:lnTo>
                <a:lnTo>
                  <a:pt x="183387" y="297380"/>
                </a:lnTo>
                <a:lnTo>
                  <a:pt x="182570" y="293780"/>
                </a:lnTo>
                <a:lnTo>
                  <a:pt x="158093" y="172871"/>
                </a:lnTo>
                <a:close/>
              </a:path>
              <a:path w="261619" h="306070">
                <a:moveTo>
                  <a:pt x="89515" y="0"/>
                </a:moveTo>
                <a:lnTo>
                  <a:pt x="87714" y="0"/>
                </a:lnTo>
                <a:lnTo>
                  <a:pt x="86175" y="771"/>
                </a:lnTo>
                <a:lnTo>
                  <a:pt x="84897" y="1286"/>
                </a:lnTo>
                <a:lnTo>
                  <a:pt x="84123" y="2572"/>
                </a:lnTo>
                <a:lnTo>
                  <a:pt x="83997" y="7459"/>
                </a:lnTo>
                <a:lnTo>
                  <a:pt x="84123" y="8746"/>
                </a:lnTo>
                <a:lnTo>
                  <a:pt x="84646" y="12090"/>
                </a:lnTo>
                <a:lnTo>
                  <a:pt x="111567" y="143287"/>
                </a:lnTo>
                <a:lnTo>
                  <a:pt x="6156" y="233840"/>
                </a:lnTo>
                <a:lnTo>
                  <a:pt x="3591" y="235897"/>
                </a:lnTo>
                <a:lnTo>
                  <a:pt x="1790" y="237956"/>
                </a:lnTo>
                <a:lnTo>
                  <a:pt x="1026" y="239499"/>
                </a:lnTo>
                <a:lnTo>
                  <a:pt x="0" y="241042"/>
                </a:lnTo>
                <a:lnTo>
                  <a:pt x="0" y="242328"/>
                </a:lnTo>
                <a:lnTo>
                  <a:pt x="513" y="243615"/>
                </a:lnTo>
                <a:lnTo>
                  <a:pt x="1277" y="244901"/>
                </a:lnTo>
                <a:lnTo>
                  <a:pt x="2816" y="246187"/>
                </a:lnTo>
                <a:lnTo>
                  <a:pt x="5130" y="247217"/>
                </a:lnTo>
                <a:lnTo>
                  <a:pt x="7183" y="248503"/>
                </a:lnTo>
                <a:lnTo>
                  <a:pt x="10512" y="249789"/>
                </a:lnTo>
                <a:lnTo>
                  <a:pt x="14617" y="251076"/>
                </a:lnTo>
                <a:lnTo>
                  <a:pt x="21538" y="253392"/>
                </a:lnTo>
                <a:lnTo>
                  <a:pt x="26156" y="254419"/>
                </a:lnTo>
                <a:lnTo>
                  <a:pt x="28208" y="254678"/>
                </a:lnTo>
                <a:lnTo>
                  <a:pt x="29747" y="254678"/>
                </a:lnTo>
                <a:lnTo>
                  <a:pt x="31035" y="254934"/>
                </a:lnTo>
                <a:lnTo>
                  <a:pt x="32313" y="254678"/>
                </a:lnTo>
                <a:lnTo>
                  <a:pt x="34365" y="253648"/>
                </a:lnTo>
                <a:lnTo>
                  <a:pt x="35391" y="252877"/>
                </a:lnTo>
                <a:lnTo>
                  <a:pt x="36417" y="251847"/>
                </a:lnTo>
                <a:lnTo>
                  <a:pt x="124907" y="172871"/>
                </a:lnTo>
                <a:lnTo>
                  <a:pt x="158093" y="172871"/>
                </a:lnTo>
                <a:lnTo>
                  <a:pt x="154916" y="157179"/>
                </a:lnTo>
                <a:lnTo>
                  <a:pt x="190125" y="126823"/>
                </a:lnTo>
                <a:lnTo>
                  <a:pt x="142351" y="126823"/>
                </a:lnTo>
                <a:lnTo>
                  <a:pt x="120551" y="15435"/>
                </a:lnTo>
                <a:lnTo>
                  <a:pt x="120038" y="14149"/>
                </a:lnTo>
                <a:lnTo>
                  <a:pt x="119776" y="13118"/>
                </a:lnTo>
                <a:lnTo>
                  <a:pt x="119263" y="12090"/>
                </a:lnTo>
                <a:lnTo>
                  <a:pt x="118499" y="11061"/>
                </a:lnTo>
                <a:lnTo>
                  <a:pt x="117211" y="10289"/>
                </a:lnTo>
                <a:lnTo>
                  <a:pt x="116184" y="9260"/>
                </a:lnTo>
                <a:lnTo>
                  <a:pt x="114394" y="8232"/>
                </a:lnTo>
                <a:lnTo>
                  <a:pt x="112090" y="7459"/>
                </a:lnTo>
                <a:lnTo>
                  <a:pt x="109514" y="6431"/>
                </a:lnTo>
                <a:lnTo>
                  <a:pt x="92080" y="771"/>
                </a:lnTo>
                <a:lnTo>
                  <a:pt x="89515" y="0"/>
                </a:lnTo>
                <a:close/>
              </a:path>
              <a:path w="261619" h="306070">
                <a:moveTo>
                  <a:pt x="233657" y="49392"/>
                </a:moveTo>
                <a:lnTo>
                  <a:pt x="230841" y="49392"/>
                </a:lnTo>
                <a:lnTo>
                  <a:pt x="229814" y="49648"/>
                </a:lnTo>
                <a:lnTo>
                  <a:pt x="228788" y="50420"/>
                </a:lnTo>
                <a:lnTo>
                  <a:pt x="228024" y="50935"/>
                </a:lnTo>
                <a:lnTo>
                  <a:pt x="225972" y="52480"/>
                </a:lnTo>
                <a:lnTo>
                  <a:pt x="142351" y="126823"/>
                </a:lnTo>
                <a:lnTo>
                  <a:pt x="190125" y="126823"/>
                </a:lnTo>
                <a:lnTo>
                  <a:pt x="255468" y="70486"/>
                </a:lnTo>
                <a:lnTo>
                  <a:pt x="258034" y="68171"/>
                </a:lnTo>
                <a:lnTo>
                  <a:pt x="259573" y="66113"/>
                </a:lnTo>
                <a:lnTo>
                  <a:pt x="260337" y="64568"/>
                </a:lnTo>
                <a:lnTo>
                  <a:pt x="261363" y="63026"/>
                </a:lnTo>
                <a:lnTo>
                  <a:pt x="261363" y="61482"/>
                </a:lnTo>
                <a:lnTo>
                  <a:pt x="259824" y="58910"/>
                </a:lnTo>
                <a:lnTo>
                  <a:pt x="242641" y="51707"/>
                </a:lnTo>
                <a:lnTo>
                  <a:pt x="239814" y="50678"/>
                </a:lnTo>
                <a:lnTo>
                  <a:pt x="237511" y="50163"/>
                </a:lnTo>
                <a:lnTo>
                  <a:pt x="235458" y="49648"/>
                </a:lnTo>
                <a:lnTo>
                  <a:pt x="233657" y="49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790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994785"/>
          </a:xfrm>
          <a:custGeom>
            <a:avLst/>
            <a:gdLst/>
            <a:ahLst/>
            <a:cxnLst/>
            <a:rect l="l" t="t" r="r" b="b"/>
            <a:pathLst>
              <a:path w="12963525" h="39947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36460"/>
                </a:lnTo>
                <a:lnTo>
                  <a:pt x="197" y="3787829"/>
                </a:lnTo>
                <a:lnTo>
                  <a:pt x="1581" y="3829257"/>
                </a:lnTo>
                <a:lnTo>
                  <a:pt x="12649" y="3887965"/>
                </a:lnTo>
                <a:lnTo>
                  <a:pt x="49226" y="3945379"/>
                </a:lnTo>
                <a:lnTo>
                  <a:pt x="106640" y="3981956"/>
                </a:lnTo>
                <a:lnTo>
                  <a:pt x="165348" y="3993024"/>
                </a:lnTo>
                <a:lnTo>
                  <a:pt x="206776" y="3994408"/>
                </a:lnTo>
                <a:lnTo>
                  <a:pt x="258146" y="3994606"/>
                </a:lnTo>
                <a:lnTo>
                  <a:pt x="12705299" y="3994606"/>
                </a:lnTo>
                <a:lnTo>
                  <a:pt x="12756671" y="3994408"/>
                </a:lnTo>
                <a:lnTo>
                  <a:pt x="12798099" y="3993024"/>
                </a:lnTo>
                <a:lnTo>
                  <a:pt x="12856802" y="3981956"/>
                </a:lnTo>
                <a:lnTo>
                  <a:pt x="12914218" y="3945379"/>
                </a:lnTo>
                <a:lnTo>
                  <a:pt x="12950799" y="3887965"/>
                </a:lnTo>
                <a:lnTo>
                  <a:pt x="12961867" y="3829257"/>
                </a:lnTo>
                <a:lnTo>
                  <a:pt x="12963250" y="3787829"/>
                </a:lnTo>
                <a:lnTo>
                  <a:pt x="12963448" y="373646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994785"/>
          </a:xfrm>
          <a:custGeom>
            <a:avLst/>
            <a:gdLst/>
            <a:ahLst/>
            <a:cxnLst/>
            <a:rect l="l" t="t" r="r" b="b"/>
            <a:pathLst>
              <a:path w="12963525" h="39947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36460"/>
                </a:lnTo>
                <a:lnTo>
                  <a:pt x="12963250" y="3787829"/>
                </a:lnTo>
                <a:lnTo>
                  <a:pt x="12961867" y="3829257"/>
                </a:lnTo>
                <a:lnTo>
                  <a:pt x="12950799" y="3887965"/>
                </a:lnTo>
                <a:lnTo>
                  <a:pt x="12914218" y="3945379"/>
                </a:lnTo>
                <a:lnTo>
                  <a:pt x="12856802" y="3981956"/>
                </a:lnTo>
                <a:lnTo>
                  <a:pt x="12798099" y="3993024"/>
                </a:lnTo>
                <a:lnTo>
                  <a:pt x="12756671" y="3994408"/>
                </a:lnTo>
                <a:lnTo>
                  <a:pt x="12705299" y="3994606"/>
                </a:lnTo>
                <a:lnTo>
                  <a:pt x="258145" y="3994606"/>
                </a:lnTo>
                <a:lnTo>
                  <a:pt x="206775" y="3994408"/>
                </a:lnTo>
                <a:lnTo>
                  <a:pt x="165348" y="3993024"/>
                </a:lnTo>
                <a:lnTo>
                  <a:pt x="106640" y="3981956"/>
                </a:lnTo>
                <a:lnTo>
                  <a:pt x="49226" y="3945379"/>
                </a:lnTo>
                <a:lnTo>
                  <a:pt x="12650" y="3887965"/>
                </a:lnTo>
                <a:lnTo>
                  <a:pt x="1581" y="3829257"/>
                </a:lnTo>
                <a:lnTo>
                  <a:pt x="197" y="3787829"/>
                </a:lnTo>
                <a:lnTo>
                  <a:pt x="0" y="373646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41313" y="2733716"/>
            <a:ext cx="163195" cy="9715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1313" y="458078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3971" y="2510241"/>
            <a:ext cx="10866120" cy="3103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微波波段频率很⾼，其频段范围也很宽，其通信信道的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容量很⼤</a:t>
            </a:r>
            <a:r>
              <a:rPr dirty="0" sz="2850" spc="30" b="0">
                <a:latin typeface="Microsoft JhengHei UI Light"/>
                <a:cs typeface="Microsoft JhengHei UI Light"/>
              </a:rPr>
              <a:t>；  </a:t>
            </a:r>
            <a:r>
              <a:rPr dirty="0" sz="2850" spc="80" b="0">
                <a:latin typeface="Microsoft JhengHei UI Light"/>
                <a:cs typeface="Microsoft JhengHei UI Light"/>
              </a:rPr>
              <a:t>由于⼯业和天电⼲扰的主要频谱成分⽐微波频率低，对微波通信的 危害⽐较⼩，因此微波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传输质量较⾼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ts val="4850"/>
              </a:lnSpc>
              <a:spcBef>
                <a:spcPts val="40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与相同容量和⻓度的电缆载波通信⽐较，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建设投资少</a:t>
            </a:r>
            <a:r>
              <a:rPr dirty="0" sz="2850" spc="80" b="0">
                <a:latin typeface="Microsoft JhengHei UI Light"/>
                <a:cs typeface="Microsoft JhengHei UI Light"/>
              </a:rPr>
              <a:t>，⻅效快，易 于跨越⼭区、江河。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微波的特点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9756" y="6880790"/>
            <a:ext cx="12486005" cy="3064510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800" b="0">
                <a:latin typeface="Microsoft JhengHei UI Light"/>
                <a:cs typeface="Microsoft JhengHei UI Light"/>
              </a:rPr>
              <a:t>相邻站之间必须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直视</a:t>
            </a:r>
            <a:r>
              <a:rPr dirty="0" sz="2800" b="0">
                <a:latin typeface="Microsoft JhengHei UI Light"/>
                <a:cs typeface="Microsoft JhengHei UI Light"/>
              </a:rPr>
              <a:t>（常称为视距</a:t>
            </a:r>
            <a:r>
              <a:rPr dirty="0" sz="2800">
                <a:latin typeface="Arial"/>
                <a:cs typeface="Arial"/>
              </a:rPr>
              <a:t>LOS</a:t>
            </a:r>
            <a:r>
              <a:rPr dirty="0" sz="2800" spc="-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(Line</a:t>
            </a:r>
            <a:r>
              <a:rPr dirty="0" sz="2800" spc="-5">
                <a:latin typeface="Arial"/>
                <a:cs typeface="Arial"/>
              </a:rPr>
              <a:t> Of </a:t>
            </a:r>
            <a:r>
              <a:rPr dirty="0" sz="2800">
                <a:latin typeface="Arial"/>
                <a:cs typeface="Arial"/>
              </a:rPr>
              <a:t>Sight)</a:t>
            </a:r>
            <a:r>
              <a:rPr dirty="0" sz="2800" b="0">
                <a:latin typeface="Microsoft JhengHei UI Light"/>
                <a:cs typeface="Microsoft JhengHei UI Light"/>
              </a:rPr>
              <a:t>），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不能有障碍物；</a:t>
            </a:r>
            <a:endParaRPr sz="280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41300"/>
              </a:lnSpc>
              <a:spcBef>
                <a:spcPts val="90"/>
              </a:spcBef>
            </a:pPr>
            <a:r>
              <a:rPr dirty="0" sz="2800" b="0">
                <a:latin typeface="Microsoft JhengHei UI Light"/>
                <a:cs typeface="Microsoft JhengHei UI Light"/>
              </a:rPr>
              <a:t>天线发射出的信号可能分成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⼏条略有差别的路径</a:t>
            </a:r>
            <a:r>
              <a:rPr dirty="0" sz="2800" b="0">
                <a:latin typeface="Microsoft JhengHei UI Light"/>
                <a:cs typeface="Microsoft JhengHei UI Light"/>
              </a:rPr>
              <a:t>到达接收天线，因⽽造成失真；  微波的传播有时也会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受到恶劣⽓候的影响</a:t>
            </a:r>
            <a:r>
              <a:rPr dirty="0" sz="2800" b="0">
                <a:latin typeface="Microsoft JhengHei UI Light"/>
                <a:cs typeface="Microsoft JhengHei UI Light"/>
              </a:rPr>
              <a:t>；</a:t>
            </a:r>
            <a:endParaRPr sz="2800">
              <a:latin typeface="Microsoft JhengHei UI Light"/>
              <a:cs typeface="Microsoft JhengHei UI Light"/>
            </a:endParaRPr>
          </a:p>
          <a:p>
            <a:pPr marL="12700" marR="3564890">
              <a:lnSpc>
                <a:spcPct val="141300"/>
              </a:lnSpc>
              <a:spcBef>
                <a:spcPts val="5"/>
              </a:spcBef>
            </a:pPr>
            <a:r>
              <a:rPr dirty="0" sz="2800" b="0">
                <a:latin typeface="Microsoft JhengHei UI Light"/>
                <a:cs typeface="Microsoft JhengHei UI Light"/>
              </a:rPr>
              <a:t>与电缆通信系统⽐较，微波通信的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隐蔽性和保密性较差</a:t>
            </a:r>
            <a:r>
              <a:rPr dirty="0" sz="2800" b="0">
                <a:latin typeface="Microsoft JhengHei UI Light"/>
                <a:cs typeface="Microsoft JhengHei UI Light"/>
              </a:rPr>
              <a:t>； </a:t>
            </a:r>
            <a:r>
              <a:rPr dirty="0" sz="2800" b="0">
                <a:latin typeface="Microsoft JhengHei UI Light"/>
                <a:cs typeface="Microsoft JhengHei UI Light"/>
              </a:rPr>
              <a:t>对⼤量中继站的使⽤和维护要</a:t>
            </a:r>
            <a:r>
              <a:rPr dirty="0" sz="280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耗费较多的⼈⼒和物⼒</a:t>
            </a:r>
            <a:r>
              <a:rPr dirty="0" sz="2800" b="0">
                <a:latin typeface="Microsoft JhengHei UI Light"/>
                <a:cs typeface="Microsoft JhengHei UI Light"/>
              </a:rPr>
              <a:t>。</a:t>
            </a:r>
            <a:endParaRPr sz="28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97703" y="3869865"/>
            <a:ext cx="4368165" cy="3187700"/>
          </a:xfrm>
          <a:custGeom>
            <a:avLst/>
            <a:gdLst/>
            <a:ahLst/>
            <a:cxnLst/>
            <a:rect l="l" t="t" r="r" b="b"/>
            <a:pathLst>
              <a:path w="4368165" h="3187700">
                <a:moveTo>
                  <a:pt x="2498841" y="3175000"/>
                </a:moveTo>
                <a:lnTo>
                  <a:pt x="1868781" y="3175000"/>
                </a:lnTo>
                <a:lnTo>
                  <a:pt x="1917034" y="3187700"/>
                </a:lnTo>
                <a:lnTo>
                  <a:pt x="2450587" y="3187700"/>
                </a:lnTo>
                <a:lnTo>
                  <a:pt x="2498841" y="3175000"/>
                </a:lnTo>
                <a:close/>
              </a:path>
              <a:path w="4368165" h="3187700">
                <a:moveTo>
                  <a:pt x="2594950" y="3162300"/>
                </a:moveTo>
                <a:lnTo>
                  <a:pt x="1772671" y="3162300"/>
                </a:lnTo>
                <a:lnTo>
                  <a:pt x="1820654" y="3175000"/>
                </a:lnTo>
                <a:lnTo>
                  <a:pt x="2546968" y="3175000"/>
                </a:lnTo>
                <a:lnTo>
                  <a:pt x="2594950" y="3162300"/>
                </a:lnTo>
                <a:close/>
              </a:path>
              <a:path w="4368165" h="3187700">
                <a:moveTo>
                  <a:pt x="2737832" y="3136900"/>
                </a:moveTo>
                <a:lnTo>
                  <a:pt x="1629789" y="3136900"/>
                </a:lnTo>
                <a:lnTo>
                  <a:pt x="1724854" y="3162300"/>
                </a:lnTo>
                <a:lnTo>
                  <a:pt x="2642768" y="3162300"/>
                </a:lnTo>
                <a:lnTo>
                  <a:pt x="2737832" y="3136900"/>
                </a:lnTo>
                <a:close/>
              </a:path>
              <a:path w="4368165" h="3187700">
                <a:moveTo>
                  <a:pt x="2737832" y="50800"/>
                </a:moveTo>
                <a:lnTo>
                  <a:pt x="1629789" y="50800"/>
                </a:lnTo>
                <a:lnTo>
                  <a:pt x="1215255" y="165100"/>
                </a:lnTo>
                <a:lnTo>
                  <a:pt x="1170922" y="190500"/>
                </a:lnTo>
                <a:lnTo>
                  <a:pt x="1083523" y="215900"/>
                </a:lnTo>
                <a:lnTo>
                  <a:pt x="1040496" y="241300"/>
                </a:lnTo>
                <a:lnTo>
                  <a:pt x="997944" y="254000"/>
                </a:lnTo>
                <a:lnTo>
                  <a:pt x="914339" y="304800"/>
                </a:lnTo>
                <a:lnTo>
                  <a:pt x="873326" y="317500"/>
                </a:lnTo>
                <a:lnTo>
                  <a:pt x="832864" y="342900"/>
                </a:lnTo>
                <a:lnTo>
                  <a:pt x="753672" y="393700"/>
                </a:lnTo>
                <a:lnTo>
                  <a:pt x="714982" y="419100"/>
                </a:lnTo>
                <a:lnTo>
                  <a:pt x="676920" y="444500"/>
                </a:lnTo>
                <a:lnTo>
                  <a:pt x="639507" y="469900"/>
                </a:lnTo>
                <a:lnTo>
                  <a:pt x="598249" y="508000"/>
                </a:lnTo>
                <a:lnTo>
                  <a:pt x="558365" y="533400"/>
                </a:lnTo>
                <a:lnTo>
                  <a:pt x="519857" y="571500"/>
                </a:lnTo>
                <a:lnTo>
                  <a:pt x="482725" y="596900"/>
                </a:lnTo>
                <a:lnTo>
                  <a:pt x="446967" y="635000"/>
                </a:lnTo>
                <a:lnTo>
                  <a:pt x="412585" y="660400"/>
                </a:lnTo>
                <a:lnTo>
                  <a:pt x="379578" y="698500"/>
                </a:lnTo>
                <a:lnTo>
                  <a:pt x="347947" y="736600"/>
                </a:lnTo>
                <a:lnTo>
                  <a:pt x="317690" y="774700"/>
                </a:lnTo>
                <a:lnTo>
                  <a:pt x="288809" y="800100"/>
                </a:lnTo>
                <a:lnTo>
                  <a:pt x="261304" y="838200"/>
                </a:lnTo>
                <a:lnTo>
                  <a:pt x="235173" y="876300"/>
                </a:lnTo>
                <a:lnTo>
                  <a:pt x="210418" y="914400"/>
                </a:lnTo>
                <a:lnTo>
                  <a:pt x="187038" y="952500"/>
                </a:lnTo>
                <a:lnTo>
                  <a:pt x="165034" y="990600"/>
                </a:lnTo>
                <a:lnTo>
                  <a:pt x="144404" y="1028700"/>
                </a:lnTo>
                <a:lnTo>
                  <a:pt x="125150" y="1066800"/>
                </a:lnTo>
                <a:lnTo>
                  <a:pt x="107272" y="1104900"/>
                </a:lnTo>
                <a:lnTo>
                  <a:pt x="90768" y="1143000"/>
                </a:lnTo>
                <a:lnTo>
                  <a:pt x="75640" y="1181100"/>
                </a:lnTo>
                <a:lnTo>
                  <a:pt x="61887" y="1219200"/>
                </a:lnTo>
                <a:lnTo>
                  <a:pt x="49510" y="1257300"/>
                </a:lnTo>
                <a:lnTo>
                  <a:pt x="38507" y="1295400"/>
                </a:lnTo>
                <a:lnTo>
                  <a:pt x="28880" y="1333500"/>
                </a:lnTo>
                <a:lnTo>
                  <a:pt x="20629" y="1384300"/>
                </a:lnTo>
                <a:lnTo>
                  <a:pt x="13752" y="1422400"/>
                </a:lnTo>
                <a:lnTo>
                  <a:pt x="8251" y="1460500"/>
                </a:lnTo>
                <a:lnTo>
                  <a:pt x="4125" y="1498600"/>
                </a:lnTo>
                <a:lnTo>
                  <a:pt x="1375" y="1536700"/>
                </a:lnTo>
                <a:lnTo>
                  <a:pt x="0" y="1574800"/>
                </a:lnTo>
                <a:lnTo>
                  <a:pt x="0" y="1625600"/>
                </a:lnTo>
                <a:lnTo>
                  <a:pt x="1375" y="1663700"/>
                </a:lnTo>
                <a:lnTo>
                  <a:pt x="4125" y="1701800"/>
                </a:lnTo>
                <a:lnTo>
                  <a:pt x="8251" y="1739900"/>
                </a:lnTo>
                <a:lnTo>
                  <a:pt x="13752" y="1778000"/>
                </a:lnTo>
                <a:lnTo>
                  <a:pt x="20629" y="1816100"/>
                </a:lnTo>
                <a:lnTo>
                  <a:pt x="28880" y="1854200"/>
                </a:lnTo>
                <a:lnTo>
                  <a:pt x="38507" y="1905000"/>
                </a:lnTo>
                <a:lnTo>
                  <a:pt x="49510" y="1943100"/>
                </a:lnTo>
                <a:lnTo>
                  <a:pt x="61887" y="1981200"/>
                </a:lnTo>
                <a:lnTo>
                  <a:pt x="75640" y="2019300"/>
                </a:lnTo>
                <a:lnTo>
                  <a:pt x="90768" y="2057400"/>
                </a:lnTo>
                <a:lnTo>
                  <a:pt x="107272" y="2095500"/>
                </a:lnTo>
                <a:lnTo>
                  <a:pt x="125150" y="2133600"/>
                </a:lnTo>
                <a:lnTo>
                  <a:pt x="144404" y="2171700"/>
                </a:lnTo>
                <a:lnTo>
                  <a:pt x="165034" y="2209800"/>
                </a:lnTo>
                <a:lnTo>
                  <a:pt x="187038" y="2247900"/>
                </a:lnTo>
                <a:lnTo>
                  <a:pt x="210418" y="2286000"/>
                </a:lnTo>
                <a:lnTo>
                  <a:pt x="235173" y="2324100"/>
                </a:lnTo>
                <a:lnTo>
                  <a:pt x="261304" y="2362200"/>
                </a:lnTo>
                <a:lnTo>
                  <a:pt x="288809" y="2387600"/>
                </a:lnTo>
                <a:lnTo>
                  <a:pt x="317690" y="2425700"/>
                </a:lnTo>
                <a:lnTo>
                  <a:pt x="347947" y="2463800"/>
                </a:lnTo>
                <a:lnTo>
                  <a:pt x="379578" y="2501900"/>
                </a:lnTo>
                <a:lnTo>
                  <a:pt x="412585" y="2527300"/>
                </a:lnTo>
                <a:lnTo>
                  <a:pt x="446967" y="2565400"/>
                </a:lnTo>
                <a:lnTo>
                  <a:pt x="482725" y="2603500"/>
                </a:lnTo>
                <a:lnTo>
                  <a:pt x="519857" y="2628900"/>
                </a:lnTo>
                <a:lnTo>
                  <a:pt x="558365" y="2667000"/>
                </a:lnTo>
                <a:lnTo>
                  <a:pt x="598249" y="2692400"/>
                </a:lnTo>
                <a:lnTo>
                  <a:pt x="639507" y="2730500"/>
                </a:lnTo>
                <a:lnTo>
                  <a:pt x="676920" y="2755900"/>
                </a:lnTo>
                <a:lnTo>
                  <a:pt x="714982" y="2781300"/>
                </a:lnTo>
                <a:lnTo>
                  <a:pt x="753672" y="2806700"/>
                </a:lnTo>
                <a:lnTo>
                  <a:pt x="832864" y="2857500"/>
                </a:lnTo>
                <a:lnTo>
                  <a:pt x="873326" y="2870200"/>
                </a:lnTo>
                <a:lnTo>
                  <a:pt x="955885" y="2921000"/>
                </a:lnTo>
                <a:lnTo>
                  <a:pt x="997944" y="2933700"/>
                </a:lnTo>
                <a:lnTo>
                  <a:pt x="1040496" y="2959100"/>
                </a:lnTo>
                <a:lnTo>
                  <a:pt x="1083523" y="2971800"/>
                </a:lnTo>
                <a:lnTo>
                  <a:pt x="1127005" y="2997200"/>
                </a:lnTo>
                <a:lnTo>
                  <a:pt x="1170922" y="3009900"/>
                </a:lnTo>
                <a:lnTo>
                  <a:pt x="1215255" y="3035300"/>
                </a:lnTo>
                <a:lnTo>
                  <a:pt x="1582582" y="3136900"/>
                </a:lnTo>
                <a:lnTo>
                  <a:pt x="2785040" y="3136900"/>
                </a:lnTo>
                <a:lnTo>
                  <a:pt x="3152366" y="3035300"/>
                </a:lnTo>
                <a:lnTo>
                  <a:pt x="3196700" y="3009900"/>
                </a:lnTo>
                <a:lnTo>
                  <a:pt x="3240617" y="2997200"/>
                </a:lnTo>
                <a:lnTo>
                  <a:pt x="3284099" y="2971800"/>
                </a:lnTo>
                <a:lnTo>
                  <a:pt x="3327125" y="2959100"/>
                </a:lnTo>
                <a:lnTo>
                  <a:pt x="3369678" y="2933700"/>
                </a:lnTo>
                <a:lnTo>
                  <a:pt x="3411737" y="2921000"/>
                </a:lnTo>
                <a:lnTo>
                  <a:pt x="3494296" y="2870200"/>
                </a:lnTo>
                <a:lnTo>
                  <a:pt x="3534758" y="2857500"/>
                </a:lnTo>
                <a:lnTo>
                  <a:pt x="3613949" y="2806700"/>
                </a:lnTo>
                <a:lnTo>
                  <a:pt x="3652640" y="2781300"/>
                </a:lnTo>
                <a:lnTo>
                  <a:pt x="3690701" y="2755900"/>
                </a:lnTo>
                <a:lnTo>
                  <a:pt x="3728115" y="2730500"/>
                </a:lnTo>
                <a:lnTo>
                  <a:pt x="3769373" y="2692400"/>
                </a:lnTo>
                <a:lnTo>
                  <a:pt x="3809255" y="2667000"/>
                </a:lnTo>
                <a:lnTo>
                  <a:pt x="3847763" y="2628900"/>
                </a:lnTo>
                <a:lnTo>
                  <a:pt x="3884895" y="2603500"/>
                </a:lnTo>
                <a:lnTo>
                  <a:pt x="3920652" y="2565400"/>
                </a:lnTo>
                <a:lnTo>
                  <a:pt x="3955034" y="2527300"/>
                </a:lnTo>
                <a:lnTo>
                  <a:pt x="3988040" y="2501900"/>
                </a:lnTo>
                <a:lnTo>
                  <a:pt x="4019671" y="2463800"/>
                </a:lnTo>
                <a:lnTo>
                  <a:pt x="4049927" y="2425700"/>
                </a:lnTo>
                <a:lnTo>
                  <a:pt x="4078808" y="2387600"/>
                </a:lnTo>
                <a:lnTo>
                  <a:pt x="4106313" y="2362200"/>
                </a:lnTo>
                <a:lnTo>
                  <a:pt x="4132443" y="2324100"/>
                </a:lnTo>
                <a:lnTo>
                  <a:pt x="4157198" y="2286000"/>
                </a:lnTo>
                <a:lnTo>
                  <a:pt x="4180578" y="2247900"/>
                </a:lnTo>
                <a:lnTo>
                  <a:pt x="4202582" y="2209800"/>
                </a:lnTo>
                <a:lnTo>
                  <a:pt x="4223211" y="2171700"/>
                </a:lnTo>
                <a:lnTo>
                  <a:pt x="4242465" y="2133600"/>
                </a:lnTo>
                <a:lnTo>
                  <a:pt x="4260343" y="2095500"/>
                </a:lnTo>
                <a:lnTo>
                  <a:pt x="4276847" y="2057400"/>
                </a:lnTo>
                <a:lnTo>
                  <a:pt x="4291975" y="2019300"/>
                </a:lnTo>
                <a:lnTo>
                  <a:pt x="4305727" y="1981200"/>
                </a:lnTo>
                <a:lnTo>
                  <a:pt x="4318105" y="1943100"/>
                </a:lnTo>
                <a:lnTo>
                  <a:pt x="4329107" y="1905000"/>
                </a:lnTo>
                <a:lnTo>
                  <a:pt x="4338734" y="1854200"/>
                </a:lnTo>
                <a:lnTo>
                  <a:pt x="4346985" y="1816100"/>
                </a:lnTo>
                <a:lnTo>
                  <a:pt x="4353862" y="1778000"/>
                </a:lnTo>
                <a:lnTo>
                  <a:pt x="4359363" y="1739900"/>
                </a:lnTo>
                <a:lnTo>
                  <a:pt x="4363489" y="1701800"/>
                </a:lnTo>
                <a:lnTo>
                  <a:pt x="4366239" y="1663700"/>
                </a:lnTo>
                <a:lnTo>
                  <a:pt x="4367614" y="1625600"/>
                </a:lnTo>
                <a:lnTo>
                  <a:pt x="4367614" y="1574800"/>
                </a:lnTo>
                <a:lnTo>
                  <a:pt x="4366239" y="1536700"/>
                </a:lnTo>
                <a:lnTo>
                  <a:pt x="4363489" y="1498600"/>
                </a:lnTo>
                <a:lnTo>
                  <a:pt x="4359363" y="1460500"/>
                </a:lnTo>
                <a:lnTo>
                  <a:pt x="4353862" y="1422400"/>
                </a:lnTo>
                <a:lnTo>
                  <a:pt x="4346985" y="1384300"/>
                </a:lnTo>
                <a:lnTo>
                  <a:pt x="4338734" y="1333500"/>
                </a:lnTo>
                <a:lnTo>
                  <a:pt x="4329107" y="1295400"/>
                </a:lnTo>
                <a:lnTo>
                  <a:pt x="4318105" y="1257300"/>
                </a:lnTo>
                <a:lnTo>
                  <a:pt x="4305727" y="1219200"/>
                </a:lnTo>
                <a:lnTo>
                  <a:pt x="4291975" y="1181100"/>
                </a:lnTo>
                <a:lnTo>
                  <a:pt x="4276847" y="1143000"/>
                </a:lnTo>
                <a:lnTo>
                  <a:pt x="4260343" y="1104900"/>
                </a:lnTo>
                <a:lnTo>
                  <a:pt x="4242465" y="1066800"/>
                </a:lnTo>
                <a:lnTo>
                  <a:pt x="4223211" y="1028700"/>
                </a:lnTo>
                <a:lnTo>
                  <a:pt x="4202582" y="990600"/>
                </a:lnTo>
                <a:lnTo>
                  <a:pt x="4180578" y="952500"/>
                </a:lnTo>
                <a:lnTo>
                  <a:pt x="4157198" y="914400"/>
                </a:lnTo>
                <a:lnTo>
                  <a:pt x="4132443" y="876300"/>
                </a:lnTo>
                <a:lnTo>
                  <a:pt x="4106313" y="838200"/>
                </a:lnTo>
                <a:lnTo>
                  <a:pt x="4078808" y="800100"/>
                </a:lnTo>
                <a:lnTo>
                  <a:pt x="4049927" y="774700"/>
                </a:lnTo>
                <a:lnTo>
                  <a:pt x="4019671" y="736600"/>
                </a:lnTo>
                <a:lnTo>
                  <a:pt x="3988040" y="698500"/>
                </a:lnTo>
                <a:lnTo>
                  <a:pt x="3955034" y="660400"/>
                </a:lnTo>
                <a:lnTo>
                  <a:pt x="3920652" y="635000"/>
                </a:lnTo>
                <a:lnTo>
                  <a:pt x="3884895" y="596900"/>
                </a:lnTo>
                <a:lnTo>
                  <a:pt x="3847763" y="571500"/>
                </a:lnTo>
                <a:lnTo>
                  <a:pt x="3809255" y="533400"/>
                </a:lnTo>
                <a:lnTo>
                  <a:pt x="3769373" y="508000"/>
                </a:lnTo>
                <a:lnTo>
                  <a:pt x="3728115" y="469900"/>
                </a:lnTo>
                <a:lnTo>
                  <a:pt x="3690701" y="444500"/>
                </a:lnTo>
                <a:lnTo>
                  <a:pt x="3652640" y="419100"/>
                </a:lnTo>
                <a:lnTo>
                  <a:pt x="3613949" y="393700"/>
                </a:lnTo>
                <a:lnTo>
                  <a:pt x="3534758" y="342900"/>
                </a:lnTo>
                <a:lnTo>
                  <a:pt x="3494296" y="317500"/>
                </a:lnTo>
                <a:lnTo>
                  <a:pt x="3453283" y="304800"/>
                </a:lnTo>
                <a:lnTo>
                  <a:pt x="3369678" y="254000"/>
                </a:lnTo>
                <a:lnTo>
                  <a:pt x="3327125" y="241300"/>
                </a:lnTo>
                <a:lnTo>
                  <a:pt x="3284099" y="215900"/>
                </a:lnTo>
                <a:lnTo>
                  <a:pt x="3196700" y="190500"/>
                </a:lnTo>
                <a:lnTo>
                  <a:pt x="3152366" y="165100"/>
                </a:lnTo>
                <a:lnTo>
                  <a:pt x="2737832" y="50800"/>
                </a:lnTo>
                <a:close/>
              </a:path>
              <a:path w="4368165" h="3187700">
                <a:moveTo>
                  <a:pt x="2642768" y="38100"/>
                </a:moveTo>
                <a:lnTo>
                  <a:pt x="1724854" y="38100"/>
                </a:lnTo>
                <a:lnTo>
                  <a:pt x="1677220" y="50800"/>
                </a:lnTo>
                <a:lnTo>
                  <a:pt x="2690402" y="50800"/>
                </a:lnTo>
                <a:lnTo>
                  <a:pt x="2642768" y="38100"/>
                </a:lnTo>
                <a:close/>
              </a:path>
              <a:path w="4368165" h="3187700">
                <a:moveTo>
                  <a:pt x="2546968" y="25400"/>
                </a:moveTo>
                <a:lnTo>
                  <a:pt x="1820654" y="25400"/>
                </a:lnTo>
                <a:lnTo>
                  <a:pt x="1772671" y="38100"/>
                </a:lnTo>
                <a:lnTo>
                  <a:pt x="2594950" y="38100"/>
                </a:lnTo>
                <a:lnTo>
                  <a:pt x="2546968" y="25400"/>
                </a:lnTo>
                <a:close/>
              </a:path>
              <a:path w="4368165" h="3187700">
                <a:moveTo>
                  <a:pt x="2450587" y="12700"/>
                </a:moveTo>
                <a:lnTo>
                  <a:pt x="1917034" y="12700"/>
                </a:lnTo>
                <a:lnTo>
                  <a:pt x="1868781" y="25400"/>
                </a:lnTo>
                <a:lnTo>
                  <a:pt x="2498841" y="25400"/>
                </a:lnTo>
                <a:lnTo>
                  <a:pt x="2450587" y="12700"/>
                </a:lnTo>
                <a:close/>
              </a:path>
              <a:path w="4368165" h="3187700">
                <a:moveTo>
                  <a:pt x="2256704" y="0"/>
                </a:moveTo>
                <a:lnTo>
                  <a:pt x="2110918" y="0"/>
                </a:lnTo>
                <a:lnTo>
                  <a:pt x="2062355" y="12700"/>
                </a:lnTo>
                <a:lnTo>
                  <a:pt x="2305267" y="12700"/>
                </a:lnTo>
                <a:lnTo>
                  <a:pt x="2256704" y="0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170833" y="5457116"/>
            <a:ext cx="7025005" cy="1708785"/>
          </a:xfrm>
          <a:custGeom>
            <a:avLst/>
            <a:gdLst/>
            <a:ahLst/>
            <a:cxnLst/>
            <a:rect l="l" t="t" r="r" b="b"/>
            <a:pathLst>
              <a:path w="7025005" h="1708784">
                <a:moveTo>
                  <a:pt x="0" y="1708452"/>
                </a:moveTo>
                <a:lnTo>
                  <a:pt x="7024941" y="1708452"/>
                </a:lnTo>
                <a:lnTo>
                  <a:pt x="7024941" y="0"/>
                </a:lnTo>
                <a:lnTo>
                  <a:pt x="0" y="0"/>
                </a:lnTo>
                <a:lnTo>
                  <a:pt x="0" y="1708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0090" y="1569557"/>
            <a:ext cx="11846299" cy="966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7984" y="1946508"/>
            <a:ext cx="11050905" cy="8868410"/>
          </a:xfrm>
          <a:custGeom>
            <a:avLst/>
            <a:gdLst/>
            <a:ahLst/>
            <a:cxnLst/>
            <a:rect l="l" t="t" r="r" b="b"/>
            <a:pathLst>
              <a:path w="11050905" h="8868410">
                <a:moveTo>
                  <a:pt x="10758022" y="0"/>
                </a:moveTo>
                <a:lnTo>
                  <a:pt x="292482" y="0"/>
                </a:lnTo>
                <a:lnTo>
                  <a:pt x="234279" y="223"/>
                </a:lnTo>
                <a:lnTo>
                  <a:pt x="187342" y="1791"/>
                </a:lnTo>
                <a:lnTo>
                  <a:pt x="120824" y="14333"/>
                </a:lnTo>
                <a:lnTo>
                  <a:pt x="85839" y="31612"/>
                </a:lnTo>
                <a:lnTo>
                  <a:pt x="55774" y="55775"/>
                </a:lnTo>
                <a:lnTo>
                  <a:pt x="31611" y="85840"/>
                </a:lnTo>
                <a:lnTo>
                  <a:pt x="14332" y="120825"/>
                </a:lnTo>
                <a:lnTo>
                  <a:pt x="1791" y="187342"/>
                </a:lnTo>
                <a:lnTo>
                  <a:pt x="223" y="234280"/>
                </a:lnTo>
                <a:lnTo>
                  <a:pt x="0" y="292483"/>
                </a:lnTo>
                <a:lnTo>
                  <a:pt x="0" y="8575786"/>
                </a:lnTo>
                <a:lnTo>
                  <a:pt x="223" y="8633989"/>
                </a:lnTo>
                <a:lnTo>
                  <a:pt x="1791" y="8680926"/>
                </a:lnTo>
                <a:lnTo>
                  <a:pt x="14332" y="8747444"/>
                </a:lnTo>
                <a:lnTo>
                  <a:pt x="31611" y="8782429"/>
                </a:lnTo>
                <a:lnTo>
                  <a:pt x="55774" y="8812494"/>
                </a:lnTo>
                <a:lnTo>
                  <a:pt x="85839" y="8836657"/>
                </a:lnTo>
                <a:lnTo>
                  <a:pt x="120824" y="8853936"/>
                </a:lnTo>
                <a:lnTo>
                  <a:pt x="187342" y="8866477"/>
                </a:lnTo>
                <a:lnTo>
                  <a:pt x="234279" y="8868045"/>
                </a:lnTo>
                <a:lnTo>
                  <a:pt x="292482" y="8868269"/>
                </a:lnTo>
                <a:lnTo>
                  <a:pt x="10758022" y="8868269"/>
                </a:lnTo>
                <a:lnTo>
                  <a:pt x="10816225" y="8868045"/>
                </a:lnTo>
                <a:lnTo>
                  <a:pt x="10863163" y="8866477"/>
                </a:lnTo>
                <a:lnTo>
                  <a:pt x="10929682" y="8853936"/>
                </a:lnTo>
                <a:lnTo>
                  <a:pt x="10964669" y="8836657"/>
                </a:lnTo>
                <a:lnTo>
                  <a:pt x="10994734" y="8812494"/>
                </a:lnTo>
                <a:lnTo>
                  <a:pt x="11018894" y="8782429"/>
                </a:lnTo>
                <a:lnTo>
                  <a:pt x="11036171" y="8747444"/>
                </a:lnTo>
                <a:lnTo>
                  <a:pt x="11048714" y="8680926"/>
                </a:lnTo>
                <a:lnTo>
                  <a:pt x="11050281" y="8633989"/>
                </a:lnTo>
                <a:lnTo>
                  <a:pt x="11050505" y="8575786"/>
                </a:lnTo>
                <a:lnTo>
                  <a:pt x="11050505" y="292483"/>
                </a:lnTo>
                <a:lnTo>
                  <a:pt x="11050281" y="234280"/>
                </a:lnTo>
                <a:lnTo>
                  <a:pt x="11048714" y="187342"/>
                </a:lnTo>
                <a:lnTo>
                  <a:pt x="11036171" y="120825"/>
                </a:lnTo>
                <a:lnTo>
                  <a:pt x="11018894" y="85840"/>
                </a:lnTo>
                <a:lnTo>
                  <a:pt x="10994734" y="55775"/>
                </a:lnTo>
                <a:lnTo>
                  <a:pt x="10964669" y="31612"/>
                </a:lnTo>
                <a:lnTo>
                  <a:pt x="10929682" y="14333"/>
                </a:lnTo>
                <a:lnTo>
                  <a:pt x="10863163" y="1791"/>
                </a:lnTo>
                <a:lnTo>
                  <a:pt x="10816225" y="223"/>
                </a:lnTo>
                <a:lnTo>
                  <a:pt x="107580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7984" y="1946508"/>
            <a:ext cx="11050905" cy="8868410"/>
          </a:xfrm>
          <a:custGeom>
            <a:avLst/>
            <a:gdLst/>
            <a:ahLst/>
            <a:cxnLst/>
            <a:rect l="l" t="t" r="r" b="b"/>
            <a:pathLst>
              <a:path w="11050905" h="8868410">
                <a:moveTo>
                  <a:pt x="292482" y="0"/>
                </a:moveTo>
                <a:lnTo>
                  <a:pt x="10758028" y="0"/>
                </a:lnTo>
                <a:lnTo>
                  <a:pt x="10816231" y="223"/>
                </a:lnTo>
                <a:lnTo>
                  <a:pt x="10863169" y="1791"/>
                </a:lnTo>
                <a:lnTo>
                  <a:pt x="10929688" y="14332"/>
                </a:lnTo>
                <a:lnTo>
                  <a:pt x="10964671" y="31611"/>
                </a:lnTo>
                <a:lnTo>
                  <a:pt x="10994735" y="55774"/>
                </a:lnTo>
                <a:lnTo>
                  <a:pt x="11018899" y="85839"/>
                </a:lnTo>
                <a:lnTo>
                  <a:pt x="11036177" y="120824"/>
                </a:lnTo>
                <a:lnTo>
                  <a:pt x="11048719" y="187342"/>
                </a:lnTo>
                <a:lnTo>
                  <a:pt x="11050287" y="234279"/>
                </a:lnTo>
                <a:lnTo>
                  <a:pt x="11050511" y="292482"/>
                </a:lnTo>
                <a:lnTo>
                  <a:pt x="11050511" y="8575786"/>
                </a:lnTo>
                <a:lnTo>
                  <a:pt x="11050287" y="8633988"/>
                </a:lnTo>
                <a:lnTo>
                  <a:pt x="11048719" y="8680926"/>
                </a:lnTo>
                <a:lnTo>
                  <a:pt x="11036177" y="8747443"/>
                </a:lnTo>
                <a:lnTo>
                  <a:pt x="11018899" y="8782429"/>
                </a:lnTo>
                <a:lnTo>
                  <a:pt x="10994735" y="8812494"/>
                </a:lnTo>
                <a:lnTo>
                  <a:pt x="10964671" y="8836656"/>
                </a:lnTo>
                <a:lnTo>
                  <a:pt x="10929688" y="8853935"/>
                </a:lnTo>
                <a:lnTo>
                  <a:pt x="10863169" y="8866476"/>
                </a:lnTo>
                <a:lnTo>
                  <a:pt x="10816231" y="8868044"/>
                </a:lnTo>
                <a:lnTo>
                  <a:pt x="10758028" y="8868268"/>
                </a:lnTo>
                <a:lnTo>
                  <a:pt x="292482" y="8868268"/>
                </a:lnTo>
                <a:lnTo>
                  <a:pt x="234279" y="8868044"/>
                </a:lnTo>
                <a:lnTo>
                  <a:pt x="187342" y="8866476"/>
                </a:lnTo>
                <a:lnTo>
                  <a:pt x="120824" y="8853935"/>
                </a:lnTo>
                <a:lnTo>
                  <a:pt x="85839" y="8836656"/>
                </a:lnTo>
                <a:lnTo>
                  <a:pt x="55774" y="8812494"/>
                </a:lnTo>
                <a:lnTo>
                  <a:pt x="31611" y="8782429"/>
                </a:lnTo>
                <a:lnTo>
                  <a:pt x="14332" y="8747443"/>
                </a:lnTo>
                <a:lnTo>
                  <a:pt x="1791" y="8680926"/>
                </a:lnTo>
                <a:lnTo>
                  <a:pt x="223" y="8633988"/>
                </a:lnTo>
                <a:lnTo>
                  <a:pt x="0" y="8575786"/>
                </a:lnTo>
                <a:lnTo>
                  <a:pt x="0" y="292482"/>
                </a:lnTo>
                <a:lnTo>
                  <a:pt x="223" y="234279"/>
                </a:lnTo>
                <a:lnTo>
                  <a:pt x="1791" y="187342"/>
                </a:lnTo>
                <a:lnTo>
                  <a:pt x="14332" y="120824"/>
                </a:lnTo>
                <a:lnTo>
                  <a:pt x="31611" y="85839"/>
                </a:lnTo>
                <a:lnTo>
                  <a:pt x="55774" y="55774"/>
                </a:lnTo>
                <a:lnTo>
                  <a:pt x="85839" y="31611"/>
                </a:lnTo>
                <a:lnTo>
                  <a:pt x="120824" y="14332"/>
                </a:lnTo>
                <a:lnTo>
                  <a:pt x="187342" y="1791"/>
                </a:lnTo>
                <a:lnTo>
                  <a:pt x="234279" y="223"/>
                </a:lnTo>
                <a:lnTo>
                  <a:pt x="292482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7382" y="247313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0040" y="2413894"/>
            <a:ext cx="25908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地⾯微波接⼒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1509" y="3037518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4167" y="2853670"/>
            <a:ext cx="7721600" cy="1154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靠地⾯视距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接⼒站</a:t>
            </a:r>
            <a:r>
              <a:rPr dirty="0" sz="2850" spc="25" b="0">
                <a:latin typeface="Microsoft JhengHei UI Light"/>
                <a:cs typeface="Microsoft JhengHei UI Light"/>
              </a:rPr>
              <a:t>转换信号来实现远距离通信； </a:t>
            </a:r>
            <a:r>
              <a:rPr dirty="0" sz="2850" spc="30" b="0">
                <a:latin typeface="Microsoft JhengHei UI Light"/>
                <a:cs typeface="Microsoft JhengHei UI Light"/>
              </a:rPr>
              <a:t>每隔</a:t>
            </a:r>
            <a:r>
              <a:rPr dirty="0" sz="2850" spc="10">
                <a:latin typeface="Arial"/>
                <a:cs typeface="Arial"/>
              </a:rPr>
              <a:t>50</a:t>
            </a:r>
            <a:r>
              <a:rPr dirty="0" sz="2850" spc="30" b="0">
                <a:latin typeface="Microsoft JhengHei UI Light"/>
                <a:cs typeface="Microsoft JhengHei UI Light"/>
              </a:rPr>
              <a:t>公⾥左右，就需要设置中继站；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7016" y="486043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9675" y="4801192"/>
            <a:ext cx="18580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卫星通信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1143" y="5424816"/>
            <a:ext cx="121920" cy="9201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3801" y="5240969"/>
            <a:ext cx="8821420" cy="1154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以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⾼轨同步卫星</a:t>
            </a:r>
            <a:r>
              <a:rPr dirty="0" sz="2850" spc="30" b="0">
                <a:latin typeface="Microsoft JhengHei UI Light"/>
                <a:cs typeface="Microsoft JhengHei UI Light"/>
              </a:rPr>
              <a:t>作为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中继</a:t>
            </a:r>
            <a:r>
              <a:rPr dirty="0" sz="2850" spc="25" b="0">
                <a:latin typeface="Microsoft JhengHei UI Light"/>
                <a:cs typeface="Microsoft JhengHei UI Light"/>
              </a:rPr>
              <a:t>，实现微波信号远距离通信；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三颗</a:t>
            </a:r>
            <a:r>
              <a:rPr dirty="0" sz="2850" spc="30" b="0">
                <a:latin typeface="Microsoft JhengHei UI Light"/>
                <a:cs typeface="Microsoft JhengHei UI Light"/>
              </a:rPr>
              <a:t>同步卫星可实现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全球覆盖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7016" y="655357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39675" y="6494334"/>
            <a:ext cx="18580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成功案例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1143" y="711795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1143" y="769432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1143" y="82706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61143" y="884706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09895" y="6922122"/>
            <a:ext cx="8681720" cy="2907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42615">
              <a:lnSpc>
                <a:spcPct val="132700"/>
              </a:lnSpc>
              <a:spcBef>
                <a:spcPts val="9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中国北⽃卫星导航系统（</a:t>
            </a:r>
            <a:r>
              <a:rPr dirty="0" sz="2850" spc="15">
                <a:latin typeface="Arial"/>
                <a:cs typeface="Arial"/>
              </a:rPr>
              <a:t>BD</a:t>
            </a:r>
            <a:r>
              <a:rPr dirty="0" sz="2850" spc="10">
                <a:latin typeface="Arial"/>
                <a:cs typeface="Arial"/>
              </a:rPr>
              <a:t>S</a:t>
            </a:r>
            <a:r>
              <a:rPr dirty="0" sz="2850" spc="25" b="0">
                <a:latin typeface="Microsoft JhengHei UI Light"/>
                <a:cs typeface="Microsoft JhengHei UI Light"/>
              </a:rPr>
              <a:t>）； </a:t>
            </a:r>
            <a:r>
              <a:rPr dirty="0" sz="2850" spc="30" b="0">
                <a:latin typeface="Microsoft JhengHei UI Light"/>
                <a:cs typeface="Microsoft JhengHei UI Light"/>
              </a:rPr>
              <a:t>美国全球定位系统</a:t>
            </a:r>
            <a:r>
              <a:rPr dirty="0" sz="2850" spc="25" b="0">
                <a:latin typeface="Microsoft JhengHei UI Light"/>
                <a:cs typeface="Microsoft JhengHei UI Light"/>
              </a:rPr>
              <a:t>（</a:t>
            </a:r>
            <a:r>
              <a:rPr dirty="0" sz="2850" spc="25">
                <a:latin typeface="Arial"/>
                <a:cs typeface="Arial"/>
              </a:rPr>
              <a:t>GPS</a:t>
            </a:r>
            <a:r>
              <a:rPr dirty="0" sz="2850" spc="25" b="0">
                <a:latin typeface="Microsoft JhengHei UI Light"/>
                <a:cs typeface="Microsoft JhengHei UI Light"/>
              </a:rPr>
              <a:t>）；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俄罗斯全球卫星导航系统</a:t>
            </a:r>
            <a:r>
              <a:rPr dirty="0" sz="2850" spc="25" b="0">
                <a:latin typeface="Microsoft JhengHei UI Light"/>
                <a:cs typeface="Microsoft JhengHei UI Light"/>
              </a:rPr>
              <a:t>（</a:t>
            </a:r>
            <a:r>
              <a:rPr dirty="0" sz="2850" spc="25">
                <a:latin typeface="Arial"/>
                <a:cs typeface="Arial"/>
              </a:rPr>
              <a:t>GLONASS</a:t>
            </a:r>
            <a:r>
              <a:rPr dirty="0" sz="2850" spc="25" b="0">
                <a:latin typeface="Microsoft JhengHei UI Light"/>
                <a:cs typeface="Microsoft JhengHei UI Light"/>
              </a:rPr>
              <a:t>）；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32700"/>
              </a:lnSpc>
            </a:pPr>
            <a:r>
              <a:rPr dirty="0" sz="2850" spc="30" b="0">
                <a:latin typeface="Microsoft JhengHei UI Light"/>
                <a:cs typeface="Microsoft JhengHei UI Light"/>
              </a:rPr>
              <a:t>欧盟伽利略卫星导航系统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Galileo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satellite</a:t>
            </a:r>
            <a:r>
              <a:rPr dirty="0" sz="2850" spc="-2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navigation  </a:t>
            </a:r>
            <a:r>
              <a:rPr dirty="0" sz="2850" spc="15">
                <a:latin typeface="Arial"/>
                <a:cs typeface="Arial"/>
              </a:rPr>
              <a:t>system</a:t>
            </a:r>
            <a:r>
              <a:rPr dirty="0" sz="2850" spc="15" b="0">
                <a:latin typeface="Microsoft JhengHei UI Light"/>
                <a:cs typeface="Microsoft JhengHei UI Light"/>
              </a:rPr>
              <a:t>）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524343" y="3132372"/>
            <a:ext cx="514329" cy="740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027503" y="3510388"/>
            <a:ext cx="615359" cy="74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899966" y="3511043"/>
            <a:ext cx="614591" cy="743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799395" y="4584839"/>
            <a:ext cx="757453" cy="548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985941" y="4585213"/>
            <a:ext cx="757723" cy="548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291795" y="3959173"/>
            <a:ext cx="808355" cy="826135"/>
          </a:xfrm>
          <a:custGeom>
            <a:avLst/>
            <a:gdLst/>
            <a:ahLst/>
            <a:cxnLst/>
            <a:rect l="l" t="t" r="r" b="b"/>
            <a:pathLst>
              <a:path w="808355" h="826135">
                <a:moveTo>
                  <a:pt x="0" y="0"/>
                </a:moveTo>
                <a:lnTo>
                  <a:pt x="7321" y="7485"/>
                </a:lnTo>
                <a:lnTo>
                  <a:pt x="800551" y="818453"/>
                </a:lnTo>
                <a:lnTo>
                  <a:pt x="807873" y="825939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056414" y="4742482"/>
            <a:ext cx="94615" cy="95250"/>
          </a:xfrm>
          <a:custGeom>
            <a:avLst/>
            <a:gdLst/>
            <a:ahLst/>
            <a:cxnLst/>
            <a:rect l="l" t="t" r="r" b="b"/>
            <a:pathLst>
              <a:path w="94615" h="95250">
                <a:moveTo>
                  <a:pt x="0" y="70288"/>
                </a:moveTo>
                <a:lnTo>
                  <a:pt x="94503" y="95027"/>
                </a:lnTo>
                <a:lnTo>
                  <a:pt x="7186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092343" y="4777626"/>
            <a:ext cx="59055" cy="60325"/>
          </a:xfrm>
          <a:custGeom>
            <a:avLst/>
            <a:gdLst/>
            <a:ahLst/>
            <a:cxnLst/>
            <a:rect l="l" t="t" r="r" b="b"/>
            <a:pathLst>
              <a:path w="59055" h="60325">
                <a:moveTo>
                  <a:pt x="0" y="0"/>
                </a:moveTo>
                <a:lnTo>
                  <a:pt x="58573" y="5988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240538" y="3906774"/>
            <a:ext cx="94615" cy="95250"/>
          </a:xfrm>
          <a:custGeom>
            <a:avLst/>
            <a:gdLst/>
            <a:ahLst/>
            <a:cxnLst/>
            <a:rect l="l" t="t" r="r" b="b"/>
            <a:pathLst>
              <a:path w="94615" h="95250">
                <a:moveTo>
                  <a:pt x="94503" y="24739"/>
                </a:moveTo>
                <a:lnTo>
                  <a:pt x="0" y="0"/>
                </a:lnTo>
                <a:lnTo>
                  <a:pt x="22643" y="9502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240538" y="3906774"/>
            <a:ext cx="59055" cy="60325"/>
          </a:xfrm>
          <a:custGeom>
            <a:avLst/>
            <a:gdLst/>
            <a:ahLst/>
            <a:cxnLst/>
            <a:rect l="l" t="t" r="r" b="b"/>
            <a:pathLst>
              <a:path w="59055" h="60325">
                <a:moveTo>
                  <a:pt x="58573" y="59883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443746" y="3957939"/>
            <a:ext cx="807720" cy="826769"/>
          </a:xfrm>
          <a:custGeom>
            <a:avLst/>
            <a:gdLst/>
            <a:ahLst/>
            <a:cxnLst/>
            <a:rect l="l" t="t" r="r" b="b"/>
            <a:pathLst>
              <a:path w="807719" h="826770">
                <a:moveTo>
                  <a:pt x="0" y="826729"/>
                </a:moveTo>
                <a:lnTo>
                  <a:pt x="7315" y="819238"/>
                </a:lnTo>
                <a:lnTo>
                  <a:pt x="799960" y="7491"/>
                </a:lnTo>
                <a:lnTo>
                  <a:pt x="807275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207749" y="3905497"/>
            <a:ext cx="94615" cy="95250"/>
          </a:xfrm>
          <a:custGeom>
            <a:avLst/>
            <a:gdLst/>
            <a:ahLst/>
            <a:cxnLst/>
            <a:rect l="l" t="t" r="r" b="b"/>
            <a:pathLst>
              <a:path w="94615" h="95250">
                <a:moveTo>
                  <a:pt x="71919" y="95047"/>
                </a:moveTo>
                <a:lnTo>
                  <a:pt x="94482" y="0"/>
                </a:lnTo>
                <a:lnTo>
                  <a:pt x="0" y="2481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243710" y="3905497"/>
            <a:ext cx="59055" cy="60325"/>
          </a:xfrm>
          <a:custGeom>
            <a:avLst/>
            <a:gdLst/>
            <a:ahLst/>
            <a:cxnLst/>
            <a:rect l="l" t="t" r="r" b="b"/>
            <a:pathLst>
              <a:path w="59055" h="60325">
                <a:moveTo>
                  <a:pt x="0" y="59933"/>
                </a:moveTo>
                <a:lnTo>
                  <a:pt x="5852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392536" y="4742064"/>
            <a:ext cx="94615" cy="95250"/>
          </a:xfrm>
          <a:custGeom>
            <a:avLst/>
            <a:gdLst/>
            <a:ahLst/>
            <a:cxnLst/>
            <a:rect l="l" t="t" r="r" b="b"/>
            <a:pathLst>
              <a:path w="94615" h="95250">
                <a:moveTo>
                  <a:pt x="22562" y="0"/>
                </a:moveTo>
                <a:lnTo>
                  <a:pt x="0" y="95047"/>
                </a:lnTo>
                <a:lnTo>
                  <a:pt x="94482" y="7022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392536" y="4777177"/>
            <a:ext cx="59055" cy="60325"/>
          </a:xfrm>
          <a:custGeom>
            <a:avLst/>
            <a:gdLst/>
            <a:ahLst/>
            <a:cxnLst/>
            <a:rect l="l" t="t" r="r" b="b"/>
            <a:pathLst>
              <a:path w="59055" h="60325">
                <a:moveTo>
                  <a:pt x="58522" y="0"/>
                </a:moveTo>
                <a:lnTo>
                  <a:pt x="0" y="5993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467326" y="3534420"/>
            <a:ext cx="1189355" cy="299720"/>
          </a:xfrm>
          <a:custGeom>
            <a:avLst/>
            <a:gdLst/>
            <a:ahLst/>
            <a:cxnLst/>
            <a:rect l="l" t="t" r="r" b="b"/>
            <a:pathLst>
              <a:path w="1189355" h="299720">
                <a:moveTo>
                  <a:pt x="0" y="299423"/>
                </a:moveTo>
                <a:lnTo>
                  <a:pt x="10153" y="296865"/>
                </a:lnTo>
                <a:lnTo>
                  <a:pt x="1178593" y="2562"/>
                </a:lnTo>
                <a:lnTo>
                  <a:pt x="118876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633653" y="3488239"/>
            <a:ext cx="93980" cy="97790"/>
          </a:xfrm>
          <a:custGeom>
            <a:avLst/>
            <a:gdLst/>
            <a:ahLst/>
            <a:cxnLst/>
            <a:rect l="l" t="t" r="r" b="b"/>
            <a:pathLst>
              <a:path w="93980" h="97789">
                <a:moveTo>
                  <a:pt x="24549" y="97476"/>
                </a:moveTo>
                <a:lnTo>
                  <a:pt x="93505" y="2828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645928" y="3516519"/>
            <a:ext cx="81280" cy="20955"/>
          </a:xfrm>
          <a:custGeom>
            <a:avLst/>
            <a:gdLst/>
            <a:ahLst/>
            <a:cxnLst/>
            <a:rect l="l" t="t" r="r" b="b"/>
            <a:pathLst>
              <a:path w="81280" h="20954">
                <a:moveTo>
                  <a:pt x="0" y="20458"/>
                </a:moveTo>
                <a:lnTo>
                  <a:pt x="8123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396248" y="3782548"/>
            <a:ext cx="93980" cy="97790"/>
          </a:xfrm>
          <a:custGeom>
            <a:avLst/>
            <a:gdLst/>
            <a:ahLst/>
            <a:cxnLst/>
            <a:rect l="l" t="t" r="r" b="b"/>
            <a:pathLst>
              <a:path w="93980" h="97789">
                <a:moveTo>
                  <a:pt x="68955" y="0"/>
                </a:moveTo>
                <a:lnTo>
                  <a:pt x="0" y="69196"/>
                </a:lnTo>
                <a:lnTo>
                  <a:pt x="93505" y="974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396248" y="3831287"/>
            <a:ext cx="81280" cy="20955"/>
          </a:xfrm>
          <a:custGeom>
            <a:avLst/>
            <a:gdLst/>
            <a:ahLst/>
            <a:cxnLst/>
            <a:rect l="l" t="t" r="r" b="b"/>
            <a:pathLst>
              <a:path w="81280" h="20954">
                <a:moveTo>
                  <a:pt x="81230" y="0"/>
                </a:moveTo>
                <a:lnTo>
                  <a:pt x="0" y="204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905974" y="3534697"/>
            <a:ext cx="1170305" cy="299720"/>
          </a:xfrm>
          <a:custGeom>
            <a:avLst/>
            <a:gdLst/>
            <a:ahLst/>
            <a:cxnLst/>
            <a:rect l="l" t="t" r="r" b="b"/>
            <a:pathLst>
              <a:path w="1170305" h="299720">
                <a:moveTo>
                  <a:pt x="0" y="0"/>
                </a:moveTo>
                <a:lnTo>
                  <a:pt x="10143" y="2596"/>
                </a:lnTo>
                <a:lnTo>
                  <a:pt x="1159781" y="296949"/>
                </a:lnTo>
                <a:lnTo>
                  <a:pt x="1169939" y="299552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053303" y="3782962"/>
            <a:ext cx="93980" cy="97790"/>
          </a:xfrm>
          <a:custGeom>
            <a:avLst/>
            <a:gdLst/>
            <a:ahLst/>
            <a:cxnLst/>
            <a:rect l="l" t="t" r="r" b="b"/>
            <a:pathLst>
              <a:path w="93980" h="97789">
                <a:moveTo>
                  <a:pt x="0" y="97379"/>
                </a:moveTo>
                <a:lnTo>
                  <a:pt x="93615" y="69465"/>
                </a:lnTo>
                <a:lnTo>
                  <a:pt x="2493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065767" y="3831652"/>
            <a:ext cx="81280" cy="20955"/>
          </a:xfrm>
          <a:custGeom>
            <a:avLst/>
            <a:gdLst/>
            <a:ahLst/>
            <a:cxnLst/>
            <a:rect l="l" t="t" r="r" b="b"/>
            <a:pathLst>
              <a:path w="81280" h="20954">
                <a:moveTo>
                  <a:pt x="0" y="0"/>
                </a:moveTo>
                <a:lnTo>
                  <a:pt x="81149" y="2077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834968" y="3488603"/>
            <a:ext cx="93980" cy="97790"/>
          </a:xfrm>
          <a:custGeom>
            <a:avLst/>
            <a:gdLst/>
            <a:ahLst/>
            <a:cxnLst/>
            <a:rect l="l" t="t" r="r" b="b"/>
            <a:pathLst>
              <a:path w="93980" h="97789">
                <a:moveTo>
                  <a:pt x="93615" y="0"/>
                </a:moveTo>
                <a:lnTo>
                  <a:pt x="0" y="27914"/>
                </a:lnTo>
                <a:lnTo>
                  <a:pt x="68684" y="9737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34968" y="3516517"/>
            <a:ext cx="81280" cy="20955"/>
          </a:xfrm>
          <a:custGeom>
            <a:avLst/>
            <a:gdLst/>
            <a:ahLst/>
            <a:cxnLst/>
            <a:rect l="l" t="t" r="r" b="b"/>
            <a:pathLst>
              <a:path w="81280" h="20954">
                <a:moveTo>
                  <a:pt x="81149" y="20775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32500" y="8109332"/>
            <a:ext cx="906869" cy="1289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202730" y="6617018"/>
            <a:ext cx="1047088" cy="1047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423648" y="8109332"/>
            <a:ext cx="906869" cy="12895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217380" y="7346420"/>
            <a:ext cx="983615" cy="642620"/>
          </a:xfrm>
          <a:custGeom>
            <a:avLst/>
            <a:gdLst/>
            <a:ahLst/>
            <a:cxnLst/>
            <a:rect l="l" t="t" r="r" b="b"/>
            <a:pathLst>
              <a:path w="983615" h="642620">
                <a:moveTo>
                  <a:pt x="0" y="642429"/>
                </a:moveTo>
                <a:lnTo>
                  <a:pt x="8766" y="636703"/>
                </a:lnTo>
                <a:lnTo>
                  <a:pt x="974811" y="5725"/>
                </a:lnTo>
                <a:lnTo>
                  <a:pt x="983578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64711" y="7297177"/>
            <a:ext cx="111760" cy="97155"/>
          </a:xfrm>
          <a:custGeom>
            <a:avLst/>
            <a:gdLst/>
            <a:ahLst/>
            <a:cxnLst/>
            <a:rect l="l" t="t" r="r" b="b"/>
            <a:pathLst>
              <a:path w="111759" h="97154">
                <a:moveTo>
                  <a:pt x="111640" y="0"/>
                </a:moveTo>
                <a:lnTo>
                  <a:pt x="0" y="12889"/>
                </a:lnTo>
                <a:lnTo>
                  <a:pt x="54972" y="97048"/>
                </a:lnTo>
                <a:lnTo>
                  <a:pt x="111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141987" y="7941045"/>
            <a:ext cx="111760" cy="97155"/>
          </a:xfrm>
          <a:custGeom>
            <a:avLst/>
            <a:gdLst/>
            <a:ahLst/>
            <a:cxnLst/>
            <a:rect l="l" t="t" r="r" b="b"/>
            <a:pathLst>
              <a:path w="111759" h="97154">
                <a:moveTo>
                  <a:pt x="56678" y="0"/>
                </a:moveTo>
                <a:lnTo>
                  <a:pt x="0" y="97048"/>
                </a:lnTo>
                <a:lnTo>
                  <a:pt x="111640" y="84158"/>
                </a:lnTo>
                <a:lnTo>
                  <a:pt x="566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74805" y="7346420"/>
            <a:ext cx="983615" cy="642620"/>
          </a:xfrm>
          <a:custGeom>
            <a:avLst/>
            <a:gdLst/>
            <a:ahLst/>
            <a:cxnLst/>
            <a:rect l="l" t="t" r="r" b="b"/>
            <a:pathLst>
              <a:path w="983615" h="642620">
                <a:moveTo>
                  <a:pt x="983578" y="642429"/>
                </a:moveTo>
                <a:lnTo>
                  <a:pt x="974811" y="636703"/>
                </a:lnTo>
                <a:lnTo>
                  <a:pt x="8766" y="572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199412" y="7297177"/>
            <a:ext cx="111760" cy="97155"/>
          </a:xfrm>
          <a:custGeom>
            <a:avLst/>
            <a:gdLst/>
            <a:ahLst/>
            <a:cxnLst/>
            <a:rect l="l" t="t" r="r" b="b"/>
            <a:pathLst>
              <a:path w="111759" h="97154">
                <a:moveTo>
                  <a:pt x="0" y="0"/>
                </a:moveTo>
                <a:lnTo>
                  <a:pt x="56678" y="97048"/>
                </a:lnTo>
                <a:lnTo>
                  <a:pt x="111640" y="12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222134" y="7941045"/>
            <a:ext cx="111760" cy="97155"/>
          </a:xfrm>
          <a:custGeom>
            <a:avLst/>
            <a:gdLst/>
            <a:ahLst/>
            <a:cxnLst/>
            <a:rect l="l" t="t" r="r" b="b"/>
            <a:pathLst>
              <a:path w="111759" h="97154">
                <a:moveTo>
                  <a:pt x="54972" y="0"/>
                </a:moveTo>
                <a:lnTo>
                  <a:pt x="0" y="84158"/>
                </a:lnTo>
                <a:lnTo>
                  <a:pt x="111640" y="97048"/>
                </a:lnTo>
                <a:lnTo>
                  <a:pt x="54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5378506" y="7668923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卫星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微波接⼒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458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3794125"/>
          </a:xfrm>
          <a:custGeom>
            <a:avLst/>
            <a:gdLst/>
            <a:ahLst/>
            <a:cxnLst/>
            <a:rect l="l" t="t" r="r" b="b"/>
            <a:pathLst>
              <a:path w="12963525" h="37941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535705"/>
                </a:lnTo>
                <a:lnTo>
                  <a:pt x="197" y="3587075"/>
                </a:lnTo>
                <a:lnTo>
                  <a:pt x="1581" y="3628503"/>
                </a:lnTo>
                <a:lnTo>
                  <a:pt x="12649" y="3687211"/>
                </a:lnTo>
                <a:lnTo>
                  <a:pt x="49226" y="3744624"/>
                </a:lnTo>
                <a:lnTo>
                  <a:pt x="106640" y="3781201"/>
                </a:lnTo>
                <a:lnTo>
                  <a:pt x="165348" y="3792270"/>
                </a:lnTo>
                <a:lnTo>
                  <a:pt x="206776" y="3793654"/>
                </a:lnTo>
                <a:lnTo>
                  <a:pt x="258146" y="3793852"/>
                </a:lnTo>
                <a:lnTo>
                  <a:pt x="12705299" y="3793852"/>
                </a:lnTo>
                <a:lnTo>
                  <a:pt x="12756671" y="3793654"/>
                </a:lnTo>
                <a:lnTo>
                  <a:pt x="12798099" y="3792270"/>
                </a:lnTo>
                <a:lnTo>
                  <a:pt x="12856802" y="3781201"/>
                </a:lnTo>
                <a:lnTo>
                  <a:pt x="12914218" y="3744624"/>
                </a:lnTo>
                <a:lnTo>
                  <a:pt x="12950799" y="3687211"/>
                </a:lnTo>
                <a:lnTo>
                  <a:pt x="12961867" y="3628503"/>
                </a:lnTo>
                <a:lnTo>
                  <a:pt x="12963250" y="3587075"/>
                </a:lnTo>
                <a:lnTo>
                  <a:pt x="12963448" y="353570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3794125"/>
          </a:xfrm>
          <a:custGeom>
            <a:avLst/>
            <a:gdLst/>
            <a:ahLst/>
            <a:cxnLst/>
            <a:rect l="l" t="t" r="r" b="b"/>
            <a:pathLst>
              <a:path w="12963525" h="37941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535705"/>
                </a:lnTo>
                <a:lnTo>
                  <a:pt x="12963250" y="3587075"/>
                </a:lnTo>
                <a:lnTo>
                  <a:pt x="12961867" y="3628503"/>
                </a:lnTo>
                <a:lnTo>
                  <a:pt x="12950799" y="3687211"/>
                </a:lnTo>
                <a:lnTo>
                  <a:pt x="12914218" y="3744624"/>
                </a:lnTo>
                <a:lnTo>
                  <a:pt x="12856802" y="3781201"/>
                </a:lnTo>
                <a:lnTo>
                  <a:pt x="12798099" y="3792270"/>
                </a:lnTo>
                <a:lnTo>
                  <a:pt x="12756671" y="3793654"/>
                </a:lnTo>
                <a:lnTo>
                  <a:pt x="12705299" y="3793852"/>
                </a:lnTo>
                <a:lnTo>
                  <a:pt x="258145" y="3793852"/>
                </a:lnTo>
                <a:lnTo>
                  <a:pt x="206775" y="3793654"/>
                </a:lnTo>
                <a:lnTo>
                  <a:pt x="165348" y="3792270"/>
                </a:lnTo>
                <a:lnTo>
                  <a:pt x="106640" y="3781201"/>
                </a:lnTo>
                <a:lnTo>
                  <a:pt x="49226" y="3744624"/>
                </a:lnTo>
                <a:lnTo>
                  <a:pt x="12650" y="3687211"/>
                </a:lnTo>
                <a:lnTo>
                  <a:pt x="1581" y="3628503"/>
                </a:lnTo>
                <a:lnTo>
                  <a:pt x="197" y="3587075"/>
                </a:lnTo>
                <a:lnTo>
                  <a:pt x="0" y="353570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66645" y="257911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9303" y="2531326"/>
            <a:ext cx="739520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⼈造</a:t>
            </a:r>
            <a:r>
              <a:rPr dirty="0" sz="245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同步地球卫星</a:t>
            </a:r>
            <a:r>
              <a:rPr dirty="0" sz="2450" spc="55" b="0">
                <a:latin typeface="Microsoft JhengHei UI Light"/>
                <a:cs typeface="Microsoft JhengHei UI Light"/>
              </a:rPr>
              <a:t>作为中继器的⼀种微波接⼒通信：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772" y="310684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80772" y="3634579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416231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469004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0772" y="521777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430" y="2908278"/>
            <a:ext cx="8035925" cy="2664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通信距离远、覆盖⾯很⼴、通信质量好于地⾯微波接⼒；  通信的频带很宽，通信容量很⼤；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 marR="1927225">
              <a:lnSpc>
                <a:spcPct val="141300"/>
              </a:lnSpc>
            </a:pPr>
            <a:r>
              <a:rPr dirty="0" sz="2450" spc="55" b="0">
                <a:latin typeface="Microsoft JhengHei UI Light"/>
                <a:cs typeface="Microsoft JhengHei UI Light"/>
              </a:rPr>
              <a:t>信号所受到的⼲扰也较⼩，通信⽐较稳定；  较⼤的传播时延、通信的费⽤较⾼；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55" b="0">
                <a:latin typeface="Microsoft JhengHei UI Light"/>
                <a:cs typeface="Microsoft JhengHei UI Light"/>
              </a:rPr>
              <a:t>保密性差。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卫星通信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9077" y="2689761"/>
            <a:ext cx="3627754" cy="32251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35558" y="6083245"/>
            <a:ext cx="3717290" cy="303847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marL="511175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marL="511175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2006" y="656629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8570" y="6518502"/>
            <a:ext cx="31667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低轨道卫星通信系统</a:t>
            </a:r>
            <a:r>
              <a:rPr dirty="0" sz="2450" spc="15" b="0">
                <a:latin typeface="Microsoft JhengHei UI Light"/>
                <a:cs typeface="Microsoft JhengHei UI Light"/>
              </a:rPr>
              <a:t>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36132" y="7094024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36132" y="8708051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72697" y="6885178"/>
            <a:ext cx="11636375" cy="3253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985">
              <a:lnSpc>
                <a:spcPct val="144100"/>
              </a:lnSpc>
              <a:spcBef>
                <a:spcPts val="95"/>
              </a:spcBef>
            </a:pPr>
            <a:r>
              <a:rPr dirty="0" sz="2450" spc="25" b="0">
                <a:latin typeface="Microsoft JhengHei UI Light"/>
                <a:cs typeface="Microsoft JhengHei UI Light"/>
              </a:rPr>
              <a:t>美国太空探索技术公司</a:t>
            </a:r>
            <a:r>
              <a:rPr dirty="0" sz="2450" spc="10">
                <a:latin typeface="Arial"/>
                <a:cs typeface="Arial"/>
              </a:rPr>
              <a:t>SpaceX</a:t>
            </a:r>
            <a:r>
              <a:rPr dirty="0" sz="2450" spc="25" b="0">
                <a:latin typeface="Microsoft JhengHei UI Light"/>
                <a:cs typeface="Microsoft JhengHei UI Light"/>
              </a:rPr>
              <a:t>在</a:t>
            </a:r>
            <a:r>
              <a:rPr dirty="0" sz="2450" spc="10">
                <a:latin typeface="Arial"/>
                <a:cs typeface="Arial"/>
              </a:rPr>
              <a:t>2015</a:t>
            </a:r>
            <a:r>
              <a:rPr dirty="0" sz="2450" spc="25" b="0">
                <a:latin typeface="Microsoft JhengHei UI Light"/>
                <a:cs typeface="Microsoft JhengHei UI Light"/>
              </a:rPr>
              <a:t>年</a:t>
            </a:r>
            <a:r>
              <a:rPr dirty="0" sz="2450" spc="10">
                <a:latin typeface="Arial"/>
                <a:cs typeface="Arial"/>
              </a:rPr>
              <a:t>1</a:t>
            </a:r>
            <a:r>
              <a:rPr dirty="0" sz="2450" spc="25" b="0">
                <a:latin typeface="Microsoft JhengHei UI Light"/>
                <a:cs typeface="Microsoft JhengHei UI Light"/>
              </a:rPr>
              <a:t>⽉提出的</a:t>
            </a:r>
            <a:r>
              <a:rPr dirty="0" sz="2450" spc="5">
                <a:latin typeface="Arial"/>
                <a:cs typeface="Arial"/>
              </a:rPr>
              <a:t>“</a:t>
            </a:r>
            <a:r>
              <a:rPr dirty="0" sz="24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星链</a:t>
            </a:r>
            <a:r>
              <a:rPr dirty="0" sz="2450" spc="10">
                <a:latin typeface="Arial"/>
                <a:cs typeface="Arial"/>
              </a:rPr>
              <a:t>”</a:t>
            </a:r>
            <a:r>
              <a:rPr dirty="0" sz="2450" spc="10" b="0">
                <a:latin typeface="Microsoft JhengHei UI Light"/>
                <a:cs typeface="Microsoft JhengHei UI Light"/>
              </a:rPr>
              <a:t>（</a:t>
            </a:r>
            <a:r>
              <a:rPr dirty="0" sz="2450" spc="10">
                <a:latin typeface="Arial"/>
                <a:cs typeface="Arial"/>
              </a:rPr>
              <a:t>Starlink</a:t>
            </a:r>
            <a:r>
              <a:rPr dirty="0" sz="2450" spc="10" b="0">
                <a:latin typeface="Microsoft JhengHei UI Light"/>
                <a:cs typeface="Microsoft JhengHei UI Light"/>
              </a:rPr>
              <a:t>）</a:t>
            </a:r>
            <a:r>
              <a:rPr dirty="0" sz="2450" spc="25" b="0">
                <a:latin typeface="Microsoft JhengHei UI Light"/>
                <a:cs typeface="Microsoft JhengHei UI Light"/>
              </a:rPr>
              <a:t>计划。把约</a:t>
            </a:r>
            <a:r>
              <a:rPr dirty="0" sz="2450" spc="10">
                <a:solidFill>
                  <a:srgbClr val="FF2600"/>
                </a:solidFill>
                <a:latin typeface="Arial"/>
                <a:cs typeface="Arial"/>
              </a:rPr>
              <a:t>1.2  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万颗</a:t>
            </a:r>
            <a:r>
              <a:rPr dirty="0" sz="2450" spc="15" b="0">
                <a:latin typeface="Microsoft JhengHei UI Light"/>
                <a:cs typeface="Microsoft JhengHei UI Light"/>
              </a:rPr>
              <a:t>通信卫星发射到轨道。在</a:t>
            </a:r>
            <a:r>
              <a:rPr dirty="0" sz="2450" spc="5">
                <a:latin typeface="Arial"/>
                <a:cs typeface="Arial"/>
              </a:rPr>
              <a:t>2019</a:t>
            </a:r>
            <a:r>
              <a:rPr dirty="0" sz="2450" spc="15" b="0">
                <a:latin typeface="Microsoft JhengHei UI Light"/>
                <a:cs typeface="Microsoft JhengHei UI Light"/>
              </a:rPr>
              <a:t>年</a:t>
            </a:r>
            <a:r>
              <a:rPr dirty="0" sz="2450" spc="5">
                <a:latin typeface="Arial"/>
                <a:cs typeface="Arial"/>
              </a:rPr>
              <a:t>5</a:t>
            </a:r>
            <a:r>
              <a:rPr dirty="0" sz="2450" spc="15" b="0">
                <a:latin typeface="Microsoft JhengHei UI Light"/>
                <a:cs typeface="Microsoft JhengHei UI Light"/>
              </a:rPr>
              <a:t>⽉</a:t>
            </a:r>
            <a:r>
              <a:rPr dirty="0" sz="2450" spc="5">
                <a:latin typeface="Arial"/>
                <a:cs typeface="Arial"/>
              </a:rPr>
              <a:t>23</a:t>
            </a:r>
            <a:r>
              <a:rPr dirty="0" sz="2450" spc="15" b="0">
                <a:latin typeface="Microsoft JhengHei UI Light"/>
                <a:cs typeface="Microsoft JhengHei UI Light"/>
              </a:rPr>
              <a:t>⽇</a:t>
            </a:r>
            <a:r>
              <a:rPr dirty="0" sz="2450" spc="10" b="0">
                <a:latin typeface="Microsoft JhengHei UI Light"/>
                <a:cs typeface="Microsoft JhengHei UI Light"/>
              </a:rPr>
              <a:t>，</a:t>
            </a:r>
            <a:r>
              <a:rPr dirty="0" sz="2450" spc="10">
                <a:latin typeface="Arial"/>
                <a:cs typeface="Arial"/>
              </a:rPr>
              <a:t>“</a:t>
            </a:r>
            <a:r>
              <a:rPr dirty="0" sz="2450" spc="15" b="0">
                <a:latin typeface="Microsoft JhengHei UI Light"/>
                <a:cs typeface="Microsoft JhengHei UI Light"/>
              </a:rPr>
              <a:t>猎鹰</a:t>
            </a:r>
            <a:r>
              <a:rPr dirty="0" sz="2450" spc="5">
                <a:latin typeface="Arial"/>
                <a:cs typeface="Arial"/>
              </a:rPr>
              <a:t>9”</a:t>
            </a:r>
            <a:r>
              <a:rPr dirty="0" sz="2450" spc="15" b="0">
                <a:latin typeface="Microsoft JhengHei UI Light"/>
                <a:cs typeface="Microsoft JhengHei UI Light"/>
              </a:rPr>
              <a:t>运载⽕箭已成功将</a:t>
            </a:r>
            <a:r>
              <a:rPr dirty="0" sz="2450" spc="0">
                <a:latin typeface="Arial"/>
                <a:cs typeface="Arial"/>
              </a:rPr>
              <a:t>“</a:t>
            </a:r>
            <a:r>
              <a:rPr dirty="0" sz="2450" spc="15" b="0">
                <a:latin typeface="Microsoft JhengHei UI Light"/>
                <a:cs typeface="Microsoft JhengHei UI Light"/>
              </a:rPr>
              <a:t>星链</a:t>
            </a:r>
            <a:r>
              <a:rPr dirty="0" sz="2450" spc="0">
                <a:latin typeface="Arial"/>
                <a:cs typeface="Arial"/>
              </a:rPr>
              <a:t>”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⾸批 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60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颗</a:t>
            </a:r>
            <a:r>
              <a:rPr dirty="0" sz="2450" spc="15" b="0">
                <a:latin typeface="Microsoft JhengHei UI Light"/>
                <a:cs typeface="Microsoft JhengHei UI Light"/>
              </a:rPr>
              <a:t>卫星送⼊轨道，截⽌到</a:t>
            </a:r>
            <a:r>
              <a:rPr dirty="0" sz="2450" spc="5">
                <a:latin typeface="Arial"/>
                <a:cs typeface="Arial"/>
              </a:rPr>
              <a:t>2021</a:t>
            </a:r>
            <a:r>
              <a:rPr dirty="0" sz="2450" spc="15" b="0">
                <a:latin typeface="Microsoft JhengHei UI Light"/>
                <a:cs typeface="Microsoft JhengHei UI Light"/>
              </a:rPr>
              <a:t>年</a:t>
            </a:r>
            <a:r>
              <a:rPr dirty="0" sz="2450" spc="5">
                <a:latin typeface="Arial"/>
                <a:cs typeface="Arial"/>
              </a:rPr>
              <a:t>3</a:t>
            </a:r>
            <a:r>
              <a:rPr dirty="0" sz="2450" spc="15" b="0">
                <a:latin typeface="Microsoft JhengHei UI Light"/>
                <a:cs typeface="Microsoft JhengHei UI Light"/>
              </a:rPr>
              <a:t>⽉</a:t>
            </a:r>
            <a:r>
              <a:rPr dirty="0" sz="2450" spc="5">
                <a:latin typeface="Arial"/>
                <a:cs typeface="Arial"/>
              </a:rPr>
              <a:t>14</a:t>
            </a:r>
            <a:r>
              <a:rPr dirty="0" sz="2450" spc="15" b="0">
                <a:latin typeface="Microsoft JhengHei UI Light"/>
                <a:cs typeface="Microsoft JhengHei UI Light"/>
              </a:rPr>
              <a:t>⽇，共发送</a:t>
            </a:r>
            <a:r>
              <a:rPr dirty="0" sz="2450" spc="5">
                <a:latin typeface="Arial"/>
                <a:cs typeface="Arial"/>
              </a:rPr>
              <a:t>22</a:t>
            </a:r>
            <a:r>
              <a:rPr dirty="0" sz="2450" spc="15" b="0">
                <a:latin typeface="Microsoft JhengHei UI Light"/>
                <a:cs typeface="Microsoft JhengHei UI Light"/>
              </a:rPr>
              <a:t>次约</a:t>
            </a:r>
            <a:r>
              <a:rPr dirty="0" sz="2450" spc="5">
                <a:solidFill>
                  <a:srgbClr val="FF2600"/>
                </a:solidFill>
                <a:latin typeface="Arial"/>
                <a:cs typeface="Arial"/>
              </a:rPr>
              <a:t>1,325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颗</a:t>
            </a:r>
            <a:r>
              <a:rPr dirty="0" sz="2450" spc="15" b="0">
                <a:latin typeface="Microsoft JhengHei UI Light"/>
                <a:cs typeface="Microsoft JhengHei UI Light"/>
              </a:rPr>
              <a:t>近地轨道卫星。</a:t>
            </a:r>
            <a:endParaRPr sz="245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ct val="144100"/>
              </a:lnSpc>
            </a:pPr>
            <a:r>
              <a:rPr dirty="0" sz="2450" spc="30">
                <a:latin typeface="Arial"/>
                <a:cs typeface="Arial"/>
              </a:rPr>
              <a:t>2016</a:t>
            </a:r>
            <a:r>
              <a:rPr dirty="0" sz="2450" spc="40" b="0">
                <a:latin typeface="Microsoft JhengHei UI Light"/>
                <a:cs typeface="Microsoft JhengHei UI Light"/>
              </a:rPr>
              <a:t>年</a:t>
            </a:r>
            <a:r>
              <a:rPr dirty="0" sz="2450" spc="-50">
                <a:latin typeface="Arial"/>
                <a:cs typeface="Arial"/>
              </a:rPr>
              <a:t>11</a:t>
            </a:r>
            <a:r>
              <a:rPr dirty="0" sz="2450" spc="40" b="0">
                <a:latin typeface="Microsoft JhengHei UI Light"/>
                <a:cs typeface="Microsoft JhengHei UI Light"/>
              </a:rPr>
              <a:t>⽉</a:t>
            </a:r>
            <a:r>
              <a:rPr dirty="0" sz="2450" spc="30">
                <a:latin typeface="Arial"/>
                <a:cs typeface="Arial"/>
              </a:rPr>
              <a:t>2</a:t>
            </a:r>
            <a:r>
              <a:rPr dirty="0" sz="2450" spc="40" b="0">
                <a:latin typeface="Microsoft JhengHei UI Light"/>
                <a:cs typeface="Microsoft JhengHei UI Light"/>
              </a:rPr>
              <a:t>⽇，中国航天科技集团公司宣布将</a:t>
            </a:r>
            <a:r>
              <a:rPr dirty="0" sz="2450" spc="50" b="0">
                <a:latin typeface="Microsoft JhengHei UI Light"/>
                <a:cs typeface="Microsoft JhengHei UI Light"/>
              </a:rPr>
              <a:t>在</a:t>
            </a:r>
            <a:r>
              <a:rPr dirty="0" sz="2450" spc="30">
                <a:latin typeface="Arial"/>
                <a:cs typeface="Arial"/>
              </a:rPr>
              <a:t>2020</a:t>
            </a:r>
            <a:r>
              <a:rPr dirty="0" sz="2450" spc="40" b="0">
                <a:latin typeface="Microsoft JhengHei UI Light"/>
                <a:cs typeface="Microsoft JhengHei UI Light"/>
              </a:rPr>
              <a:t>年建成</a:t>
            </a:r>
            <a:r>
              <a:rPr dirty="0" sz="2450" spc="25">
                <a:latin typeface="Arial"/>
                <a:cs typeface="Arial"/>
              </a:rPr>
              <a:t>“</a:t>
            </a:r>
            <a:r>
              <a:rPr dirty="0" sz="2450" spc="4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鸿雁卫星星座通信系 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统</a:t>
            </a:r>
            <a:r>
              <a:rPr dirty="0" sz="2450" spc="5">
                <a:latin typeface="Arial"/>
                <a:cs typeface="Arial"/>
              </a:rPr>
              <a:t>”</a:t>
            </a:r>
            <a:r>
              <a:rPr dirty="0" sz="2450" spc="5" b="0">
                <a:latin typeface="Microsoft JhengHei UI Light"/>
                <a:cs typeface="Microsoft JhengHei UI Light"/>
              </a:rPr>
              <a:t>（</a:t>
            </a:r>
            <a:r>
              <a:rPr dirty="0" sz="2450" spc="5">
                <a:latin typeface="Arial"/>
                <a:cs typeface="Arial"/>
              </a:rPr>
              <a:t>300</a:t>
            </a:r>
            <a:r>
              <a:rPr dirty="0" sz="2450" spc="15" b="0">
                <a:latin typeface="Microsoft JhengHei UI Light"/>
                <a:cs typeface="Microsoft JhengHei UI Light"/>
              </a:rPr>
              <a:t>颗）。</a:t>
            </a:r>
            <a:r>
              <a:rPr dirty="0" sz="2450" spc="40" b="0">
                <a:latin typeface="Microsoft JhengHei UI Light"/>
                <a:cs typeface="Microsoft JhengHei UI Light"/>
              </a:rPr>
              <a:t> </a:t>
            </a:r>
            <a:r>
              <a:rPr dirty="0" sz="2450" spc="5">
                <a:latin typeface="Arial"/>
                <a:cs typeface="Arial"/>
              </a:rPr>
              <a:t>2018</a:t>
            </a:r>
            <a:r>
              <a:rPr dirty="0" sz="2450" spc="15" b="0">
                <a:latin typeface="Microsoft JhengHei UI Light"/>
                <a:cs typeface="Microsoft JhengHei UI Light"/>
              </a:rPr>
              <a:t>年</a:t>
            </a:r>
            <a:r>
              <a:rPr dirty="0" sz="2450" spc="5">
                <a:latin typeface="Arial"/>
                <a:cs typeface="Arial"/>
              </a:rPr>
              <a:t>12</a:t>
            </a:r>
            <a:r>
              <a:rPr dirty="0" sz="2450" spc="15" b="0">
                <a:latin typeface="Microsoft JhengHei UI Light"/>
                <a:cs typeface="Microsoft JhengHei UI Light"/>
              </a:rPr>
              <a:t>⽉</a:t>
            </a:r>
            <a:r>
              <a:rPr dirty="0" sz="2450" spc="5">
                <a:latin typeface="Arial"/>
                <a:cs typeface="Arial"/>
              </a:rPr>
              <a:t>29</a:t>
            </a:r>
            <a:r>
              <a:rPr dirty="0" sz="2450" spc="15" b="0">
                <a:latin typeface="Microsoft JhengHei UI Light"/>
                <a:cs typeface="Microsoft JhengHei UI Light"/>
              </a:rPr>
              <a:t>⽇</a:t>
            </a:r>
            <a:r>
              <a:rPr dirty="0" sz="2450" spc="10" b="0">
                <a:latin typeface="Microsoft JhengHei UI Light"/>
                <a:cs typeface="Microsoft JhengHei UI Light"/>
              </a:rPr>
              <a:t>，</a:t>
            </a:r>
            <a:r>
              <a:rPr dirty="0" sz="2450" spc="10">
                <a:latin typeface="Arial"/>
                <a:cs typeface="Arial"/>
              </a:rPr>
              <a:t>“</a:t>
            </a:r>
            <a:r>
              <a:rPr dirty="0" sz="2450" spc="15" b="0">
                <a:latin typeface="Microsoft JhengHei UI Light"/>
                <a:cs typeface="Microsoft JhengHei UI Light"/>
              </a:rPr>
              <a:t>鸿雁</a:t>
            </a:r>
            <a:r>
              <a:rPr dirty="0" sz="2450" spc="0">
                <a:latin typeface="Arial"/>
                <a:cs typeface="Arial"/>
              </a:rPr>
              <a:t>”</a:t>
            </a:r>
            <a:r>
              <a:rPr dirty="0" sz="2450" spc="15" b="0">
                <a:latin typeface="Microsoft JhengHei UI Light"/>
                <a:cs typeface="Microsoft JhengHei UI Light"/>
              </a:rPr>
              <a:t>星座⾸发星，预计于</a:t>
            </a:r>
            <a:r>
              <a:rPr dirty="0" sz="2450" spc="5">
                <a:latin typeface="Arial"/>
                <a:cs typeface="Arial"/>
              </a:rPr>
              <a:t>2023</a:t>
            </a:r>
            <a:r>
              <a:rPr dirty="0" sz="2450" spc="15" b="0">
                <a:latin typeface="Microsoft JhengHei UI Light"/>
                <a:cs typeface="Microsoft JhengHei UI Light"/>
              </a:rPr>
              <a:t>年建设⻣⼲星座 系统。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49971" y="715916"/>
            <a:ext cx="301625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标准制定者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81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017260"/>
          </a:xfrm>
          <a:custGeom>
            <a:avLst/>
            <a:gdLst/>
            <a:ahLst/>
            <a:cxnLst/>
            <a:rect l="l" t="t" r="r" b="b"/>
            <a:pathLst>
              <a:path w="12963525" h="60172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58780"/>
                </a:lnTo>
                <a:lnTo>
                  <a:pt x="197" y="5810150"/>
                </a:lnTo>
                <a:lnTo>
                  <a:pt x="1581" y="5851577"/>
                </a:lnTo>
                <a:lnTo>
                  <a:pt x="12649" y="5910286"/>
                </a:lnTo>
                <a:lnTo>
                  <a:pt x="49226" y="5967699"/>
                </a:lnTo>
                <a:lnTo>
                  <a:pt x="106640" y="6004275"/>
                </a:lnTo>
                <a:lnTo>
                  <a:pt x="165348" y="6015344"/>
                </a:lnTo>
                <a:lnTo>
                  <a:pt x="206776" y="6016728"/>
                </a:lnTo>
                <a:lnTo>
                  <a:pt x="258146" y="6016925"/>
                </a:lnTo>
                <a:lnTo>
                  <a:pt x="12705299" y="6016925"/>
                </a:lnTo>
                <a:lnTo>
                  <a:pt x="12756671" y="6016728"/>
                </a:lnTo>
                <a:lnTo>
                  <a:pt x="12798099" y="6015344"/>
                </a:lnTo>
                <a:lnTo>
                  <a:pt x="12856802" y="6004275"/>
                </a:lnTo>
                <a:lnTo>
                  <a:pt x="12914218" y="5967699"/>
                </a:lnTo>
                <a:lnTo>
                  <a:pt x="12950799" y="5910286"/>
                </a:lnTo>
                <a:lnTo>
                  <a:pt x="12961867" y="5851577"/>
                </a:lnTo>
                <a:lnTo>
                  <a:pt x="12963250" y="5810150"/>
                </a:lnTo>
                <a:lnTo>
                  <a:pt x="12963448" y="575878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017260"/>
          </a:xfrm>
          <a:custGeom>
            <a:avLst/>
            <a:gdLst/>
            <a:ahLst/>
            <a:cxnLst/>
            <a:rect l="l" t="t" r="r" b="b"/>
            <a:pathLst>
              <a:path w="12963525" h="60172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58780"/>
                </a:lnTo>
                <a:lnTo>
                  <a:pt x="12963250" y="5810150"/>
                </a:lnTo>
                <a:lnTo>
                  <a:pt x="12961867" y="5851577"/>
                </a:lnTo>
                <a:lnTo>
                  <a:pt x="12950799" y="5910286"/>
                </a:lnTo>
                <a:lnTo>
                  <a:pt x="12914218" y="5967699"/>
                </a:lnTo>
                <a:lnTo>
                  <a:pt x="12856802" y="6004275"/>
                </a:lnTo>
                <a:lnTo>
                  <a:pt x="12798099" y="6015344"/>
                </a:lnTo>
                <a:lnTo>
                  <a:pt x="12756671" y="6016728"/>
                </a:lnTo>
                <a:lnTo>
                  <a:pt x="12705299" y="6016925"/>
                </a:lnTo>
                <a:lnTo>
                  <a:pt x="258145" y="6016925"/>
                </a:lnTo>
                <a:lnTo>
                  <a:pt x="206775" y="6016728"/>
                </a:lnTo>
                <a:lnTo>
                  <a:pt x="165348" y="6015344"/>
                </a:lnTo>
                <a:lnTo>
                  <a:pt x="106640" y="6004275"/>
                </a:lnTo>
                <a:lnTo>
                  <a:pt x="49226" y="5967699"/>
                </a:lnTo>
                <a:lnTo>
                  <a:pt x="12650" y="5910286"/>
                </a:lnTo>
                <a:lnTo>
                  <a:pt x="1581" y="5851577"/>
                </a:lnTo>
                <a:lnTo>
                  <a:pt x="197" y="5810150"/>
                </a:lnTo>
                <a:lnTo>
                  <a:pt x="0" y="575878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53345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624389"/>
            <a:ext cx="163195" cy="286639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303" y="2517880"/>
            <a:ext cx="10982960" cy="503491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ISO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国际标准化组织，⾮政府组织。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44500"/>
              </a:lnSpc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IEEE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电⽓和电⼦⼯程师协会，世界上最⼤的⾮营利性专业技术学 会。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4470400">
              <a:lnSpc>
                <a:spcPts val="4940"/>
              </a:lnSpc>
              <a:spcBef>
                <a:spcPts val="325"/>
              </a:spcBef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ANSI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美国国家标准学会，⺠间团体。 </a:t>
            </a: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ITU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国际电信联</a:t>
            </a:r>
            <a:r>
              <a:rPr dirty="0" sz="2850" spc="30" b="0">
                <a:latin typeface="Microsoft JhengHei UI Light"/>
                <a:cs typeface="Microsoft JhengHei UI Light"/>
              </a:rPr>
              <a:t>盟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3557904">
              <a:lnSpc>
                <a:spcPts val="4940"/>
              </a:lnSpc>
              <a:spcBef>
                <a:spcPts val="5"/>
              </a:spcBef>
            </a:pP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EIA/TIA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美国电⼦⼯业协会</a:t>
            </a:r>
            <a:r>
              <a:rPr dirty="0" sz="2850" spc="50">
                <a:latin typeface="Arial"/>
                <a:cs typeface="Arial"/>
              </a:rPr>
              <a:t>/</a:t>
            </a:r>
            <a:r>
              <a:rPr dirty="0" sz="2850" spc="80" b="0">
                <a:latin typeface="Microsoft JhengHei UI Light"/>
                <a:cs typeface="Microsoft JhengHei UI Light"/>
              </a:rPr>
              <a:t>电信⼯业协会。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FCC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美国联邦通信委员会。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850" spc="65">
                <a:solidFill>
                  <a:srgbClr val="FF2600"/>
                </a:solidFill>
                <a:latin typeface="Arial"/>
                <a:cs typeface="Arial"/>
              </a:rPr>
              <a:t>IETF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国际互联⽹⼯程任务组。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3918" y="8930442"/>
            <a:ext cx="969973" cy="79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61460" y="9105011"/>
            <a:ext cx="1512442" cy="449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08031" y="8989828"/>
            <a:ext cx="1082962" cy="646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421285" y="8825676"/>
            <a:ext cx="969713" cy="1008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807114" y="9039059"/>
            <a:ext cx="1573185" cy="564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612224" y="9014210"/>
            <a:ext cx="1510341" cy="64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99265" y="9035164"/>
            <a:ext cx="770969" cy="568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094669" y="8936308"/>
            <a:ext cx="1365426" cy="7068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6767" y="3445148"/>
            <a:ext cx="1472565" cy="2809875"/>
          </a:xfrm>
          <a:custGeom>
            <a:avLst/>
            <a:gdLst/>
            <a:ahLst/>
            <a:cxnLst/>
            <a:rect l="l" t="t" r="r" b="b"/>
            <a:pathLst>
              <a:path w="1472564" h="2809875">
                <a:moveTo>
                  <a:pt x="0" y="2809423"/>
                </a:moveTo>
                <a:lnTo>
                  <a:pt x="1472468" y="2809423"/>
                </a:lnTo>
                <a:lnTo>
                  <a:pt x="1472468" y="0"/>
                </a:lnTo>
                <a:lnTo>
                  <a:pt x="0" y="0"/>
                </a:lnTo>
                <a:lnTo>
                  <a:pt x="0" y="2809423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46767" y="3445148"/>
            <a:ext cx="1472565" cy="2809875"/>
          </a:xfrm>
          <a:custGeom>
            <a:avLst/>
            <a:gdLst/>
            <a:ahLst/>
            <a:cxnLst/>
            <a:rect l="l" t="t" r="r" b="b"/>
            <a:pathLst>
              <a:path w="1472564" h="2809875">
                <a:moveTo>
                  <a:pt x="0" y="0"/>
                </a:moveTo>
                <a:lnTo>
                  <a:pt x="1472468" y="0"/>
                </a:lnTo>
                <a:lnTo>
                  <a:pt x="1472468" y="2809423"/>
                </a:lnTo>
                <a:lnTo>
                  <a:pt x="0" y="28094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17507" y="3445148"/>
            <a:ext cx="2219960" cy="2809875"/>
          </a:xfrm>
          <a:custGeom>
            <a:avLst/>
            <a:gdLst/>
            <a:ahLst/>
            <a:cxnLst/>
            <a:rect l="l" t="t" r="r" b="b"/>
            <a:pathLst>
              <a:path w="2219959" h="2809875">
                <a:moveTo>
                  <a:pt x="0" y="2809423"/>
                </a:moveTo>
                <a:lnTo>
                  <a:pt x="2219746" y="2809423"/>
                </a:lnTo>
                <a:lnTo>
                  <a:pt x="2219746" y="0"/>
                </a:lnTo>
                <a:lnTo>
                  <a:pt x="0" y="0"/>
                </a:lnTo>
                <a:lnTo>
                  <a:pt x="0" y="2809423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17507" y="3445148"/>
            <a:ext cx="2219960" cy="2809875"/>
          </a:xfrm>
          <a:custGeom>
            <a:avLst/>
            <a:gdLst/>
            <a:ahLst/>
            <a:cxnLst/>
            <a:rect l="l" t="t" r="r" b="b"/>
            <a:pathLst>
              <a:path w="2219959" h="2809875">
                <a:moveTo>
                  <a:pt x="0" y="0"/>
                </a:moveTo>
                <a:lnTo>
                  <a:pt x="2219746" y="0"/>
                </a:lnTo>
                <a:lnTo>
                  <a:pt x="2219746" y="2809423"/>
                </a:lnTo>
                <a:lnTo>
                  <a:pt x="0" y="28094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35525" y="3445148"/>
            <a:ext cx="3068320" cy="2809875"/>
          </a:xfrm>
          <a:custGeom>
            <a:avLst/>
            <a:gdLst/>
            <a:ahLst/>
            <a:cxnLst/>
            <a:rect l="l" t="t" r="r" b="b"/>
            <a:pathLst>
              <a:path w="3068319" h="2809875">
                <a:moveTo>
                  <a:pt x="0" y="2809423"/>
                </a:moveTo>
                <a:lnTo>
                  <a:pt x="3068255" y="2809423"/>
                </a:lnTo>
                <a:lnTo>
                  <a:pt x="3068255" y="0"/>
                </a:lnTo>
                <a:lnTo>
                  <a:pt x="0" y="0"/>
                </a:lnTo>
                <a:lnTo>
                  <a:pt x="0" y="2809423"/>
                </a:lnTo>
                <a:close/>
              </a:path>
            </a:pathLst>
          </a:custGeom>
          <a:solidFill>
            <a:srgbClr val="ACCD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35525" y="3445148"/>
            <a:ext cx="3068320" cy="2809875"/>
          </a:xfrm>
          <a:custGeom>
            <a:avLst/>
            <a:gdLst/>
            <a:ahLst/>
            <a:cxnLst/>
            <a:rect l="l" t="t" r="r" b="b"/>
            <a:pathLst>
              <a:path w="3068319" h="2809875">
                <a:moveTo>
                  <a:pt x="0" y="0"/>
                </a:moveTo>
                <a:lnTo>
                  <a:pt x="3068255" y="0"/>
                </a:lnTo>
                <a:lnTo>
                  <a:pt x="3068255" y="2809423"/>
                </a:lnTo>
                <a:lnTo>
                  <a:pt x="0" y="280942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00195" y="2761090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频带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9828" y="6609141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30" b="0">
                <a:latin typeface="Microsoft JhengHei UI Light"/>
                <a:cs typeface="Microsoft JhengHei UI Light"/>
              </a:rPr>
              <a:t>频率</a:t>
            </a:r>
            <a:endParaRPr sz="260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4723" y="6420068"/>
            <a:ext cx="1586865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475"/>
              </a:spcBef>
              <a:tabLst>
                <a:tab pos="1098550" algn="l"/>
              </a:tabLst>
            </a:pPr>
            <a:r>
              <a:rPr dirty="0" sz="1950" spc="10">
                <a:latin typeface="Arial"/>
                <a:cs typeface="Arial"/>
              </a:rPr>
              <a:t>902	928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1043305" algn="l"/>
              </a:tabLst>
            </a:pPr>
            <a:r>
              <a:rPr dirty="0" sz="1950" spc="50">
                <a:latin typeface="Arial"/>
                <a:cs typeface="Arial"/>
              </a:rPr>
              <a:t>MHz</a:t>
            </a:r>
            <a:r>
              <a:rPr dirty="0" sz="1950" spc="50">
                <a:latin typeface="Arial"/>
                <a:cs typeface="Arial"/>
              </a:rPr>
              <a:t>	</a:t>
            </a:r>
            <a:r>
              <a:rPr dirty="0" sz="1950" spc="50">
                <a:latin typeface="Arial"/>
                <a:cs typeface="Arial"/>
              </a:rPr>
              <a:t>MHz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11609" y="6420068"/>
            <a:ext cx="523875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950" spc="5">
                <a:latin typeface="Arial"/>
                <a:cs typeface="Arial"/>
              </a:rPr>
              <a:t>2.4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spc="0">
                <a:latin typeface="Arial"/>
                <a:cs typeface="Arial"/>
              </a:rPr>
              <a:t>GHz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92454" y="6420068"/>
            <a:ext cx="794385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950" spc="5">
                <a:latin typeface="Arial"/>
                <a:cs typeface="Arial"/>
              </a:rPr>
              <a:t>2.4835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spc="0">
                <a:latin typeface="Arial"/>
                <a:cs typeface="Arial"/>
              </a:rPr>
              <a:t>GHz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52468" y="6420068"/>
            <a:ext cx="654685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950" spc="5">
                <a:latin typeface="Arial"/>
                <a:cs typeface="Arial"/>
              </a:rPr>
              <a:t>5.725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spc="0">
                <a:latin typeface="Arial"/>
                <a:cs typeface="Arial"/>
              </a:rPr>
              <a:t>GHz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63176" y="6420068"/>
            <a:ext cx="654685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950" spc="5">
                <a:latin typeface="Arial"/>
                <a:cs typeface="Arial"/>
              </a:rPr>
              <a:t>5.850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spc="0">
                <a:latin typeface="Arial"/>
                <a:cs typeface="Arial"/>
              </a:rPr>
              <a:t>GHz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44444" y="2434587"/>
            <a:ext cx="556260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950" spc="10">
                <a:latin typeface="Arial"/>
                <a:cs typeface="Arial"/>
              </a:rPr>
              <a:t>26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spc="50">
                <a:latin typeface="Arial"/>
                <a:cs typeface="Arial"/>
              </a:rPr>
              <a:t>MHz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88824" y="2434587"/>
            <a:ext cx="556260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475"/>
              </a:spcBef>
            </a:pPr>
            <a:r>
              <a:rPr dirty="0" sz="1950" spc="5">
                <a:latin typeface="Arial"/>
                <a:cs typeface="Arial"/>
              </a:rPr>
              <a:t>83.5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950" spc="50">
                <a:latin typeface="Arial"/>
                <a:cs typeface="Arial"/>
              </a:rPr>
              <a:t>MHz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31100" y="2434587"/>
            <a:ext cx="556260" cy="7169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475"/>
              </a:spcBef>
            </a:pPr>
            <a:r>
              <a:rPr dirty="0" sz="1950" spc="10">
                <a:latin typeface="Arial"/>
                <a:cs typeface="Arial"/>
              </a:rPr>
              <a:t>125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950" spc="50">
                <a:latin typeface="Arial"/>
                <a:cs typeface="Arial"/>
              </a:rPr>
              <a:t>MHz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73482" y="3220329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5235" y="0"/>
                </a:lnTo>
                <a:lnTo>
                  <a:pt x="2987105" y="0"/>
                </a:lnTo>
                <a:lnTo>
                  <a:pt x="299234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60585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15892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475098" y="3220329"/>
            <a:ext cx="2183130" cy="0"/>
          </a:xfrm>
          <a:custGeom>
            <a:avLst/>
            <a:gdLst/>
            <a:ahLst/>
            <a:cxnLst/>
            <a:rect l="l" t="t" r="r" b="b"/>
            <a:pathLst>
              <a:path w="2183129" h="0">
                <a:moveTo>
                  <a:pt x="0" y="0"/>
                </a:moveTo>
                <a:lnTo>
                  <a:pt x="5235" y="0"/>
                </a:lnTo>
                <a:lnTo>
                  <a:pt x="2177862" y="0"/>
                </a:lnTo>
                <a:lnTo>
                  <a:pt x="218309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52963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17507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14173" y="3220329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 h="0">
                <a:moveTo>
                  <a:pt x="0" y="0"/>
                </a:moveTo>
                <a:lnTo>
                  <a:pt x="5235" y="0"/>
                </a:lnTo>
                <a:lnTo>
                  <a:pt x="1332421" y="0"/>
                </a:lnTo>
                <a:lnTo>
                  <a:pt x="133765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6594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56584" y="31889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82945" y="3451190"/>
            <a:ext cx="2249805" cy="0"/>
          </a:xfrm>
          <a:custGeom>
            <a:avLst/>
            <a:gdLst/>
            <a:ahLst/>
            <a:cxnLst/>
            <a:rect l="l" t="t" r="r" b="b"/>
            <a:pathLst>
              <a:path w="2249804" h="0">
                <a:moveTo>
                  <a:pt x="0" y="0"/>
                </a:moveTo>
                <a:lnTo>
                  <a:pt x="224919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97670" y="6254571"/>
            <a:ext cx="2249805" cy="0"/>
          </a:xfrm>
          <a:custGeom>
            <a:avLst/>
            <a:gdLst/>
            <a:ahLst/>
            <a:cxnLst/>
            <a:rect l="l" t="t" r="r" b="b"/>
            <a:pathLst>
              <a:path w="2249804" h="0">
                <a:moveTo>
                  <a:pt x="0" y="0"/>
                </a:moveTo>
                <a:lnTo>
                  <a:pt x="224919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05216" y="3451190"/>
            <a:ext cx="3044825" cy="0"/>
          </a:xfrm>
          <a:custGeom>
            <a:avLst/>
            <a:gdLst/>
            <a:ahLst/>
            <a:cxnLst/>
            <a:rect l="l" t="t" r="r" b="b"/>
            <a:pathLst>
              <a:path w="3044825" h="0">
                <a:moveTo>
                  <a:pt x="0" y="0"/>
                </a:moveTo>
                <a:lnTo>
                  <a:pt x="30443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05216" y="6259000"/>
            <a:ext cx="3044825" cy="0"/>
          </a:xfrm>
          <a:custGeom>
            <a:avLst/>
            <a:gdLst/>
            <a:ahLst/>
            <a:cxnLst/>
            <a:rect l="l" t="t" r="r" b="b"/>
            <a:pathLst>
              <a:path w="3044825" h="0">
                <a:moveTo>
                  <a:pt x="0" y="0"/>
                </a:moveTo>
                <a:lnTo>
                  <a:pt x="30443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423234" y="3451190"/>
            <a:ext cx="3893185" cy="0"/>
          </a:xfrm>
          <a:custGeom>
            <a:avLst/>
            <a:gdLst/>
            <a:ahLst/>
            <a:cxnLst/>
            <a:rect l="l" t="t" r="r" b="b"/>
            <a:pathLst>
              <a:path w="3893184" h="0">
                <a:moveTo>
                  <a:pt x="0" y="0"/>
                </a:moveTo>
                <a:lnTo>
                  <a:pt x="389283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462500" y="6259000"/>
            <a:ext cx="3893185" cy="0"/>
          </a:xfrm>
          <a:custGeom>
            <a:avLst/>
            <a:gdLst/>
            <a:ahLst/>
            <a:cxnLst/>
            <a:rect l="l" t="t" r="r" b="b"/>
            <a:pathLst>
              <a:path w="3893184" h="0">
                <a:moveTo>
                  <a:pt x="0" y="0"/>
                </a:moveTo>
                <a:lnTo>
                  <a:pt x="389283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98718" y="3440719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 h="0">
                <a:moveTo>
                  <a:pt x="0" y="0"/>
                </a:moveTo>
                <a:lnTo>
                  <a:pt x="839306" y="0"/>
                </a:lnTo>
              </a:path>
            </a:pathLst>
          </a:custGeom>
          <a:ln w="7329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313456" y="3440719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 h="0">
                <a:moveTo>
                  <a:pt x="0" y="0"/>
                </a:moveTo>
                <a:lnTo>
                  <a:pt x="839306" y="0"/>
                </a:lnTo>
              </a:path>
            </a:pathLst>
          </a:custGeom>
          <a:ln w="7329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98718" y="6254571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 h="0">
                <a:moveTo>
                  <a:pt x="0" y="0"/>
                </a:moveTo>
                <a:lnTo>
                  <a:pt x="839306" y="0"/>
                </a:lnTo>
              </a:path>
            </a:pathLst>
          </a:custGeom>
          <a:ln w="7329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316734" y="6254571"/>
            <a:ext cx="839469" cy="0"/>
          </a:xfrm>
          <a:custGeom>
            <a:avLst/>
            <a:gdLst/>
            <a:ahLst/>
            <a:cxnLst/>
            <a:rect l="l" t="t" r="r" b="b"/>
            <a:pathLst>
              <a:path w="839470" h="0">
                <a:moveTo>
                  <a:pt x="0" y="0"/>
                </a:moveTo>
                <a:lnTo>
                  <a:pt x="839306" y="0"/>
                </a:lnTo>
              </a:path>
            </a:pathLst>
          </a:custGeom>
          <a:ln w="7329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671765" y="8104164"/>
            <a:ext cx="1828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0517" y="8050552"/>
            <a:ext cx="1384744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⽆线电频谱的使⽤</a:t>
            </a:r>
            <a:r>
              <a:rPr dirty="0" sz="3300" spc="-5" b="0">
                <a:latin typeface="Microsoft JhengHei UI Light"/>
                <a:cs typeface="Microsoft JhengHei UI Light"/>
              </a:rPr>
              <a:t>，必须得到本国政府有关⽆线电频谱管理机构的</a:t>
            </a:r>
            <a:r>
              <a:rPr dirty="0" sz="330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许可证</a:t>
            </a:r>
            <a:r>
              <a:rPr dirty="0" sz="3300" spc="-5" b="0">
                <a:latin typeface="Microsoft JhengHei UI Light"/>
                <a:cs typeface="Microsoft JhengHei UI Light"/>
              </a:rPr>
              <a:t>：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85892" y="8813251"/>
            <a:ext cx="182880" cy="11195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5"/>
              </a:spcBef>
            </a:pPr>
            <a:r>
              <a:rPr dirty="0" sz="2450" spc="375"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34644" y="8540088"/>
            <a:ext cx="16301719" cy="1459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100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可以</a:t>
            </a:r>
            <a:r>
              <a:rPr dirty="0" sz="3300" spc="-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⾃由使⽤的⽆线电频段</a:t>
            </a:r>
            <a:r>
              <a:rPr dirty="0" sz="3300" spc="-15" b="0">
                <a:latin typeface="Microsoft JhengHei UI Light"/>
                <a:cs typeface="Microsoft JhengHei UI Light"/>
              </a:rPr>
              <a:t>：</a:t>
            </a:r>
            <a:r>
              <a:rPr dirty="0" sz="3300" spc="-15">
                <a:latin typeface="Arial"/>
                <a:cs typeface="Arial"/>
              </a:rPr>
              <a:t>ISM</a:t>
            </a:r>
            <a:r>
              <a:rPr dirty="0" sz="3300" spc="-15" b="0">
                <a:latin typeface="Microsoft JhengHei UI Light"/>
                <a:cs typeface="Microsoft JhengHei UI Light"/>
              </a:rPr>
              <a:t>（</a:t>
            </a:r>
            <a:r>
              <a:rPr dirty="0" sz="3300" spc="-15">
                <a:latin typeface="Arial"/>
                <a:cs typeface="Arial"/>
              </a:rPr>
              <a:t>Industrial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-10">
                <a:latin typeface="Arial"/>
                <a:cs typeface="Arial"/>
              </a:rPr>
              <a:t>Scientific</a:t>
            </a:r>
            <a:r>
              <a:rPr dirty="0" sz="3300" spc="15">
                <a:latin typeface="Arial"/>
                <a:cs typeface="Arial"/>
              </a:rPr>
              <a:t> </a:t>
            </a:r>
            <a:r>
              <a:rPr dirty="0" sz="3300" spc="30">
                <a:latin typeface="Arial"/>
                <a:cs typeface="Arial"/>
              </a:rPr>
              <a:t>Medical</a:t>
            </a:r>
            <a:r>
              <a:rPr dirty="0" sz="3300" spc="30" b="0">
                <a:latin typeface="Microsoft JhengHei UI Light"/>
                <a:cs typeface="Microsoft JhengHei UI Light"/>
              </a:rPr>
              <a:t>：</a:t>
            </a:r>
            <a:r>
              <a:rPr dirty="0" sz="3300" spc="-5" b="0">
                <a:latin typeface="Microsoft JhengHei UI Light"/>
                <a:cs typeface="Microsoft JhengHei UI Light"/>
              </a:rPr>
              <a:t>⼯业、科研、医疗）；  各国的</a:t>
            </a:r>
            <a:r>
              <a:rPr dirty="0" sz="3300" spc="-65" b="0">
                <a:latin typeface="Microsoft JhengHei UI Light"/>
                <a:cs typeface="Microsoft JhengHei UI Light"/>
              </a:rPr>
              <a:t> </a:t>
            </a:r>
            <a:r>
              <a:rPr dirty="0" sz="3300" spc="-80">
                <a:latin typeface="Arial"/>
                <a:cs typeface="Arial"/>
              </a:rPr>
              <a:t>ISM</a:t>
            </a:r>
            <a:r>
              <a:rPr dirty="0" sz="3300">
                <a:latin typeface="Arial"/>
                <a:cs typeface="Arial"/>
              </a:rPr>
              <a:t> </a:t>
            </a:r>
            <a:r>
              <a:rPr dirty="0" sz="3300" spc="-5" b="0">
                <a:latin typeface="Microsoft JhengHei UI Light"/>
                <a:cs typeface="Microsoft JhengHei UI Light"/>
              </a:rPr>
              <a:t>标准有可能略有差别</a:t>
            </a:r>
            <a:r>
              <a:rPr dirty="0" sz="3300" spc="-35" b="0">
                <a:latin typeface="Microsoft JhengHei UI Light"/>
                <a:cs typeface="Microsoft JhengHei UI Light"/>
              </a:rPr>
              <a:t>（</a:t>
            </a:r>
            <a:r>
              <a:rPr dirty="0" sz="3300" spc="-35">
                <a:latin typeface="Arial"/>
                <a:cs typeface="Arial"/>
              </a:rPr>
              <a:t>2.4GHz</a:t>
            </a:r>
            <a:r>
              <a:rPr dirty="0" sz="3300" spc="-35" b="0">
                <a:latin typeface="Microsoft JhengHei UI Light"/>
                <a:cs typeface="Microsoft JhengHei UI Light"/>
              </a:rPr>
              <a:t>，</a:t>
            </a:r>
            <a:r>
              <a:rPr dirty="0" sz="3300" spc="-5" b="0">
                <a:latin typeface="Microsoft JhengHei UI Light"/>
                <a:cs typeface="Microsoft JhengHei UI Light"/>
              </a:rPr>
              <a:t>各国共同的</a:t>
            </a:r>
            <a:r>
              <a:rPr dirty="0" sz="3300" spc="-80">
                <a:latin typeface="Arial"/>
                <a:cs typeface="Arial"/>
              </a:rPr>
              <a:t>ISM</a:t>
            </a:r>
            <a:r>
              <a:rPr dirty="0" sz="3300" spc="-5" b="0">
                <a:latin typeface="Microsoft JhengHei UI Light"/>
                <a:cs typeface="Microsoft JhengHei UI Light"/>
              </a:rPr>
              <a:t>频段）。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6361053" y="705445"/>
            <a:ext cx="73939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⽆线局域⽹使⽤</a:t>
            </a:r>
            <a:r>
              <a:rPr dirty="0" spc="10"/>
              <a:t>的</a:t>
            </a:r>
            <a:r>
              <a:rPr dirty="0" spc="85"/>
              <a:t> </a:t>
            </a:r>
            <a:r>
              <a:rPr dirty="0" spc="-40" b="0">
                <a:latin typeface="Arial"/>
                <a:cs typeface="Arial"/>
              </a:rPr>
              <a:t>ISM</a:t>
            </a:r>
            <a:r>
              <a:rPr dirty="0" spc="175" b="0">
                <a:latin typeface="Arial"/>
                <a:cs typeface="Arial"/>
              </a:rPr>
              <a:t> </a:t>
            </a:r>
            <a:r>
              <a:rPr dirty="0" spc="100"/>
              <a:t>频段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24384" y="2821903"/>
          <a:ext cx="11124565" cy="527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4845"/>
                <a:gridCol w="2724785"/>
                <a:gridCol w="6449060"/>
              </a:tblGrid>
              <a:tr h="131445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just" marL="812800" marR="800100">
                        <a:lnSpc>
                          <a:spcPct val="117800"/>
                        </a:lnSpc>
                      </a:pPr>
                      <a:r>
                        <a:rPr dirty="0" sz="2450" b="0">
                          <a:latin typeface="Microsoft JhengHei UI Light"/>
                          <a:cs typeface="Microsoft JhengHei UI Light"/>
                        </a:rPr>
                        <a:t>⾮ 导 引 型 传 输 媒 体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⽆线电波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⻓波、中波、短波超短波和微波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13144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微波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地⾯微波接⼒通信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13144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卫星通信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13144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红外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遥控器、⼿机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69077" y="2689761"/>
            <a:ext cx="4083685" cy="643191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511175" indent="-498475">
              <a:lnSpc>
                <a:spcPct val="100000"/>
              </a:lnSpc>
              <a:spcBef>
                <a:spcPts val="610"/>
              </a:spcBef>
              <a:buSzPct val="144444"/>
              <a:buFont typeface="Arial"/>
              <a:buChar char="•"/>
              <a:tabLst>
                <a:tab pos="511809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传输媒体分类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电磁波频谱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双绞线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同轴电缆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indent="-498475">
              <a:lnSpc>
                <a:spcPct val="100000"/>
              </a:lnSpc>
              <a:spcBef>
                <a:spcPts val="2360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光纤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77569" marR="5080" indent="-498475">
              <a:lnSpc>
                <a:spcPct val="128099"/>
              </a:lnSpc>
              <a:spcBef>
                <a:spcPts val="1145"/>
              </a:spcBef>
              <a:buSzPct val="144444"/>
              <a:buFont typeface="Arial"/>
              <a:buChar char="•"/>
              <a:tabLst>
                <a:tab pos="878205" algn="l"/>
              </a:tabLst>
            </a:pPr>
            <a:r>
              <a:rPr dirty="0" sz="3600" spc="-10" b="0">
                <a:latin typeface="Microsoft JhengHei UI Light"/>
                <a:cs typeface="Microsoft JhengHei UI Light"/>
              </a:rPr>
              <a:t>⾮导引型传输媒 </a:t>
            </a:r>
            <a:r>
              <a:rPr dirty="0" sz="3600" spc="-10" b="0">
                <a:latin typeface="Microsoft JhengHei UI Light"/>
                <a:cs typeface="Microsoft JhengHei UI Light"/>
              </a:rPr>
              <a:t>体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信道复⽤技术</a:t>
            </a:r>
          </a:p>
        </p:txBody>
      </p:sp>
      <p:sp>
        <p:nvSpPr>
          <p:cNvPr id="7" name="object 7"/>
          <p:cNvSpPr/>
          <p:nvPr/>
        </p:nvSpPr>
        <p:spPr>
          <a:xfrm>
            <a:off x="11055370" y="3202086"/>
            <a:ext cx="1344930" cy="4904740"/>
          </a:xfrm>
          <a:custGeom>
            <a:avLst/>
            <a:gdLst/>
            <a:ahLst/>
            <a:cxnLst/>
            <a:rect l="l" t="t" r="r" b="b"/>
            <a:pathLst>
              <a:path w="1344929" h="4904740">
                <a:moveTo>
                  <a:pt x="240097" y="0"/>
                </a:moveTo>
                <a:lnTo>
                  <a:pt x="1104430" y="0"/>
                </a:lnTo>
                <a:lnTo>
                  <a:pt x="1152208" y="183"/>
                </a:lnTo>
                <a:lnTo>
                  <a:pt x="1190739" y="1470"/>
                </a:lnTo>
                <a:lnTo>
                  <a:pt x="1245342" y="11765"/>
                </a:lnTo>
                <a:lnTo>
                  <a:pt x="1298742" y="45785"/>
                </a:lnTo>
                <a:lnTo>
                  <a:pt x="1332761" y="99184"/>
                </a:lnTo>
                <a:lnTo>
                  <a:pt x="1343056" y="153788"/>
                </a:lnTo>
                <a:lnTo>
                  <a:pt x="1344342" y="192318"/>
                </a:lnTo>
                <a:lnTo>
                  <a:pt x="1344526" y="240097"/>
                </a:lnTo>
                <a:lnTo>
                  <a:pt x="1344526" y="4664285"/>
                </a:lnTo>
                <a:lnTo>
                  <a:pt x="1344343" y="4712063"/>
                </a:lnTo>
                <a:lnTo>
                  <a:pt x="1343056" y="4750594"/>
                </a:lnTo>
                <a:lnTo>
                  <a:pt x="1332761" y="4805198"/>
                </a:lnTo>
                <a:lnTo>
                  <a:pt x="1298742" y="4858597"/>
                </a:lnTo>
                <a:lnTo>
                  <a:pt x="1245342" y="4892616"/>
                </a:lnTo>
                <a:lnTo>
                  <a:pt x="1190739" y="4902911"/>
                </a:lnTo>
                <a:lnTo>
                  <a:pt x="1152208" y="4904198"/>
                </a:lnTo>
                <a:lnTo>
                  <a:pt x="1104430" y="4904382"/>
                </a:lnTo>
                <a:lnTo>
                  <a:pt x="240097" y="4904382"/>
                </a:lnTo>
                <a:lnTo>
                  <a:pt x="192318" y="4904198"/>
                </a:lnTo>
                <a:lnTo>
                  <a:pt x="153788" y="4902911"/>
                </a:lnTo>
                <a:lnTo>
                  <a:pt x="99184" y="4892616"/>
                </a:lnTo>
                <a:lnTo>
                  <a:pt x="45785" y="4858597"/>
                </a:lnTo>
                <a:lnTo>
                  <a:pt x="11765" y="4805198"/>
                </a:lnTo>
                <a:lnTo>
                  <a:pt x="1470" y="4750594"/>
                </a:lnTo>
                <a:lnTo>
                  <a:pt x="183" y="4712063"/>
                </a:lnTo>
                <a:lnTo>
                  <a:pt x="0" y="466428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479337" y="3597168"/>
            <a:ext cx="497205" cy="3983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000"/>
              </a:lnSpc>
              <a:spcBef>
                <a:spcPts val="95"/>
              </a:spcBef>
            </a:pPr>
            <a:r>
              <a:rPr dirty="0" sz="3700" spc="0" b="0">
                <a:latin typeface="Microsoft JhengHei UI Light"/>
                <a:cs typeface="Microsoft JhengHei UI Light"/>
              </a:rPr>
              <a:t>时 分 多 路 复</a:t>
            </a:r>
            <a:endParaRPr sz="3700">
              <a:latin typeface="Microsoft JhengHei UI Light"/>
              <a:cs typeface="Microsoft JhengHei UI Light"/>
            </a:endParaRPr>
          </a:p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3700" spc="5" b="0">
                <a:latin typeface="Microsoft JhengHei UI Light"/>
                <a:cs typeface="Microsoft JhengHei UI Light"/>
              </a:rPr>
              <a:t>⽤</a:t>
            </a:r>
            <a:endParaRPr sz="37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65780" y="3202086"/>
            <a:ext cx="1344930" cy="4904740"/>
          </a:xfrm>
          <a:custGeom>
            <a:avLst/>
            <a:gdLst/>
            <a:ahLst/>
            <a:cxnLst/>
            <a:rect l="l" t="t" r="r" b="b"/>
            <a:pathLst>
              <a:path w="1344930" h="4904740">
                <a:moveTo>
                  <a:pt x="240097" y="0"/>
                </a:moveTo>
                <a:lnTo>
                  <a:pt x="1104430" y="0"/>
                </a:lnTo>
                <a:lnTo>
                  <a:pt x="1152208" y="183"/>
                </a:lnTo>
                <a:lnTo>
                  <a:pt x="1190739" y="1470"/>
                </a:lnTo>
                <a:lnTo>
                  <a:pt x="1245342" y="11765"/>
                </a:lnTo>
                <a:lnTo>
                  <a:pt x="1298742" y="45785"/>
                </a:lnTo>
                <a:lnTo>
                  <a:pt x="1332761" y="99184"/>
                </a:lnTo>
                <a:lnTo>
                  <a:pt x="1343056" y="153788"/>
                </a:lnTo>
                <a:lnTo>
                  <a:pt x="1344342" y="192318"/>
                </a:lnTo>
                <a:lnTo>
                  <a:pt x="1344526" y="240097"/>
                </a:lnTo>
                <a:lnTo>
                  <a:pt x="1344526" y="4664285"/>
                </a:lnTo>
                <a:lnTo>
                  <a:pt x="1344343" y="4712063"/>
                </a:lnTo>
                <a:lnTo>
                  <a:pt x="1343056" y="4750594"/>
                </a:lnTo>
                <a:lnTo>
                  <a:pt x="1332761" y="4805198"/>
                </a:lnTo>
                <a:lnTo>
                  <a:pt x="1298742" y="4858597"/>
                </a:lnTo>
                <a:lnTo>
                  <a:pt x="1245342" y="4892616"/>
                </a:lnTo>
                <a:lnTo>
                  <a:pt x="1190739" y="4902911"/>
                </a:lnTo>
                <a:lnTo>
                  <a:pt x="1152208" y="4904198"/>
                </a:lnTo>
                <a:lnTo>
                  <a:pt x="1104430" y="4904382"/>
                </a:lnTo>
                <a:lnTo>
                  <a:pt x="240097" y="4904382"/>
                </a:lnTo>
                <a:lnTo>
                  <a:pt x="192318" y="4904198"/>
                </a:lnTo>
                <a:lnTo>
                  <a:pt x="153788" y="4902911"/>
                </a:lnTo>
                <a:lnTo>
                  <a:pt x="99184" y="4892616"/>
                </a:lnTo>
                <a:lnTo>
                  <a:pt x="45785" y="4858597"/>
                </a:lnTo>
                <a:lnTo>
                  <a:pt x="11765" y="4805198"/>
                </a:lnTo>
                <a:lnTo>
                  <a:pt x="1470" y="4750594"/>
                </a:lnTo>
                <a:lnTo>
                  <a:pt x="183" y="4712063"/>
                </a:lnTo>
                <a:lnTo>
                  <a:pt x="0" y="466428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489747" y="3597168"/>
            <a:ext cx="497205" cy="3983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000"/>
              </a:lnSpc>
              <a:spcBef>
                <a:spcPts val="95"/>
              </a:spcBef>
            </a:pPr>
            <a:r>
              <a:rPr dirty="0" sz="3700" spc="0" b="0">
                <a:latin typeface="Microsoft JhengHei UI Light"/>
                <a:cs typeface="Microsoft JhengHei UI Light"/>
              </a:rPr>
              <a:t>波 分 多 路 复</a:t>
            </a:r>
            <a:endParaRPr sz="3700">
              <a:latin typeface="Microsoft JhengHei UI Light"/>
              <a:cs typeface="Microsoft JhengHei UI Light"/>
            </a:endParaRPr>
          </a:p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3700" spc="5" b="0">
                <a:latin typeface="Microsoft JhengHei UI Light"/>
                <a:cs typeface="Microsoft JhengHei UI Light"/>
              </a:rPr>
              <a:t>⽤</a:t>
            </a:r>
            <a:endParaRPr sz="370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44963" y="3202086"/>
            <a:ext cx="1344930" cy="4904740"/>
          </a:xfrm>
          <a:custGeom>
            <a:avLst/>
            <a:gdLst/>
            <a:ahLst/>
            <a:cxnLst/>
            <a:rect l="l" t="t" r="r" b="b"/>
            <a:pathLst>
              <a:path w="1344929" h="4904740">
                <a:moveTo>
                  <a:pt x="240097" y="0"/>
                </a:moveTo>
                <a:lnTo>
                  <a:pt x="1104430" y="0"/>
                </a:lnTo>
                <a:lnTo>
                  <a:pt x="1152208" y="183"/>
                </a:lnTo>
                <a:lnTo>
                  <a:pt x="1190739" y="1470"/>
                </a:lnTo>
                <a:lnTo>
                  <a:pt x="1245342" y="11765"/>
                </a:lnTo>
                <a:lnTo>
                  <a:pt x="1298742" y="45785"/>
                </a:lnTo>
                <a:lnTo>
                  <a:pt x="1332761" y="99184"/>
                </a:lnTo>
                <a:lnTo>
                  <a:pt x="1343055" y="153788"/>
                </a:lnTo>
                <a:lnTo>
                  <a:pt x="1344342" y="192318"/>
                </a:lnTo>
                <a:lnTo>
                  <a:pt x="1344526" y="240097"/>
                </a:lnTo>
                <a:lnTo>
                  <a:pt x="1344527" y="4664285"/>
                </a:lnTo>
                <a:lnTo>
                  <a:pt x="1344343" y="4712063"/>
                </a:lnTo>
                <a:lnTo>
                  <a:pt x="1343056" y="4750594"/>
                </a:lnTo>
                <a:lnTo>
                  <a:pt x="1332761" y="4805198"/>
                </a:lnTo>
                <a:lnTo>
                  <a:pt x="1298742" y="4858597"/>
                </a:lnTo>
                <a:lnTo>
                  <a:pt x="1245342" y="4892616"/>
                </a:lnTo>
                <a:lnTo>
                  <a:pt x="1190739" y="4902911"/>
                </a:lnTo>
                <a:lnTo>
                  <a:pt x="1152208" y="4904198"/>
                </a:lnTo>
                <a:lnTo>
                  <a:pt x="1104430" y="4904382"/>
                </a:lnTo>
                <a:lnTo>
                  <a:pt x="240097" y="4904382"/>
                </a:lnTo>
                <a:lnTo>
                  <a:pt x="192318" y="4904198"/>
                </a:lnTo>
                <a:lnTo>
                  <a:pt x="153788" y="4902911"/>
                </a:lnTo>
                <a:lnTo>
                  <a:pt x="99184" y="4892616"/>
                </a:lnTo>
                <a:lnTo>
                  <a:pt x="45785" y="4858597"/>
                </a:lnTo>
                <a:lnTo>
                  <a:pt x="11765" y="4805198"/>
                </a:lnTo>
                <a:lnTo>
                  <a:pt x="1470" y="4750594"/>
                </a:lnTo>
                <a:lnTo>
                  <a:pt x="183" y="4712063"/>
                </a:lnTo>
                <a:lnTo>
                  <a:pt x="0" y="466428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68932" y="3597168"/>
            <a:ext cx="497205" cy="3983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000"/>
              </a:lnSpc>
              <a:spcBef>
                <a:spcPts val="95"/>
              </a:spcBef>
            </a:pPr>
            <a:r>
              <a:rPr dirty="0" sz="3700" spc="0" b="0">
                <a:latin typeface="Microsoft JhengHei UI Light"/>
                <a:cs typeface="Microsoft JhengHei UI Light"/>
              </a:rPr>
              <a:t>频 分 多 路 复</a:t>
            </a:r>
            <a:endParaRPr sz="3700">
              <a:latin typeface="Microsoft JhengHei UI Light"/>
              <a:cs typeface="Microsoft JhengHei UI Light"/>
            </a:endParaRPr>
          </a:p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3700" spc="5" b="0">
                <a:latin typeface="Microsoft JhengHei UI Light"/>
                <a:cs typeface="Microsoft JhengHei UI Light"/>
              </a:rPr>
              <a:t>⽤</a:t>
            </a:r>
            <a:endParaRPr sz="370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76189" y="3202086"/>
            <a:ext cx="1344930" cy="4904740"/>
          </a:xfrm>
          <a:custGeom>
            <a:avLst/>
            <a:gdLst/>
            <a:ahLst/>
            <a:cxnLst/>
            <a:rect l="l" t="t" r="r" b="b"/>
            <a:pathLst>
              <a:path w="1344930" h="4904740">
                <a:moveTo>
                  <a:pt x="240097" y="0"/>
                </a:moveTo>
                <a:lnTo>
                  <a:pt x="1104430" y="0"/>
                </a:lnTo>
                <a:lnTo>
                  <a:pt x="1152208" y="183"/>
                </a:lnTo>
                <a:lnTo>
                  <a:pt x="1190739" y="1470"/>
                </a:lnTo>
                <a:lnTo>
                  <a:pt x="1245342" y="11765"/>
                </a:lnTo>
                <a:lnTo>
                  <a:pt x="1298742" y="45785"/>
                </a:lnTo>
                <a:lnTo>
                  <a:pt x="1332761" y="99184"/>
                </a:lnTo>
                <a:lnTo>
                  <a:pt x="1343056" y="153788"/>
                </a:lnTo>
                <a:lnTo>
                  <a:pt x="1344342" y="192318"/>
                </a:lnTo>
                <a:lnTo>
                  <a:pt x="1344526" y="240097"/>
                </a:lnTo>
                <a:lnTo>
                  <a:pt x="1344526" y="4664285"/>
                </a:lnTo>
                <a:lnTo>
                  <a:pt x="1344343" y="4712063"/>
                </a:lnTo>
                <a:lnTo>
                  <a:pt x="1343056" y="4750594"/>
                </a:lnTo>
                <a:lnTo>
                  <a:pt x="1332761" y="4805198"/>
                </a:lnTo>
                <a:lnTo>
                  <a:pt x="1298742" y="4858597"/>
                </a:lnTo>
                <a:lnTo>
                  <a:pt x="1245342" y="4892616"/>
                </a:lnTo>
                <a:lnTo>
                  <a:pt x="1190739" y="4902911"/>
                </a:lnTo>
                <a:lnTo>
                  <a:pt x="1152208" y="4904198"/>
                </a:lnTo>
                <a:lnTo>
                  <a:pt x="1104430" y="4904382"/>
                </a:lnTo>
                <a:lnTo>
                  <a:pt x="240097" y="4904382"/>
                </a:lnTo>
                <a:lnTo>
                  <a:pt x="192318" y="4904198"/>
                </a:lnTo>
                <a:lnTo>
                  <a:pt x="153788" y="4902911"/>
                </a:lnTo>
                <a:lnTo>
                  <a:pt x="99184" y="4892616"/>
                </a:lnTo>
                <a:lnTo>
                  <a:pt x="45785" y="4858597"/>
                </a:lnTo>
                <a:lnTo>
                  <a:pt x="11765" y="4805198"/>
                </a:lnTo>
                <a:lnTo>
                  <a:pt x="1470" y="4750594"/>
                </a:lnTo>
                <a:lnTo>
                  <a:pt x="183" y="4712063"/>
                </a:lnTo>
                <a:lnTo>
                  <a:pt x="0" y="4664285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424C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500157" y="3597168"/>
            <a:ext cx="497205" cy="3983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000"/>
              </a:lnSpc>
              <a:spcBef>
                <a:spcPts val="95"/>
              </a:spcBef>
            </a:pPr>
            <a:r>
              <a:rPr dirty="0" sz="3700" spc="0" b="0">
                <a:latin typeface="Microsoft JhengHei UI Light"/>
                <a:cs typeface="Microsoft JhengHei UI Light"/>
              </a:rPr>
              <a:t>码 分 多 路 复</a:t>
            </a:r>
            <a:endParaRPr sz="3700">
              <a:latin typeface="Microsoft JhengHei UI Light"/>
              <a:cs typeface="Microsoft JhengHei UI Light"/>
            </a:endParaRPr>
          </a:p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3700" spc="5" b="0">
                <a:latin typeface="Microsoft JhengHei UI Light"/>
                <a:cs typeface="Microsoft JhengHei UI Light"/>
              </a:rPr>
              <a:t>⽤</a:t>
            </a:r>
            <a:endParaRPr sz="370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5743" y="1882563"/>
            <a:ext cx="8850387" cy="6484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43637" y="2259515"/>
            <a:ext cx="8054975" cy="5689600"/>
          </a:xfrm>
          <a:custGeom>
            <a:avLst/>
            <a:gdLst/>
            <a:ahLst/>
            <a:cxnLst/>
            <a:rect l="l" t="t" r="r" b="b"/>
            <a:pathLst>
              <a:path w="8054975" h="5689600">
                <a:moveTo>
                  <a:pt x="7845457" y="0"/>
                </a:moveTo>
                <a:lnTo>
                  <a:pt x="209145" y="0"/>
                </a:lnTo>
                <a:lnTo>
                  <a:pt x="167528" y="160"/>
                </a:lnTo>
                <a:lnTo>
                  <a:pt x="107303" y="4323"/>
                </a:lnTo>
                <a:lnTo>
                  <a:pt x="61378" y="22604"/>
                </a:lnTo>
                <a:lnTo>
                  <a:pt x="22605" y="61381"/>
                </a:lnTo>
                <a:lnTo>
                  <a:pt x="4324" y="107303"/>
                </a:lnTo>
                <a:lnTo>
                  <a:pt x="160" y="167526"/>
                </a:lnTo>
                <a:lnTo>
                  <a:pt x="0" y="209145"/>
                </a:lnTo>
                <a:lnTo>
                  <a:pt x="0" y="5479920"/>
                </a:lnTo>
                <a:lnTo>
                  <a:pt x="160" y="5521539"/>
                </a:lnTo>
                <a:lnTo>
                  <a:pt x="4324" y="5581761"/>
                </a:lnTo>
                <a:lnTo>
                  <a:pt x="22605" y="5627684"/>
                </a:lnTo>
                <a:lnTo>
                  <a:pt x="61378" y="5666460"/>
                </a:lnTo>
                <a:lnTo>
                  <a:pt x="107303" y="5684741"/>
                </a:lnTo>
                <a:lnTo>
                  <a:pt x="167528" y="5688905"/>
                </a:lnTo>
                <a:lnTo>
                  <a:pt x="209145" y="5689065"/>
                </a:lnTo>
                <a:lnTo>
                  <a:pt x="7845457" y="5689065"/>
                </a:lnTo>
                <a:lnTo>
                  <a:pt x="7887074" y="5688905"/>
                </a:lnTo>
                <a:lnTo>
                  <a:pt x="7947294" y="5684741"/>
                </a:lnTo>
                <a:lnTo>
                  <a:pt x="7993216" y="5666460"/>
                </a:lnTo>
                <a:lnTo>
                  <a:pt x="8031996" y="5627684"/>
                </a:lnTo>
                <a:lnTo>
                  <a:pt x="8050278" y="5581761"/>
                </a:lnTo>
                <a:lnTo>
                  <a:pt x="8054442" y="5521539"/>
                </a:lnTo>
                <a:lnTo>
                  <a:pt x="8054602" y="5479920"/>
                </a:lnTo>
                <a:lnTo>
                  <a:pt x="8054602" y="209145"/>
                </a:lnTo>
                <a:lnTo>
                  <a:pt x="8054442" y="167526"/>
                </a:lnTo>
                <a:lnTo>
                  <a:pt x="8050278" y="107303"/>
                </a:lnTo>
                <a:lnTo>
                  <a:pt x="8031996" y="61381"/>
                </a:lnTo>
                <a:lnTo>
                  <a:pt x="7993216" y="22604"/>
                </a:lnTo>
                <a:lnTo>
                  <a:pt x="7947294" y="4323"/>
                </a:lnTo>
                <a:lnTo>
                  <a:pt x="7887074" y="160"/>
                </a:lnTo>
                <a:lnTo>
                  <a:pt x="7845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43637" y="2259515"/>
            <a:ext cx="8054975" cy="5689600"/>
          </a:xfrm>
          <a:custGeom>
            <a:avLst/>
            <a:gdLst/>
            <a:ahLst/>
            <a:cxnLst/>
            <a:rect l="l" t="t" r="r" b="b"/>
            <a:pathLst>
              <a:path w="8054975" h="5689600">
                <a:moveTo>
                  <a:pt x="209145" y="0"/>
                </a:moveTo>
                <a:lnTo>
                  <a:pt x="7845454" y="0"/>
                </a:lnTo>
                <a:lnTo>
                  <a:pt x="7887072" y="160"/>
                </a:lnTo>
                <a:lnTo>
                  <a:pt x="7947295" y="4323"/>
                </a:lnTo>
                <a:lnTo>
                  <a:pt x="7993218" y="22604"/>
                </a:lnTo>
                <a:lnTo>
                  <a:pt x="8031994" y="61381"/>
                </a:lnTo>
                <a:lnTo>
                  <a:pt x="8050276" y="107303"/>
                </a:lnTo>
                <a:lnTo>
                  <a:pt x="8054439" y="167526"/>
                </a:lnTo>
                <a:lnTo>
                  <a:pt x="8054599" y="209145"/>
                </a:lnTo>
                <a:lnTo>
                  <a:pt x="8054599" y="5479920"/>
                </a:lnTo>
                <a:lnTo>
                  <a:pt x="8054439" y="5521539"/>
                </a:lnTo>
                <a:lnTo>
                  <a:pt x="8050276" y="5581761"/>
                </a:lnTo>
                <a:lnTo>
                  <a:pt x="8031994" y="5627684"/>
                </a:lnTo>
                <a:lnTo>
                  <a:pt x="7993218" y="5666460"/>
                </a:lnTo>
                <a:lnTo>
                  <a:pt x="7947295" y="5684741"/>
                </a:lnTo>
                <a:lnTo>
                  <a:pt x="7887072" y="5688905"/>
                </a:lnTo>
                <a:lnTo>
                  <a:pt x="7845454" y="5689065"/>
                </a:lnTo>
                <a:lnTo>
                  <a:pt x="209145" y="5689065"/>
                </a:lnTo>
                <a:lnTo>
                  <a:pt x="167526" y="5688905"/>
                </a:lnTo>
                <a:lnTo>
                  <a:pt x="107303" y="5684741"/>
                </a:lnTo>
                <a:lnTo>
                  <a:pt x="61381" y="5666460"/>
                </a:lnTo>
                <a:lnTo>
                  <a:pt x="22604" y="5627684"/>
                </a:lnTo>
                <a:lnTo>
                  <a:pt x="4323" y="5581761"/>
                </a:lnTo>
                <a:lnTo>
                  <a:pt x="160" y="5521539"/>
                </a:lnTo>
                <a:lnTo>
                  <a:pt x="0" y="5479920"/>
                </a:lnTo>
                <a:lnTo>
                  <a:pt x="0" y="209145"/>
                </a:lnTo>
                <a:lnTo>
                  <a:pt x="160" y="167526"/>
                </a:lnTo>
                <a:lnTo>
                  <a:pt x="4323" y="107303"/>
                </a:lnTo>
                <a:lnTo>
                  <a:pt x="22604" y="61381"/>
                </a:lnTo>
                <a:lnTo>
                  <a:pt x="61381" y="22604"/>
                </a:lnTo>
                <a:lnTo>
                  <a:pt x="107303" y="4323"/>
                </a:lnTo>
                <a:lnTo>
                  <a:pt x="167526" y="160"/>
                </a:lnTo>
                <a:lnTo>
                  <a:pt x="209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68515" y="6585632"/>
            <a:ext cx="866140" cy="866140"/>
          </a:xfrm>
          <a:custGeom>
            <a:avLst/>
            <a:gdLst/>
            <a:ahLst/>
            <a:cxnLst/>
            <a:rect l="l" t="t" r="r" b="b"/>
            <a:pathLst>
              <a:path w="866140" h="866140">
                <a:moveTo>
                  <a:pt x="0" y="7404"/>
                </a:moveTo>
                <a:lnTo>
                  <a:pt x="858344" y="865748"/>
                </a:lnTo>
                <a:lnTo>
                  <a:pt x="865748" y="858344"/>
                </a:lnTo>
                <a:lnTo>
                  <a:pt x="7404" y="0"/>
                </a:lnTo>
                <a:lnTo>
                  <a:pt x="0" y="7404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39186" y="5806172"/>
            <a:ext cx="866140" cy="866140"/>
          </a:xfrm>
          <a:custGeom>
            <a:avLst/>
            <a:gdLst/>
            <a:ahLst/>
            <a:cxnLst/>
            <a:rect l="l" t="t" r="r" b="b"/>
            <a:pathLst>
              <a:path w="866140" h="866140">
                <a:moveTo>
                  <a:pt x="858344" y="0"/>
                </a:moveTo>
                <a:lnTo>
                  <a:pt x="0" y="858344"/>
                </a:lnTo>
                <a:lnTo>
                  <a:pt x="7404" y="865748"/>
                </a:lnTo>
                <a:lnTo>
                  <a:pt x="865748" y="7404"/>
                </a:lnTo>
                <a:lnTo>
                  <a:pt x="858344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51562" y="6564496"/>
            <a:ext cx="596265" cy="0"/>
          </a:xfrm>
          <a:custGeom>
            <a:avLst/>
            <a:gdLst/>
            <a:ahLst/>
            <a:cxnLst/>
            <a:rect l="l" t="t" r="r" b="b"/>
            <a:pathLst>
              <a:path w="596265" h="0">
                <a:moveTo>
                  <a:pt x="0" y="0"/>
                </a:moveTo>
                <a:lnTo>
                  <a:pt x="595857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86741" y="6598432"/>
            <a:ext cx="858519" cy="858519"/>
          </a:xfrm>
          <a:custGeom>
            <a:avLst/>
            <a:gdLst/>
            <a:ahLst/>
            <a:cxnLst/>
            <a:rect l="l" t="t" r="r" b="b"/>
            <a:pathLst>
              <a:path w="858520" h="858520">
                <a:moveTo>
                  <a:pt x="858344" y="0"/>
                </a:moveTo>
                <a:lnTo>
                  <a:pt x="0" y="858344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6070" y="5818972"/>
            <a:ext cx="858519" cy="858519"/>
          </a:xfrm>
          <a:custGeom>
            <a:avLst/>
            <a:gdLst/>
            <a:ahLst/>
            <a:cxnLst/>
            <a:rect l="l" t="t" r="r" b="b"/>
            <a:pathLst>
              <a:path w="858520" h="858520">
                <a:moveTo>
                  <a:pt x="0" y="0"/>
                </a:moveTo>
                <a:lnTo>
                  <a:pt x="858344" y="858344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9884" y="6573594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 h="0">
                <a:moveTo>
                  <a:pt x="0" y="0"/>
                </a:moveTo>
                <a:lnTo>
                  <a:pt x="607333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4951" y="6579448"/>
            <a:ext cx="2432685" cy="0"/>
          </a:xfrm>
          <a:custGeom>
            <a:avLst/>
            <a:gdLst/>
            <a:ahLst/>
            <a:cxnLst/>
            <a:rect l="l" t="t" r="r" b="b"/>
            <a:pathLst>
              <a:path w="2432684" h="0">
                <a:moveTo>
                  <a:pt x="0" y="0"/>
                </a:moveTo>
                <a:lnTo>
                  <a:pt x="2432608" y="0"/>
                </a:lnTo>
              </a:path>
            </a:pathLst>
          </a:custGeom>
          <a:ln w="73296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87297" y="668396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17699" y="0"/>
                </a:lnTo>
                <a:lnTo>
                  <a:pt x="322934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4997" y="665254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02556" y="5893384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4" h="471804">
                <a:moveTo>
                  <a:pt x="235594" y="0"/>
                </a:moveTo>
                <a:lnTo>
                  <a:pt x="0" y="235594"/>
                </a:lnTo>
                <a:lnTo>
                  <a:pt x="235594" y="471189"/>
                </a:lnTo>
                <a:lnTo>
                  <a:pt x="471189" y="235594"/>
                </a:lnTo>
                <a:lnTo>
                  <a:pt x="235594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36690" y="5903374"/>
            <a:ext cx="449580" cy="427355"/>
          </a:xfrm>
          <a:custGeom>
            <a:avLst/>
            <a:gdLst/>
            <a:ahLst/>
            <a:cxnLst/>
            <a:rect l="l" t="t" r="r" b="b"/>
            <a:pathLst>
              <a:path w="449579" h="427354">
                <a:moveTo>
                  <a:pt x="224563" y="0"/>
                </a:moveTo>
                <a:lnTo>
                  <a:pt x="0" y="163155"/>
                </a:lnTo>
                <a:lnTo>
                  <a:pt x="85775" y="427146"/>
                </a:lnTo>
                <a:lnTo>
                  <a:pt x="363352" y="427146"/>
                </a:lnTo>
                <a:lnTo>
                  <a:pt x="449127" y="163155"/>
                </a:lnTo>
                <a:lnTo>
                  <a:pt x="224563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19997" y="5893384"/>
            <a:ext cx="448309" cy="426720"/>
          </a:xfrm>
          <a:custGeom>
            <a:avLst/>
            <a:gdLst/>
            <a:ahLst/>
            <a:cxnLst/>
            <a:rect l="l" t="t" r="r" b="b"/>
            <a:pathLst>
              <a:path w="448310" h="426720">
                <a:moveTo>
                  <a:pt x="224064" y="0"/>
                </a:moveTo>
                <a:lnTo>
                  <a:pt x="171165" y="162785"/>
                </a:lnTo>
                <a:lnTo>
                  <a:pt x="0" y="162792"/>
                </a:lnTo>
                <a:lnTo>
                  <a:pt x="138471" y="263406"/>
                </a:lnTo>
                <a:lnTo>
                  <a:pt x="85584" y="426195"/>
                </a:lnTo>
                <a:lnTo>
                  <a:pt x="224064" y="325592"/>
                </a:lnTo>
                <a:lnTo>
                  <a:pt x="329859" y="325592"/>
                </a:lnTo>
                <a:lnTo>
                  <a:pt x="309656" y="263406"/>
                </a:lnTo>
                <a:lnTo>
                  <a:pt x="448128" y="162792"/>
                </a:lnTo>
                <a:lnTo>
                  <a:pt x="276963" y="162785"/>
                </a:lnTo>
                <a:lnTo>
                  <a:pt x="224064" y="0"/>
                </a:lnTo>
                <a:close/>
              </a:path>
              <a:path w="448310" h="426720">
                <a:moveTo>
                  <a:pt x="329859" y="325592"/>
                </a:moveTo>
                <a:lnTo>
                  <a:pt x="224064" y="325592"/>
                </a:lnTo>
                <a:lnTo>
                  <a:pt x="362542" y="426195"/>
                </a:lnTo>
                <a:lnTo>
                  <a:pt x="329859" y="325592"/>
                </a:lnTo>
                <a:close/>
              </a:path>
            </a:pathLst>
          </a:custGeom>
          <a:solidFill>
            <a:srgbClr val="FF00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40243" y="6403666"/>
            <a:ext cx="1898014" cy="0"/>
          </a:xfrm>
          <a:custGeom>
            <a:avLst/>
            <a:gdLst/>
            <a:ahLst/>
            <a:cxnLst/>
            <a:rect l="l" t="t" r="r" b="b"/>
            <a:pathLst>
              <a:path w="1898014" h="0">
                <a:moveTo>
                  <a:pt x="0" y="0"/>
                </a:moveTo>
                <a:lnTo>
                  <a:pt x="1892337" y="0"/>
                </a:lnTo>
                <a:lnTo>
                  <a:pt x="1897572" y="0"/>
                </a:lnTo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32579" y="637225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77217" y="6323274"/>
            <a:ext cx="641350" cy="474345"/>
          </a:xfrm>
          <a:custGeom>
            <a:avLst/>
            <a:gdLst/>
            <a:ahLst/>
            <a:cxnLst/>
            <a:rect l="l" t="t" r="r" b="b"/>
            <a:pathLst>
              <a:path w="641350" h="474345">
                <a:moveTo>
                  <a:pt x="0" y="473807"/>
                </a:moveTo>
                <a:lnTo>
                  <a:pt x="641341" y="473807"/>
                </a:lnTo>
                <a:lnTo>
                  <a:pt x="641341" y="0"/>
                </a:lnTo>
                <a:lnTo>
                  <a:pt x="0" y="0"/>
                </a:lnTo>
                <a:lnTo>
                  <a:pt x="0" y="473807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77217" y="6323274"/>
            <a:ext cx="641350" cy="474345"/>
          </a:xfrm>
          <a:custGeom>
            <a:avLst/>
            <a:gdLst/>
            <a:ahLst/>
            <a:cxnLst/>
            <a:rect l="l" t="t" r="r" b="b"/>
            <a:pathLst>
              <a:path w="641350" h="474345">
                <a:moveTo>
                  <a:pt x="0" y="0"/>
                </a:moveTo>
                <a:lnTo>
                  <a:pt x="641341" y="0"/>
                </a:lnTo>
                <a:lnTo>
                  <a:pt x="641341" y="473807"/>
                </a:lnTo>
                <a:lnTo>
                  <a:pt x="0" y="47380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571982" y="6383504"/>
            <a:ext cx="65214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solidFill>
                  <a:srgbClr val="FFFFFF"/>
                </a:solidFill>
                <a:latin typeface="Microsoft JhengHei UI"/>
                <a:cs typeface="Microsoft JhengHei UI"/>
              </a:rPr>
              <a:t>复⽤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10220" y="6320374"/>
            <a:ext cx="641350" cy="474345"/>
          </a:xfrm>
          <a:custGeom>
            <a:avLst/>
            <a:gdLst/>
            <a:ahLst/>
            <a:cxnLst/>
            <a:rect l="l" t="t" r="r" b="b"/>
            <a:pathLst>
              <a:path w="641350" h="474345">
                <a:moveTo>
                  <a:pt x="0" y="473807"/>
                </a:moveTo>
                <a:lnTo>
                  <a:pt x="641341" y="473807"/>
                </a:lnTo>
                <a:lnTo>
                  <a:pt x="641341" y="0"/>
                </a:lnTo>
                <a:lnTo>
                  <a:pt x="0" y="0"/>
                </a:lnTo>
                <a:lnTo>
                  <a:pt x="0" y="473807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10220" y="6320373"/>
            <a:ext cx="641350" cy="474345"/>
          </a:xfrm>
          <a:custGeom>
            <a:avLst/>
            <a:gdLst/>
            <a:ahLst/>
            <a:cxnLst/>
            <a:rect l="l" t="t" r="r" b="b"/>
            <a:pathLst>
              <a:path w="641350" h="474345">
                <a:moveTo>
                  <a:pt x="0" y="0"/>
                </a:moveTo>
                <a:lnTo>
                  <a:pt x="641341" y="0"/>
                </a:lnTo>
                <a:lnTo>
                  <a:pt x="641341" y="473807"/>
                </a:lnTo>
                <a:lnTo>
                  <a:pt x="0" y="47380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704985" y="6380603"/>
            <a:ext cx="65214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solidFill>
                  <a:srgbClr val="FFFFFF"/>
                </a:solidFill>
                <a:latin typeface="Microsoft JhengHei UI"/>
                <a:cs typeface="Microsoft JhengHei UI"/>
              </a:rPr>
              <a:t>分⽤</a:t>
            </a:r>
            <a:endParaRPr sz="19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5926" y="5834815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0"/>
                </a:moveTo>
                <a:lnTo>
                  <a:pt x="394207" y="394207"/>
                </a:lnTo>
                <a:lnTo>
                  <a:pt x="397909" y="397909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97922" y="620680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44423" y="0"/>
                </a:moveTo>
                <a:lnTo>
                  <a:pt x="0" y="44424"/>
                </a:lnTo>
                <a:lnTo>
                  <a:pt x="66635" y="66636"/>
                </a:lnTo>
                <a:lnTo>
                  <a:pt x="44423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60186" y="6971567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397909"/>
                </a:moveTo>
                <a:lnTo>
                  <a:pt x="394207" y="3702"/>
                </a:lnTo>
                <a:lnTo>
                  <a:pt x="397909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32182" y="693084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35" y="0"/>
                </a:moveTo>
                <a:lnTo>
                  <a:pt x="0" y="22211"/>
                </a:lnTo>
                <a:lnTo>
                  <a:pt x="44423" y="66636"/>
                </a:lnTo>
                <a:lnTo>
                  <a:pt x="66635" y="0"/>
                </a:lnTo>
                <a:close/>
              </a:path>
            </a:pathLst>
          </a:custGeom>
          <a:solidFill>
            <a:srgbClr val="3B6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59101" y="7152765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147246" y="0"/>
                </a:moveTo>
                <a:lnTo>
                  <a:pt x="0" y="147246"/>
                </a:lnTo>
                <a:lnTo>
                  <a:pt x="147246" y="294493"/>
                </a:lnTo>
                <a:lnTo>
                  <a:pt x="294493" y="147246"/>
                </a:lnTo>
                <a:lnTo>
                  <a:pt x="147246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74005" y="6241031"/>
            <a:ext cx="280670" cy="266700"/>
          </a:xfrm>
          <a:custGeom>
            <a:avLst/>
            <a:gdLst/>
            <a:ahLst/>
            <a:cxnLst/>
            <a:rect l="l" t="t" r="r" b="b"/>
            <a:pathLst>
              <a:path w="280670" h="266700">
                <a:moveTo>
                  <a:pt x="140039" y="0"/>
                </a:moveTo>
                <a:lnTo>
                  <a:pt x="0" y="101745"/>
                </a:lnTo>
                <a:lnTo>
                  <a:pt x="53490" y="266371"/>
                </a:lnTo>
                <a:lnTo>
                  <a:pt x="226588" y="266371"/>
                </a:lnTo>
                <a:lnTo>
                  <a:pt x="280079" y="101745"/>
                </a:lnTo>
                <a:lnTo>
                  <a:pt x="140039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66308" y="5734381"/>
            <a:ext cx="280670" cy="266700"/>
          </a:xfrm>
          <a:custGeom>
            <a:avLst/>
            <a:gdLst/>
            <a:ahLst/>
            <a:cxnLst/>
            <a:rect l="l" t="t" r="r" b="b"/>
            <a:pathLst>
              <a:path w="280670" h="266700">
                <a:moveTo>
                  <a:pt x="140039" y="0"/>
                </a:moveTo>
                <a:lnTo>
                  <a:pt x="106977" y="101741"/>
                </a:lnTo>
                <a:lnTo>
                  <a:pt x="0" y="101745"/>
                </a:lnTo>
                <a:lnTo>
                  <a:pt x="86545" y="164628"/>
                </a:lnTo>
                <a:lnTo>
                  <a:pt x="53490" y="266371"/>
                </a:lnTo>
                <a:lnTo>
                  <a:pt x="140039" y="203495"/>
                </a:lnTo>
                <a:lnTo>
                  <a:pt x="206162" y="203495"/>
                </a:lnTo>
                <a:lnTo>
                  <a:pt x="193535" y="164628"/>
                </a:lnTo>
                <a:lnTo>
                  <a:pt x="280080" y="101745"/>
                </a:lnTo>
                <a:lnTo>
                  <a:pt x="173101" y="101741"/>
                </a:lnTo>
                <a:lnTo>
                  <a:pt x="140039" y="0"/>
                </a:lnTo>
                <a:close/>
              </a:path>
              <a:path w="280670" h="266700">
                <a:moveTo>
                  <a:pt x="206162" y="203495"/>
                </a:moveTo>
                <a:lnTo>
                  <a:pt x="140039" y="203495"/>
                </a:lnTo>
                <a:lnTo>
                  <a:pt x="226589" y="266371"/>
                </a:lnTo>
                <a:lnTo>
                  <a:pt x="206162" y="203495"/>
                </a:lnTo>
                <a:close/>
              </a:path>
            </a:pathLst>
          </a:custGeom>
          <a:solidFill>
            <a:srgbClr val="FF00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820301" y="6615360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共享信道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04698" y="7410625"/>
            <a:ext cx="27133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0">
                <a:latin typeface="Microsoft JhengHei UI Light"/>
                <a:cs typeface="Microsoft JhengHei UI Light"/>
              </a:rPr>
              <a:t>（</a:t>
            </a:r>
            <a:r>
              <a:rPr dirty="0" sz="2450" spc="10">
                <a:latin typeface="Arial"/>
                <a:cs typeface="Arial"/>
              </a:rPr>
              <a:t>b</a:t>
            </a:r>
            <a:r>
              <a:rPr dirty="0" sz="2450" spc="10" b="0">
                <a:latin typeface="Microsoft JhengHei UI Light"/>
                <a:cs typeface="Microsoft JhengHei UI Light"/>
              </a:rPr>
              <a:t>）</a:t>
            </a:r>
            <a:r>
              <a:rPr dirty="0" sz="2450" spc="15" b="0">
                <a:latin typeface="Microsoft JhengHei UI Light"/>
                <a:cs typeface="Microsoft JhengHei UI Light"/>
              </a:rPr>
              <a:t>使⽤共享信道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82188" y="2763276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 h="0">
                <a:moveTo>
                  <a:pt x="0" y="0"/>
                </a:moveTo>
                <a:lnTo>
                  <a:pt x="4685339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11638" y="3582058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 h="0">
                <a:moveTo>
                  <a:pt x="0" y="0"/>
                </a:moveTo>
                <a:lnTo>
                  <a:pt x="4685339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54980" y="4564596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 h="0">
                <a:moveTo>
                  <a:pt x="0" y="0"/>
                </a:moveTo>
                <a:lnTo>
                  <a:pt x="4685339" y="0"/>
                </a:lnTo>
              </a:path>
            </a:pathLst>
          </a:custGeom>
          <a:ln w="10470">
            <a:solidFill>
              <a:srgbClr val="3B6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25659" y="3837732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4" h="471804">
                <a:moveTo>
                  <a:pt x="235594" y="0"/>
                </a:moveTo>
                <a:lnTo>
                  <a:pt x="0" y="235594"/>
                </a:lnTo>
                <a:lnTo>
                  <a:pt x="235594" y="471189"/>
                </a:lnTo>
                <a:lnTo>
                  <a:pt x="471189" y="235594"/>
                </a:lnTo>
                <a:lnTo>
                  <a:pt x="235594" y="0"/>
                </a:lnTo>
                <a:close/>
              </a:path>
            </a:pathLst>
          </a:custGeom>
          <a:solidFill>
            <a:srgbClr val="CF9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36690" y="2986354"/>
            <a:ext cx="449580" cy="427355"/>
          </a:xfrm>
          <a:custGeom>
            <a:avLst/>
            <a:gdLst/>
            <a:ahLst/>
            <a:cxnLst/>
            <a:rect l="l" t="t" r="r" b="b"/>
            <a:pathLst>
              <a:path w="449579" h="427354">
                <a:moveTo>
                  <a:pt x="224563" y="0"/>
                </a:moveTo>
                <a:lnTo>
                  <a:pt x="0" y="163155"/>
                </a:lnTo>
                <a:lnTo>
                  <a:pt x="85775" y="427145"/>
                </a:lnTo>
                <a:lnTo>
                  <a:pt x="363352" y="427145"/>
                </a:lnTo>
                <a:lnTo>
                  <a:pt x="449127" y="163155"/>
                </a:lnTo>
                <a:lnTo>
                  <a:pt x="224563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237191" y="2107776"/>
            <a:ext cx="448309" cy="426720"/>
          </a:xfrm>
          <a:custGeom>
            <a:avLst/>
            <a:gdLst/>
            <a:ahLst/>
            <a:cxnLst/>
            <a:rect l="l" t="t" r="r" b="b"/>
            <a:pathLst>
              <a:path w="448310" h="426719">
                <a:moveTo>
                  <a:pt x="224063" y="0"/>
                </a:moveTo>
                <a:lnTo>
                  <a:pt x="171164" y="162785"/>
                </a:lnTo>
                <a:lnTo>
                  <a:pt x="0" y="162792"/>
                </a:lnTo>
                <a:lnTo>
                  <a:pt x="138471" y="263405"/>
                </a:lnTo>
                <a:lnTo>
                  <a:pt x="85584" y="426195"/>
                </a:lnTo>
                <a:lnTo>
                  <a:pt x="224063" y="325592"/>
                </a:lnTo>
                <a:lnTo>
                  <a:pt x="329859" y="325592"/>
                </a:lnTo>
                <a:lnTo>
                  <a:pt x="309656" y="263405"/>
                </a:lnTo>
                <a:lnTo>
                  <a:pt x="448127" y="162792"/>
                </a:lnTo>
                <a:lnTo>
                  <a:pt x="276962" y="162785"/>
                </a:lnTo>
                <a:lnTo>
                  <a:pt x="224063" y="0"/>
                </a:lnTo>
                <a:close/>
              </a:path>
              <a:path w="448310" h="426719">
                <a:moveTo>
                  <a:pt x="329859" y="325592"/>
                </a:moveTo>
                <a:lnTo>
                  <a:pt x="224063" y="325592"/>
                </a:lnTo>
                <a:lnTo>
                  <a:pt x="362542" y="426195"/>
                </a:lnTo>
                <a:lnTo>
                  <a:pt x="329859" y="325592"/>
                </a:lnTo>
                <a:close/>
              </a:path>
            </a:pathLst>
          </a:custGeom>
          <a:solidFill>
            <a:srgbClr val="FF00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83673" y="2578146"/>
            <a:ext cx="1898014" cy="0"/>
          </a:xfrm>
          <a:custGeom>
            <a:avLst/>
            <a:gdLst/>
            <a:ahLst/>
            <a:cxnLst/>
            <a:rect l="l" t="t" r="r" b="b"/>
            <a:pathLst>
              <a:path w="1898014" h="0">
                <a:moveTo>
                  <a:pt x="0" y="0"/>
                </a:moveTo>
                <a:lnTo>
                  <a:pt x="1892337" y="0"/>
                </a:lnTo>
                <a:lnTo>
                  <a:pt x="1897572" y="0"/>
                </a:lnTo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376011" y="254673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83673" y="3494097"/>
            <a:ext cx="1898014" cy="0"/>
          </a:xfrm>
          <a:custGeom>
            <a:avLst/>
            <a:gdLst/>
            <a:ahLst/>
            <a:cxnLst/>
            <a:rect l="l" t="t" r="r" b="b"/>
            <a:pathLst>
              <a:path w="1898014" h="0">
                <a:moveTo>
                  <a:pt x="0" y="0"/>
                </a:moveTo>
                <a:lnTo>
                  <a:pt x="1892337" y="0"/>
                </a:lnTo>
                <a:lnTo>
                  <a:pt x="1897572" y="0"/>
                </a:lnTo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76010" y="346268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83673" y="4410050"/>
            <a:ext cx="1898014" cy="0"/>
          </a:xfrm>
          <a:custGeom>
            <a:avLst/>
            <a:gdLst/>
            <a:ahLst/>
            <a:cxnLst/>
            <a:rect l="l" t="t" r="r" b="b"/>
            <a:pathLst>
              <a:path w="1898014" h="0">
                <a:moveTo>
                  <a:pt x="0" y="0"/>
                </a:moveTo>
                <a:lnTo>
                  <a:pt x="1892337" y="0"/>
                </a:lnTo>
                <a:lnTo>
                  <a:pt x="1897572" y="0"/>
                </a:lnTo>
              </a:path>
            </a:pathLst>
          </a:custGeom>
          <a:ln w="10470">
            <a:solidFill>
              <a:srgbClr val="4B65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76010" y="437863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4B65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075562" y="4804581"/>
            <a:ext cx="27133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0">
                <a:latin typeface="Microsoft JhengHei UI Light"/>
                <a:cs typeface="Microsoft JhengHei UI Light"/>
              </a:rPr>
              <a:t>（</a:t>
            </a:r>
            <a:r>
              <a:rPr dirty="0" sz="2450" spc="10">
                <a:latin typeface="Arial"/>
                <a:cs typeface="Arial"/>
              </a:rPr>
              <a:t>a</a:t>
            </a:r>
            <a:r>
              <a:rPr dirty="0" sz="2450" spc="10" b="0">
                <a:latin typeface="Microsoft JhengHei UI Light"/>
                <a:cs typeface="Microsoft JhengHei UI Light"/>
              </a:rPr>
              <a:t>）</a:t>
            </a:r>
            <a:r>
              <a:rPr dirty="0" sz="2450" spc="15" b="0">
                <a:latin typeface="Microsoft JhengHei UI Light"/>
                <a:cs typeface="Microsoft JhengHei UI Light"/>
              </a:rPr>
              <a:t>独⽴使⽤信道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217199" y="2679979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609857" y="2620735"/>
            <a:ext cx="25908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多路复⽤技术：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31325" y="329566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31325" y="515472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923983" y="3060512"/>
            <a:ext cx="5889625" cy="434721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把多个信号组合在⼀条物理信道上进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25" b="0">
                <a:latin typeface="Microsoft JhengHei UI Light"/>
                <a:cs typeface="Microsoft JhengHei UI Light"/>
              </a:rPr>
              <a:t>⾏传输，使得多个计算机或终端设备 </a:t>
            </a:r>
            <a:r>
              <a:rPr dirty="0" sz="2850" spc="30" b="0">
                <a:latin typeface="Microsoft JhengHei UI Light"/>
                <a:cs typeface="Microsoft JhengHei UI Light"/>
              </a:rPr>
              <a:t>共享信道资源，提⾼信道利⽤率</a:t>
            </a:r>
            <a:r>
              <a:rPr dirty="0" sz="2850" spc="0">
                <a:latin typeface="Arial"/>
                <a:cs typeface="Arial"/>
              </a:rPr>
              <a:t>;</a:t>
            </a:r>
            <a:endParaRPr sz="2850">
              <a:latin typeface="Arial"/>
              <a:cs typeface="Arial"/>
            </a:endParaRPr>
          </a:p>
          <a:p>
            <a:pPr algn="just" marL="12700" marR="5080">
              <a:lnSpc>
                <a:spcPts val="4850"/>
              </a:lnSpc>
              <a:spcBef>
                <a:spcPts val="9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把⼀条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⼴播信道</a:t>
            </a:r>
            <a:r>
              <a:rPr dirty="0" sz="2850" spc="30" b="0">
                <a:latin typeface="Microsoft JhengHei UI Light"/>
                <a:cs typeface="Microsoft JhengHei UI Light"/>
              </a:rPr>
              <a:t>，逻辑上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分成⼏条</a:t>
            </a:r>
            <a:r>
              <a:rPr dirty="0" sz="2850" spc="25" b="0">
                <a:latin typeface="Microsoft JhengHei UI Light"/>
                <a:cs typeface="Microsoft JhengHei UI Light"/>
              </a:rPr>
              <a:t>⽤ 于两个结点之间通信的</a:t>
            </a:r>
            <a:r>
              <a:rPr dirty="0" sz="28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互不⼲扰的信 道</a:t>
            </a:r>
            <a:r>
              <a:rPr dirty="0" sz="2850" spc="30" b="0">
                <a:latin typeface="Microsoft JhengHei UI Light"/>
                <a:cs typeface="Microsoft JhengHei UI Light"/>
              </a:rPr>
              <a:t>，就是把</a:t>
            </a:r>
            <a:r>
              <a:rPr dirty="0" sz="28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⼴播信道转变为点对点信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道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119948" y="705445"/>
            <a:ext cx="118764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复</a:t>
            </a:r>
            <a:r>
              <a:rPr dirty="0" spc="10"/>
              <a:t>⽤</a:t>
            </a:r>
            <a:r>
              <a:rPr dirty="0" spc="140"/>
              <a:t> </a:t>
            </a:r>
            <a:r>
              <a:rPr dirty="0" spc="125" b="0">
                <a:latin typeface="Arial"/>
                <a:cs typeface="Arial"/>
              </a:rPr>
              <a:t>(Multiplexing)</a:t>
            </a:r>
            <a:r>
              <a:rPr dirty="0" spc="229" b="0">
                <a:latin typeface="Arial"/>
                <a:cs typeface="Arial"/>
              </a:rPr>
              <a:t> </a:t>
            </a:r>
            <a:r>
              <a:rPr dirty="0" spc="100"/>
              <a:t>是通信技术中的基本概念</a:t>
            </a:r>
          </a:p>
        </p:txBody>
      </p:sp>
      <p:sp>
        <p:nvSpPr>
          <p:cNvPr id="54" name="object 54"/>
          <p:cNvSpPr/>
          <p:nvPr/>
        </p:nvSpPr>
        <p:spPr>
          <a:xfrm>
            <a:off x="820956" y="8299338"/>
            <a:ext cx="18182723" cy="3009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18849" y="8676289"/>
            <a:ext cx="17386935" cy="2299335"/>
          </a:xfrm>
          <a:custGeom>
            <a:avLst/>
            <a:gdLst/>
            <a:ahLst/>
            <a:cxnLst/>
            <a:rect l="l" t="t" r="r" b="b"/>
            <a:pathLst>
              <a:path w="17386935" h="2299334">
                <a:moveTo>
                  <a:pt x="17087985" y="0"/>
                </a:moveTo>
                <a:lnTo>
                  <a:pt x="298949" y="0"/>
                </a:lnTo>
                <a:lnTo>
                  <a:pt x="239459" y="228"/>
                </a:lnTo>
                <a:lnTo>
                  <a:pt x="191484" y="1831"/>
                </a:lnTo>
                <a:lnTo>
                  <a:pt x="153378" y="6180"/>
                </a:lnTo>
                <a:lnTo>
                  <a:pt x="87737" y="32310"/>
                </a:lnTo>
                <a:lnTo>
                  <a:pt x="57008" y="57007"/>
                </a:lnTo>
                <a:lnTo>
                  <a:pt x="32311" y="87736"/>
                </a:lnTo>
                <a:lnTo>
                  <a:pt x="14649" y="123495"/>
                </a:lnTo>
                <a:lnTo>
                  <a:pt x="1831" y="191483"/>
                </a:lnTo>
                <a:lnTo>
                  <a:pt x="228" y="239458"/>
                </a:lnTo>
                <a:lnTo>
                  <a:pt x="0" y="298947"/>
                </a:lnTo>
                <a:lnTo>
                  <a:pt x="0" y="2000276"/>
                </a:lnTo>
                <a:lnTo>
                  <a:pt x="228" y="2059765"/>
                </a:lnTo>
                <a:lnTo>
                  <a:pt x="1831" y="2107740"/>
                </a:lnTo>
                <a:lnTo>
                  <a:pt x="6180" y="2145847"/>
                </a:lnTo>
                <a:lnTo>
                  <a:pt x="32311" y="2211487"/>
                </a:lnTo>
                <a:lnTo>
                  <a:pt x="57008" y="2242217"/>
                </a:lnTo>
                <a:lnTo>
                  <a:pt x="87737" y="2266913"/>
                </a:lnTo>
                <a:lnTo>
                  <a:pt x="123496" y="2284574"/>
                </a:lnTo>
                <a:lnTo>
                  <a:pt x="191484" y="2297393"/>
                </a:lnTo>
                <a:lnTo>
                  <a:pt x="239459" y="2298995"/>
                </a:lnTo>
                <a:lnTo>
                  <a:pt x="298949" y="2299224"/>
                </a:lnTo>
                <a:lnTo>
                  <a:pt x="17087985" y="2299224"/>
                </a:lnTo>
                <a:lnTo>
                  <a:pt x="17147474" y="2298995"/>
                </a:lnTo>
                <a:lnTo>
                  <a:pt x="17195449" y="2297393"/>
                </a:lnTo>
                <a:lnTo>
                  <a:pt x="17233555" y="2293044"/>
                </a:lnTo>
                <a:lnTo>
                  <a:pt x="17299194" y="2266913"/>
                </a:lnTo>
                <a:lnTo>
                  <a:pt x="17329924" y="2242217"/>
                </a:lnTo>
                <a:lnTo>
                  <a:pt x="17354621" y="2211487"/>
                </a:lnTo>
                <a:lnTo>
                  <a:pt x="17372280" y="2175728"/>
                </a:lnTo>
                <a:lnTo>
                  <a:pt x="17385098" y="2107740"/>
                </a:lnTo>
                <a:lnTo>
                  <a:pt x="17386700" y="2059765"/>
                </a:lnTo>
                <a:lnTo>
                  <a:pt x="17386929" y="2000276"/>
                </a:lnTo>
                <a:lnTo>
                  <a:pt x="17386929" y="298947"/>
                </a:lnTo>
                <a:lnTo>
                  <a:pt x="17386700" y="239458"/>
                </a:lnTo>
                <a:lnTo>
                  <a:pt x="17385098" y="191483"/>
                </a:lnTo>
                <a:lnTo>
                  <a:pt x="17380749" y="153377"/>
                </a:lnTo>
                <a:lnTo>
                  <a:pt x="17354621" y="87736"/>
                </a:lnTo>
                <a:lnTo>
                  <a:pt x="17329924" y="57007"/>
                </a:lnTo>
                <a:lnTo>
                  <a:pt x="17299194" y="32310"/>
                </a:lnTo>
                <a:lnTo>
                  <a:pt x="17263435" y="14649"/>
                </a:lnTo>
                <a:lnTo>
                  <a:pt x="17195449" y="1831"/>
                </a:lnTo>
                <a:lnTo>
                  <a:pt x="17147474" y="228"/>
                </a:lnTo>
                <a:lnTo>
                  <a:pt x="17087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8849" y="8676289"/>
            <a:ext cx="17387570" cy="2299335"/>
          </a:xfrm>
          <a:custGeom>
            <a:avLst/>
            <a:gdLst/>
            <a:ahLst/>
            <a:cxnLst/>
            <a:rect l="l" t="t" r="r" b="b"/>
            <a:pathLst>
              <a:path w="17387570" h="2299334">
                <a:moveTo>
                  <a:pt x="298948" y="0"/>
                </a:moveTo>
                <a:lnTo>
                  <a:pt x="17087982" y="0"/>
                </a:lnTo>
                <a:lnTo>
                  <a:pt x="17147471" y="228"/>
                </a:lnTo>
                <a:lnTo>
                  <a:pt x="17195446" y="1831"/>
                </a:lnTo>
                <a:lnTo>
                  <a:pt x="17233551" y="6180"/>
                </a:lnTo>
                <a:lnTo>
                  <a:pt x="17299195" y="32310"/>
                </a:lnTo>
                <a:lnTo>
                  <a:pt x="17329926" y="57007"/>
                </a:lnTo>
                <a:lnTo>
                  <a:pt x="17354623" y="87736"/>
                </a:lnTo>
                <a:lnTo>
                  <a:pt x="17372287" y="123495"/>
                </a:lnTo>
                <a:lnTo>
                  <a:pt x="17385105" y="191483"/>
                </a:lnTo>
                <a:lnTo>
                  <a:pt x="17386707" y="239458"/>
                </a:lnTo>
                <a:lnTo>
                  <a:pt x="17386936" y="298948"/>
                </a:lnTo>
                <a:lnTo>
                  <a:pt x="17386936" y="2000276"/>
                </a:lnTo>
                <a:lnTo>
                  <a:pt x="17386707" y="2059765"/>
                </a:lnTo>
                <a:lnTo>
                  <a:pt x="17385105" y="2107740"/>
                </a:lnTo>
                <a:lnTo>
                  <a:pt x="17380756" y="2145846"/>
                </a:lnTo>
                <a:lnTo>
                  <a:pt x="17354623" y="2211487"/>
                </a:lnTo>
                <a:lnTo>
                  <a:pt x="17329926" y="2242217"/>
                </a:lnTo>
                <a:lnTo>
                  <a:pt x="17299195" y="2266913"/>
                </a:lnTo>
                <a:lnTo>
                  <a:pt x="17263432" y="2284574"/>
                </a:lnTo>
                <a:lnTo>
                  <a:pt x="17195446" y="2297393"/>
                </a:lnTo>
                <a:lnTo>
                  <a:pt x="17147471" y="2298995"/>
                </a:lnTo>
                <a:lnTo>
                  <a:pt x="17087982" y="2299224"/>
                </a:lnTo>
                <a:lnTo>
                  <a:pt x="298948" y="2299224"/>
                </a:lnTo>
                <a:lnTo>
                  <a:pt x="239458" y="2298995"/>
                </a:lnTo>
                <a:lnTo>
                  <a:pt x="191483" y="2297393"/>
                </a:lnTo>
                <a:lnTo>
                  <a:pt x="153377" y="2293043"/>
                </a:lnTo>
                <a:lnTo>
                  <a:pt x="87736" y="2266913"/>
                </a:lnTo>
                <a:lnTo>
                  <a:pt x="57007" y="2242217"/>
                </a:lnTo>
                <a:lnTo>
                  <a:pt x="32310" y="2211487"/>
                </a:lnTo>
                <a:lnTo>
                  <a:pt x="14649" y="2175728"/>
                </a:lnTo>
                <a:lnTo>
                  <a:pt x="1831" y="2107740"/>
                </a:lnTo>
                <a:lnTo>
                  <a:pt x="228" y="2059765"/>
                </a:lnTo>
                <a:lnTo>
                  <a:pt x="0" y="2000276"/>
                </a:lnTo>
                <a:lnTo>
                  <a:pt x="0" y="298948"/>
                </a:lnTo>
                <a:lnTo>
                  <a:pt x="228" y="239458"/>
                </a:lnTo>
                <a:lnTo>
                  <a:pt x="1831" y="191483"/>
                </a:lnTo>
                <a:lnTo>
                  <a:pt x="6180" y="153377"/>
                </a:lnTo>
                <a:lnTo>
                  <a:pt x="32310" y="87736"/>
                </a:lnTo>
                <a:lnTo>
                  <a:pt x="57007" y="57007"/>
                </a:lnTo>
                <a:lnTo>
                  <a:pt x="87736" y="32310"/>
                </a:lnTo>
                <a:lnTo>
                  <a:pt x="123495" y="14649"/>
                </a:lnTo>
                <a:lnTo>
                  <a:pt x="191483" y="1831"/>
                </a:lnTo>
                <a:lnTo>
                  <a:pt x="239458" y="228"/>
                </a:lnTo>
                <a:lnTo>
                  <a:pt x="298948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018303" y="907351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18303" y="963789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7056" y="8889669"/>
            <a:ext cx="15417800" cy="171894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它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允许⽤户</a:t>
            </a:r>
            <a:r>
              <a:rPr dirty="0" sz="2850" spc="30" b="0">
                <a:latin typeface="Microsoft JhengHei UI Light"/>
                <a:cs typeface="Microsoft JhengHei UI Light"/>
              </a:rPr>
              <a:t>使⽤⼀个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共享信道</a:t>
            </a:r>
            <a:r>
              <a:rPr dirty="0" sz="2850" spc="30" b="0">
                <a:latin typeface="Microsoft JhengHei UI Light"/>
                <a:cs typeface="Microsoft JhengHei UI Light"/>
              </a:rPr>
              <a:t>进⾏通信，降低成本，提⾼利⽤率。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29900"/>
              </a:lnSpc>
            </a:pPr>
            <a:r>
              <a:rPr dirty="0" sz="2850" spc="30" b="0">
                <a:latin typeface="Microsoft JhengHei UI Light"/>
                <a:cs typeface="Microsoft JhengHei UI Light"/>
              </a:rPr>
              <a:t>将使⽤介质的每个设备与来⾃同⼀信道上的其他设备的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通信隔离开</a:t>
            </a:r>
            <a:r>
              <a:rPr dirty="0" sz="2850" spc="30" b="0">
                <a:latin typeface="Microsoft JhengHei UI Light"/>
                <a:cs typeface="Microsoft JhengHei UI Light"/>
              </a:rPr>
              <a:t>，把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时域和频域</a:t>
            </a:r>
            <a:r>
              <a:rPr dirty="0" sz="2850" spc="25" b="0">
                <a:latin typeface="Microsoft JhengHei UI Light"/>
                <a:cs typeface="Microsoft JhengHei UI Light"/>
              </a:rPr>
              <a:t>资源合理地分 </a:t>
            </a:r>
            <a:r>
              <a:rPr dirty="0" sz="2850" spc="30" b="0">
                <a:latin typeface="Microsoft JhengHei UI Light"/>
                <a:cs typeface="Microsoft JhengHei UI Light"/>
              </a:rPr>
              <a:t>配给⽹络上的设备。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21170" y="2454979"/>
            <a:ext cx="732363" cy="616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433681" y="2486211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A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221170" y="3392270"/>
            <a:ext cx="732363" cy="61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433681" y="3423502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B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221170" y="4336062"/>
            <a:ext cx="732363" cy="616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425592" y="4367294"/>
            <a:ext cx="3657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C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179286" y="5451764"/>
            <a:ext cx="732363" cy="616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391797" y="5482996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A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179286" y="6389054"/>
            <a:ext cx="732363" cy="616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391797" y="6420286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B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79286" y="7332847"/>
            <a:ext cx="732363" cy="616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383708" y="7364079"/>
            <a:ext cx="3657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C</a:t>
            </a:r>
            <a:r>
              <a:rPr dirty="0" baseline="-12345" sz="2700" spc="0">
                <a:latin typeface="Arial"/>
                <a:cs typeface="Arial"/>
              </a:rPr>
              <a:t>1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07937" y="2540353"/>
            <a:ext cx="732363" cy="616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8120446" y="2571584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A</a:t>
            </a:r>
            <a:r>
              <a:rPr dirty="0" baseline="-12345" sz="2700" spc="0">
                <a:latin typeface="Arial"/>
                <a:cs typeface="Arial"/>
              </a:rPr>
              <a:t>2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907937" y="3477643"/>
            <a:ext cx="732363" cy="616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8120446" y="3508875"/>
            <a:ext cx="220979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315999" y="3624055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07937" y="4421436"/>
            <a:ext cx="732363" cy="616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112359" y="4452668"/>
            <a:ext cx="3657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C</a:t>
            </a:r>
            <a:r>
              <a:rPr dirty="0" baseline="-12345" sz="2700" spc="0">
                <a:latin typeface="Arial"/>
                <a:cs typeface="Arial"/>
              </a:rPr>
              <a:t>2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907937" y="5358726"/>
            <a:ext cx="732363" cy="6165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8120448" y="5389958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A</a:t>
            </a:r>
            <a:r>
              <a:rPr dirty="0" baseline="-12345" sz="2700" spc="0">
                <a:latin typeface="Arial"/>
                <a:cs typeface="Arial"/>
              </a:rPr>
              <a:t>2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907937" y="6296016"/>
            <a:ext cx="732363" cy="6165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8120448" y="6327249"/>
            <a:ext cx="3492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B</a:t>
            </a:r>
            <a:r>
              <a:rPr dirty="0" baseline="-12345" sz="2700" spc="0">
                <a:latin typeface="Arial"/>
                <a:cs typeface="Arial"/>
              </a:rPr>
              <a:t>2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907937" y="7239810"/>
            <a:ext cx="732363" cy="6165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8112359" y="7271041"/>
            <a:ext cx="3657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Arial"/>
                <a:cs typeface="Arial"/>
              </a:rPr>
              <a:t>C</a:t>
            </a:r>
            <a:r>
              <a:rPr dirty="0" baseline="-12345" sz="2700" spc="0">
                <a:latin typeface="Arial"/>
                <a:cs typeface="Arial"/>
              </a:rPr>
              <a:t>2</a:t>
            </a:r>
            <a:endParaRPr baseline="-12345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8938" y="4187952"/>
            <a:ext cx="8893752" cy="5827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76832" y="4564902"/>
            <a:ext cx="8098155" cy="5031740"/>
          </a:xfrm>
          <a:custGeom>
            <a:avLst/>
            <a:gdLst/>
            <a:ahLst/>
            <a:cxnLst/>
            <a:rect l="l" t="t" r="r" b="b"/>
            <a:pathLst>
              <a:path w="8098155" h="5031740">
                <a:moveTo>
                  <a:pt x="7874482" y="0"/>
                </a:moveTo>
                <a:lnTo>
                  <a:pt x="223480" y="0"/>
                </a:lnTo>
                <a:lnTo>
                  <a:pt x="179008" y="171"/>
                </a:lnTo>
                <a:lnTo>
                  <a:pt x="114658" y="4620"/>
                </a:lnTo>
                <a:lnTo>
                  <a:pt x="65587" y="24154"/>
                </a:lnTo>
                <a:lnTo>
                  <a:pt x="24152" y="65588"/>
                </a:lnTo>
                <a:lnTo>
                  <a:pt x="4620" y="114658"/>
                </a:lnTo>
                <a:lnTo>
                  <a:pt x="171" y="179009"/>
                </a:lnTo>
                <a:lnTo>
                  <a:pt x="0" y="223481"/>
                </a:lnTo>
                <a:lnTo>
                  <a:pt x="0" y="4807926"/>
                </a:lnTo>
                <a:lnTo>
                  <a:pt x="171" y="4852398"/>
                </a:lnTo>
                <a:lnTo>
                  <a:pt x="4620" y="4916748"/>
                </a:lnTo>
                <a:lnTo>
                  <a:pt x="24152" y="4965818"/>
                </a:lnTo>
                <a:lnTo>
                  <a:pt x="65587" y="5007252"/>
                </a:lnTo>
                <a:lnTo>
                  <a:pt x="114658" y="5026786"/>
                </a:lnTo>
                <a:lnTo>
                  <a:pt x="179008" y="5031235"/>
                </a:lnTo>
                <a:lnTo>
                  <a:pt x="223480" y="5031407"/>
                </a:lnTo>
                <a:lnTo>
                  <a:pt x="7874482" y="5031407"/>
                </a:lnTo>
                <a:lnTo>
                  <a:pt x="7918953" y="5031235"/>
                </a:lnTo>
                <a:lnTo>
                  <a:pt x="7983304" y="5026786"/>
                </a:lnTo>
                <a:lnTo>
                  <a:pt x="8032375" y="5007252"/>
                </a:lnTo>
                <a:lnTo>
                  <a:pt x="8073810" y="4965818"/>
                </a:lnTo>
                <a:lnTo>
                  <a:pt x="8093342" y="4916748"/>
                </a:lnTo>
                <a:lnTo>
                  <a:pt x="8097791" y="4852398"/>
                </a:lnTo>
                <a:lnTo>
                  <a:pt x="8097962" y="4807926"/>
                </a:lnTo>
                <a:lnTo>
                  <a:pt x="8097962" y="223481"/>
                </a:lnTo>
                <a:lnTo>
                  <a:pt x="8097791" y="179009"/>
                </a:lnTo>
                <a:lnTo>
                  <a:pt x="8093342" y="114658"/>
                </a:lnTo>
                <a:lnTo>
                  <a:pt x="8073810" y="65588"/>
                </a:lnTo>
                <a:lnTo>
                  <a:pt x="8032375" y="24154"/>
                </a:lnTo>
                <a:lnTo>
                  <a:pt x="7983304" y="4620"/>
                </a:lnTo>
                <a:lnTo>
                  <a:pt x="7918953" y="171"/>
                </a:lnTo>
                <a:lnTo>
                  <a:pt x="78744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76832" y="4564902"/>
            <a:ext cx="8098155" cy="5031740"/>
          </a:xfrm>
          <a:custGeom>
            <a:avLst/>
            <a:gdLst/>
            <a:ahLst/>
            <a:cxnLst/>
            <a:rect l="l" t="t" r="r" b="b"/>
            <a:pathLst>
              <a:path w="8098155" h="5031740">
                <a:moveTo>
                  <a:pt x="223480" y="0"/>
                </a:moveTo>
                <a:lnTo>
                  <a:pt x="7874483" y="0"/>
                </a:lnTo>
                <a:lnTo>
                  <a:pt x="7918955" y="171"/>
                </a:lnTo>
                <a:lnTo>
                  <a:pt x="7983306" y="4620"/>
                </a:lnTo>
                <a:lnTo>
                  <a:pt x="8032376" y="24154"/>
                </a:lnTo>
                <a:lnTo>
                  <a:pt x="8073810" y="65588"/>
                </a:lnTo>
                <a:lnTo>
                  <a:pt x="8093344" y="114658"/>
                </a:lnTo>
                <a:lnTo>
                  <a:pt x="8097793" y="179008"/>
                </a:lnTo>
                <a:lnTo>
                  <a:pt x="8097964" y="223480"/>
                </a:lnTo>
                <a:lnTo>
                  <a:pt x="8097964" y="4807925"/>
                </a:lnTo>
                <a:lnTo>
                  <a:pt x="8097793" y="4852397"/>
                </a:lnTo>
                <a:lnTo>
                  <a:pt x="8093344" y="4916748"/>
                </a:lnTo>
                <a:lnTo>
                  <a:pt x="8073810" y="4965818"/>
                </a:lnTo>
                <a:lnTo>
                  <a:pt x="8032376" y="5007252"/>
                </a:lnTo>
                <a:lnTo>
                  <a:pt x="7983306" y="5026785"/>
                </a:lnTo>
                <a:lnTo>
                  <a:pt x="7918955" y="5031234"/>
                </a:lnTo>
                <a:lnTo>
                  <a:pt x="7874483" y="5031405"/>
                </a:lnTo>
                <a:lnTo>
                  <a:pt x="223480" y="5031405"/>
                </a:lnTo>
                <a:lnTo>
                  <a:pt x="179008" y="5031234"/>
                </a:lnTo>
                <a:lnTo>
                  <a:pt x="114658" y="5026785"/>
                </a:lnTo>
                <a:lnTo>
                  <a:pt x="65588" y="5007252"/>
                </a:lnTo>
                <a:lnTo>
                  <a:pt x="24154" y="4965818"/>
                </a:lnTo>
                <a:lnTo>
                  <a:pt x="4620" y="4916748"/>
                </a:lnTo>
                <a:lnTo>
                  <a:pt x="171" y="4852397"/>
                </a:lnTo>
                <a:lnTo>
                  <a:pt x="0" y="4807925"/>
                </a:lnTo>
                <a:lnTo>
                  <a:pt x="0" y="223480"/>
                </a:lnTo>
                <a:lnTo>
                  <a:pt x="171" y="179008"/>
                </a:lnTo>
                <a:lnTo>
                  <a:pt x="4620" y="114658"/>
                </a:lnTo>
                <a:lnTo>
                  <a:pt x="24154" y="65588"/>
                </a:lnTo>
                <a:lnTo>
                  <a:pt x="65588" y="24154"/>
                </a:lnTo>
                <a:lnTo>
                  <a:pt x="114658" y="4620"/>
                </a:lnTo>
                <a:lnTo>
                  <a:pt x="179008" y="171"/>
                </a:lnTo>
                <a:lnTo>
                  <a:pt x="22348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9651" y="1827168"/>
            <a:ext cx="19284795" cy="27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7545" y="2204121"/>
            <a:ext cx="18489295" cy="1936750"/>
          </a:xfrm>
          <a:custGeom>
            <a:avLst/>
            <a:gdLst/>
            <a:ahLst/>
            <a:cxnLst/>
            <a:rect l="l" t="t" r="r" b="b"/>
            <a:pathLst>
              <a:path w="18489295" h="1936750">
                <a:moveTo>
                  <a:pt x="18265528" y="0"/>
                </a:moveTo>
                <a:lnTo>
                  <a:pt x="223480" y="0"/>
                </a:lnTo>
                <a:lnTo>
                  <a:pt x="179008" y="171"/>
                </a:lnTo>
                <a:lnTo>
                  <a:pt x="114658" y="4620"/>
                </a:lnTo>
                <a:lnTo>
                  <a:pt x="65588" y="24153"/>
                </a:lnTo>
                <a:lnTo>
                  <a:pt x="24154" y="65587"/>
                </a:lnTo>
                <a:lnTo>
                  <a:pt x="4620" y="114657"/>
                </a:lnTo>
                <a:lnTo>
                  <a:pt x="171" y="179008"/>
                </a:lnTo>
                <a:lnTo>
                  <a:pt x="0" y="223480"/>
                </a:lnTo>
                <a:lnTo>
                  <a:pt x="0" y="1713231"/>
                </a:lnTo>
                <a:lnTo>
                  <a:pt x="171" y="1757703"/>
                </a:lnTo>
                <a:lnTo>
                  <a:pt x="4620" y="1822053"/>
                </a:lnTo>
                <a:lnTo>
                  <a:pt x="24154" y="1871123"/>
                </a:lnTo>
                <a:lnTo>
                  <a:pt x="65588" y="1912557"/>
                </a:lnTo>
                <a:lnTo>
                  <a:pt x="114658" y="1932091"/>
                </a:lnTo>
                <a:lnTo>
                  <a:pt x="179008" y="1936540"/>
                </a:lnTo>
                <a:lnTo>
                  <a:pt x="223480" y="1936711"/>
                </a:lnTo>
                <a:lnTo>
                  <a:pt x="18265528" y="1936711"/>
                </a:lnTo>
                <a:lnTo>
                  <a:pt x="18309999" y="1936540"/>
                </a:lnTo>
                <a:lnTo>
                  <a:pt x="18374349" y="1932091"/>
                </a:lnTo>
                <a:lnTo>
                  <a:pt x="18423421" y="1912557"/>
                </a:lnTo>
                <a:lnTo>
                  <a:pt x="18464856" y="1871123"/>
                </a:lnTo>
                <a:lnTo>
                  <a:pt x="18484387" y="1822053"/>
                </a:lnTo>
                <a:lnTo>
                  <a:pt x="18488837" y="1757703"/>
                </a:lnTo>
                <a:lnTo>
                  <a:pt x="18489008" y="1713231"/>
                </a:lnTo>
                <a:lnTo>
                  <a:pt x="18489008" y="223480"/>
                </a:lnTo>
                <a:lnTo>
                  <a:pt x="18488837" y="179008"/>
                </a:lnTo>
                <a:lnTo>
                  <a:pt x="18484387" y="114657"/>
                </a:lnTo>
                <a:lnTo>
                  <a:pt x="18464856" y="65587"/>
                </a:lnTo>
                <a:lnTo>
                  <a:pt x="18423421" y="24153"/>
                </a:lnTo>
                <a:lnTo>
                  <a:pt x="18374349" y="4620"/>
                </a:lnTo>
                <a:lnTo>
                  <a:pt x="18309999" y="171"/>
                </a:lnTo>
                <a:lnTo>
                  <a:pt x="18265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7545" y="2204121"/>
            <a:ext cx="18489295" cy="1936750"/>
          </a:xfrm>
          <a:custGeom>
            <a:avLst/>
            <a:gdLst/>
            <a:ahLst/>
            <a:cxnLst/>
            <a:rect l="l" t="t" r="r" b="b"/>
            <a:pathLst>
              <a:path w="18489295" h="1936750">
                <a:moveTo>
                  <a:pt x="223480" y="0"/>
                </a:moveTo>
                <a:lnTo>
                  <a:pt x="18265527" y="0"/>
                </a:lnTo>
                <a:lnTo>
                  <a:pt x="18309998" y="171"/>
                </a:lnTo>
                <a:lnTo>
                  <a:pt x="18374348" y="4620"/>
                </a:lnTo>
                <a:lnTo>
                  <a:pt x="18423420" y="24154"/>
                </a:lnTo>
                <a:lnTo>
                  <a:pt x="18464855" y="65588"/>
                </a:lnTo>
                <a:lnTo>
                  <a:pt x="18484387" y="114658"/>
                </a:lnTo>
                <a:lnTo>
                  <a:pt x="18488836" y="179008"/>
                </a:lnTo>
                <a:lnTo>
                  <a:pt x="18489007" y="223480"/>
                </a:lnTo>
                <a:lnTo>
                  <a:pt x="18489007" y="1713231"/>
                </a:lnTo>
                <a:lnTo>
                  <a:pt x="18488836" y="1757703"/>
                </a:lnTo>
                <a:lnTo>
                  <a:pt x="18484387" y="1822053"/>
                </a:lnTo>
                <a:lnTo>
                  <a:pt x="18464855" y="1871123"/>
                </a:lnTo>
                <a:lnTo>
                  <a:pt x="18423420" y="1912558"/>
                </a:lnTo>
                <a:lnTo>
                  <a:pt x="18374348" y="1932092"/>
                </a:lnTo>
                <a:lnTo>
                  <a:pt x="18309998" y="1936541"/>
                </a:lnTo>
                <a:lnTo>
                  <a:pt x="18265527" y="1936712"/>
                </a:lnTo>
                <a:lnTo>
                  <a:pt x="223480" y="1936712"/>
                </a:lnTo>
                <a:lnTo>
                  <a:pt x="179008" y="1936541"/>
                </a:lnTo>
                <a:lnTo>
                  <a:pt x="114658" y="1932092"/>
                </a:lnTo>
                <a:lnTo>
                  <a:pt x="65588" y="1912558"/>
                </a:lnTo>
                <a:lnTo>
                  <a:pt x="24154" y="1871123"/>
                </a:lnTo>
                <a:lnTo>
                  <a:pt x="4620" y="1822053"/>
                </a:lnTo>
                <a:lnTo>
                  <a:pt x="171" y="1757703"/>
                </a:lnTo>
                <a:lnTo>
                  <a:pt x="0" y="1713231"/>
                </a:lnTo>
                <a:lnTo>
                  <a:pt x="0" y="223480"/>
                </a:lnTo>
                <a:lnTo>
                  <a:pt x="171" y="179008"/>
                </a:lnTo>
                <a:lnTo>
                  <a:pt x="4620" y="114658"/>
                </a:lnTo>
                <a:lnTo>
                  <a:pt x="24154" y="65588"/>
                </a:lnTo>
                <a:lnTo>
                  <a:pt x="65588" y="24154"/>
                </a:lnTo>
                <a:lnTo>
                  <a:pt x="114658" y="4620"/>
                </a:lnTo>
                <a:lnTo>
                  <a:pt x="179008" y="171"/>
                </a:lnTo>
                <a:lnTo>
                  <a:pt x="22348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37075" y="2668092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7075" y="3220955"/>
            <a:ext cx="11112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0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9733" y="2457808"/>
            <a:ext cx="16580485" cy="1131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95"/>
              </a:spcBef>
            </a:pPr>
            <a:r>
              <a:rPr dirty="0" sz="2550" spc="0" b="0">
                <a:latin typeface="Microsoft JhengHei UI Light"/>
                <a:cs typeface="Microsoft JhengHei UI Light"/>
              </a:rPr>
              <a:t>使⽤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调制</a:t>
            </a:r>
            <a:r>
              <a:rPr dirty="0" sz="2550" spc="0" b="0">
                <a:latin typeface="Microsoft JhengHei UI Light"/>
                <a:cs typeface="Microsoft JhengHei UI Light"/>
              </a:rPr>
              <a:t>的⽅法，把各路信号分别搬移到适当的位置，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彼此不产⽣⼲扰</a:t>
            </a:r>
            <a:r>
              <a:rPr dirty="0" sz="2550" spc="0" b="0">
                <a:latin typeface="Microsoft JhengHei UI Light"/>
                <a:cs typeface="Microsoft JhengHei UI Light"/>
              </a:rPr>
              <a:t>，各路信号就在⾃⼰所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分配到的信道中传送</a:t>
            </a:r>
            <a:r>
              <a:rPr dirty="0" sz="2550" b="0">
                <a:latin typeface="Microsoft JhengHei UI Light"/>
                <a:cs typeface="Microsoft JhengHei UI Light"/>
              </a:rPr>
              <a:t>。 </a:t>
            </a:r>
            <a:r>
              <a:rPr dirty="0" sz="2550" spc="0" b="0">
                <a:latin typeface="Microsoft JhengHei UI Light"/>
                <a:cs typeface="Microsoft JhengHei UI Light"/>
              </a:rPr>
              <a:t>频分复⽤的各路信号在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同样的时间占⽤不同的带宽资源</a:t>
            </a:r>
            <a:r>
              <a:rPr dirty="0" sz="2550" spc="0" b="0">
                <a:latin typeface="Microsoft JhengHei UI Light"/>
                <a:cs typeface="Microsoft JhengHei UI Light"/>
              </a:rPr>
              <a:t>。（这⾥的</a:t>
            </a:r>
            <a:r>
              <a:rPr dirty="0" sz="2550">
                <a:latin typeface="Arial"/>
                <a:cs typeface="Arial"/>
              </a:rPr>
              <a:t>“</a:t>
            </a:r>
            <a:r>
              <a:rPr dirty="0" sz="2550" spc="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带宽</a:t>
            </a:r>
            <a:r>
              <a:rPr dirty="0" sz="2550">
                <a:latin typeface="Arial"/>
                <a:cs typeface="Arial"/>
              </a:rPr>
              <a:t>”</a:t>
            </a:r>
            <a:r>
              <a:rPr dirty="0" sz="2550" spc="0" b="0">
                <a:latin typeface="Microsoft JhengHei UI Light"/>
                <a:cs typeface="Microsoft JhengHei UI Light"/>
              </a:rPr>
              <a:t>是频率带宽）。</a:t>
            </a:r>
            <a:endParaRPr sz="25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3587" y="4706816"/>
            <a:ext cx="0" cy="4451985"/>
          </a:xfrm>
          <a:custGeom>
            <a:avLst/>
            <a:gdLst/>
            <a:ahLst/>
            <a:cxnLst/>
            <a:rect l="l" t="t" r="r" b="b"/>
            <a:pathLst>
              <a:path w="0" h="4451984">
                <a:moveTo>
                  <a:pt x="0" y="0"/>
                </a:moveTo>
                <a:lnTo>
                  <a:pt x="0" y="4451452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73327" y="461676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06243" y="9169831"/>
            <a:ext cx="7513955" cy="0"/>
          </a:xfrm>
          <a:custGeom>
            <a:avLst/>
            <a:gdLst/>
            <a:ahLst/>
            <a:cxnLst/>
            <a:rect l="l" t="t" r="r" b="b"/>
            <a:pathLst>
              <a:path w="7513955" h="0">
                <a:moveTo>
                  <a:pt x="0" y="0"/>
                </a:moveTo>
                <a:lnTo>
                  <a:pt x="7502940" y="0"/>
                </a:lnTo>
                <a:lnTo>
                  <a:pt x="7513411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09184" y="911957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35149" y="8119036"/>
            <a:ext cx="6731176" cy="711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35149" y="5182015"/>
            <a:ext cx="6731176" cy="711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5149" y="5918591"/>
            <a:ext cx="6731176" cy="711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35149" y="6648294"/>
            <a:ext cx="6731176" cy="711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35149" y="7382461"/>
            <a:ext cx="6731176" cy="711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33812" y="4688934"/>
            <a:ext cx="61214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1D1C1B"/>
                </a:solidFill>
                <a:latin typeface="Microsoft JhengHei UI Light"/>
                <a:cs typeface="Microsoft JhengHei UI Light"/>
              </a:rPr>
              <a:t>频率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4058" y="7529808"/>
            <a:ext cx="673227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254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频带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4058" y="6801429"/>
            <a:ext cx="673227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254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频带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34058" y="5332310"/>
            <a:ext cx="673227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254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频带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44888" y="6289048"/>
            <a:ext cx="850265" cy="0"/>
          </a:xfrm>
          <a:custGeom>
            <a:avLst/>
            <a:gdLst/>
            <a:ahLst/>
            <a:cxnLst/>
            <a:rect l="l" t="t" r="r" b="b"/>
            <a:pathLst>
              <a:path w="850264" h="0">
                <a:moveTo>
                  <a:pt x="0" y="0"/>
                </a:moveTo>
                <a:lnTo>
                  <a:pt x="849820" y="0"/>
                </a:lnTo>
              </a:path>
            </a:pathLst>
          </a:custGeom>
          <a:ln w="73296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01668" y="4688934"/>
            <a:ext cx="119824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latin typeface="Microsoft JhengHei UI Light"/>
                <a:cs typeface="Microsoft JhengHei UI Light"/>
              </a:rPr>
              <a:t>频分复⽤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42645" y="8383127"/>
            <a:ext cx="1764291" cy="340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44238" y="7610754"/>
            <a:ext cx="1762183" cy="3368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47235" y="6836422"/>
            <a:ext cx="1759186" cy="3368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51080" y="5407242"/>
            <a:ext cx="1758847" cy="3468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2022598" y="5024340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15256" y="4825771"/>
            <a:ext cx="6308090" cy="1609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频分复⽤要求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总频率宽度</a:t>
            </a:r>
            <a:r>
              <a:rPr dirty="0" sz="2450" spc="15" b="0">
                <a:latin typeface="Microsoft JhengHei UI Light"/>
                <a:cs typeface="Microsoft JhengHei UI Light"/>
              </a:rPr>
              <a:t>⼤于各个⼦信道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频率 之和</a:t>
            </a:r>
            <a:r>
              <a:rPr dirty="0" sz="2450" spc="15" b="0">
                <a:latin typeface="Microsoft JhengHei UI Light"/>
                <a:cs typeface="Microsoft JhengHei UI Light"/>
              </a:rPr>
              <a:t>。各⼦信道之间设⽴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隔离带</a:t>
            </a:r>
            <a:r>
              <a:rPr dirty="0" sz="2450" spc="15" b="0">
                <a:latin typeface="Microsoft JhengHei UI Light"/>
                <a:cs typeface="Microsoft JhengHei UI Light"/>
              </a:rPr>
              <a:t>，这样就保证 </a:t>
            </a:r>
            <a:r>
              <a:rPr dirty="0" sz="2450" spc="15" b="0">
                <a:latin typeface="Microsoft JhengHei UI Light"/>
                <a:cs typeface="Microsoft JhengHei UI Light"/>
              </a:rPr>
              <a:t>了各路信号互不⼲扰：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336725" y="6607537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6725" y="7663003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336725" y="8190735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36725" y="8718468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29383" y="6408968"/>
            <a:ext cx="5994400" cy="2664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频分复⽤技术的特点是所有⼦信道传输的信 </a:t>
            </a:r>
            <a:r>
              <a:rPr dirty="0" sz="2450" spc="15" b="0">
                <a:latin typeface="Microsoft JhengHei UI Light"/>
                <a:cs typeface="Microsoft JhengHei UI Light"/>
              </a:rPr>
              <a:t>号以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并⾏的⽅式⼯作</a:t>
            </a:r>
            <a:r>
              <a:rPr dirty="0" sz="2450" spc="15" b="0">
                <a:latin typeface="Microsoft JhengHei UI Light"/>
                <a:cs typeface="Microsoft JhengHei UI Light"/>
              </a:rPr>
              <a:t>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例：⼴播、有线电视；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 marR="2203450">
              <a:lnSpc>
                <a:spcPct val="141300"/>
              </a:lnSpc>
            </a:pPr>
            <a:r>
              <a:rPr dirty="0" sz="2450" spc="15" b="0">
                <a:latin typeface="Microsoft JhengHei UI Light"/>
                <a:cs typeface="Microsoft JhengHei UI Light"/>
              </a:rPr>
              <a:t>充分利⽤带宽，效率较⾼； </a:t>
            </a:r>
            <a:r>
              <a:rPr dirty="0" sz="2450" spc="15" b="0">
                <a:latin typeface="Microsoft JhengHei UI Light"/>
                <a:cs typeface="Microsoft JhengHei UI Light"/>
              </a:rPr>
              <a:t>技术成熟，实现容易。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79388" y="705445"/>
            <a:ext cx="13545819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频分多路复⽤</a:t>
            </a:r>
            <a:r>
              <a:rPr dirty="0" spc="55"/>
              <a:t>（</a:t>
            </a:r>
            <a:r>
              <a:rPr dirty="0" spc="55" b="0">
                <a:latin typeface="Arial"/>
                <a:cs typeface="Arial"/>
              </a:rPr>
              <a:t>Frequency</a:t>
            </a:r>
            <a:r>
              <a:rPr dirty="0" spc="250" b="0">
                <a:latin typeface="Arial"/>
                <a:cs typeface="Arial"/>
              </a:rPr>
              <a:t> </a:t>
            </a:r>
            <a:r>
              <a:rPr dirty="0" spc="85" b="0">
                <a:latin typeface="Arial"/>
                <a:cs typeface="Arial"/>
              </a:rPr>
              <a:t>Division</a:t>
            </a:r>
            <a:r>
              <a:rPr dirty="0" spc="250" b="0">
                <a:latin typeface="Arial"/>
                <a:cs typeface="Arial"/>
              </a:rPr>
              <a:t> </a:t>
            </a:r>
            <a:r>
              <a:rPr dirty="0" spc="175" b="0">
                <a:latin typeface="Arial"/>
                <a:cs typeface="Arial"/>
              </a:rPr>
              <a:t>Multiplexing</a:t>
            </a:r>
            <a:r>
              <a:rPr dirty="0" spc="175"/>
              <a:t>）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377305" y="9268297"/>
            <a:ext cx="17339310" cy="1429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18984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solidFill>
                  <a:srgbClr val="1D1C1B"/>
                </a:solidFill>
                <a:latin typeface="Microsoft JhengHei UI Light"/>
                <a:cs typeface="Microsoft JhengHei UI Light"/>
              </a:rPr>
              <a:t>时间</a:t>
            </a:r>
            <a:endParaRPr sz="230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20500"/>
              </a:lnSpc>
              <a:spcBef>
                <a:spcPts val="119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更多的⽤户轮流使⽤这</a:t>
            </a:r>
            <a:r>
              <a:rPr dirty="0" sz="2450" spc="10" i="1">
                <a:latin typeface="Arial"/>
                <a:cs typeface="Arial"/>
              </a:rPr>
              <a:t>N</a:t>
            </a:r>
            <a:r>
              <a:rPr dirty="0" sz="2450" spc="15" b="0">
                <a:latin typeface="Microsoft JhengHei UI Light"/>
                <a:cs typeface="Microsoft JhengHei UI Light"/>
              </a:rPr>
              <a:t>个频带。这种⽅式称为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频分多址接⼊</a:t>
            </a:r>
            <a:r>
              <a:rPr dirty="0" sz="2450" spc="5">
                <a:latin typeface="Arial"/>
                <a:cs typeface="Arial"/>
              </a:rPr>
              <a:t>FDMA</a:t>
            </a:r>
            <a:r>
              <a:rPr dirty="0" sz="2450" spc="-114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(Frequency</a:t>
            </a:r>
            <a:r>
              <a:rPr dirty="0" sz="2450" spc="2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Division</a:t>
            </a:r>
            <a:r>
              <a:rPr dirty="0" sz="2450" spc="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Multiple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Access)</a:t>
            </a:r>
            <a:r>
              <a:rPr dirty="0" sz="2450" spc="5" b="0">
                <a:latin typeface="Microsoft JhengHei UI Light"/>
                <a:cs typeface="Microsoft JhengHei UI Light"/>
              </a:rPr>
              <a:t>，</a:t>
            </a:r>
            <a:r>
              <a:rPr dirty="0" sz="2450" spc="15" b="0">
                <a:latin typeface="Microsoft JhengHei UI Light"/>
                <a:cs typeface="Microsoft JhengHei UI Light"/>
              </a:rPr>
              <a:t>简称为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频分多址；  </a:t>
            </a:r>
            <a:r>
              <a:rPr dirty="0" sz="2450" spc="15" b="0">
                <a:latin typeface="Microsoft JhengHei UI Light"/>
                <a:cs typeface="Microsoft JhengHei UI Light"/>
              </a:rPr>
              <a:t>若每⼀个⽤户占⽤的带宽不变，则当复⽤的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⽤户数增加</a:t>
            </a:r>
            <a:r>
              <a:rPr dirty="0" sz="2450" spc="15" b="0">
                <a:latin typeface="Microsoft JhengHei UI Light"/>
                <a:cs typeface="Microsoft JhengHei UI Light"/>
              </a:rPr>
              <a:t>时，复⽤后的信道的总带宽就跟着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变宽</a:t>
            </a:r>
            <a:r>
              <a:rPr dirty="0" sz="2450" spc="15" b="0">
                <a:latin typeface="Microsoft JhengHei UI Light"/>
                <a:cs typeface="Microsoft JhengHei UI Light"/>
              </a:rPr>
              <a:t>。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179" y="2078422"/>
            <a:ext cx="8096737" cy="8523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6072" y="2455374"/>
            <a:ext cx="7301230" cy="7727950"/>
          </a:xfrm>
          <a:custGeom>
            <a:avLst/>
            <a:gdLst/>
            <a:ahLst/>
            <a:cxnLst/>
            <a:rect l="l" t="t" r="r" b="b"/>
            <a:pathLst>
              <a:path w="7301230" h="7727950">
                <a:moveTo>
                  <a:pt x="7077469" y="0"/>
                </a:moveTo>
                <a:lnTo>
                  <a:pt x="223480" y="0"/>
                </a:lnTo>
                <a:lnTo>
                  <a:pt x="179008" y="171"/>
                </a:lnTo>
                <a:lnTo>
                  <a:pt x="143144" y="1368"/>
                </a:lnTo>
                <a:lnTo>
                  <a:pt x="114658" y="4620"/>
                </a:lnTo>
                <a:lnTo>
                  <a:pt x="92320" y="10951"/>
                </a:lnTo>
                <a:lnTo>
                  <a:pt x="42616" y="42616"/>
                </a:lnTo>
                <a:lnTo>
                  <a:pt x="10951" y="92319"/>
                </a:lnTo>
                <a:lnTo>
                  <a:pt x="1368" y="143144"/>
                </a:lnTo>
                <a:lnTo>
                  <a:pt x="0" y="223480"/>
                </a:lnTo>
                <a:lnTo>
                  <a:pt x="0" y="7504225"/>
                </a:lnTo>
                <a:lnTo>
                  <a:pt x="171" y="7548697"/>
                </a:lnTo>
                <a:lnTo>
                  <a:pt x="4620" y="7613048"/>
                </a:lnTo>
                <a:lnTo>
                  <a:pt x="24154" y="7662118"/>
                </a:lnTo>
                <a:lnTo>
                  <a:pt x="65588" y="7703552"/>
                </a:lnTo>
                <a:lnTo>
                  <a:pt x="114658" y="7723086"/>
                </a:lnTo>
                <a:lnTo>
                  <a:pt x="179008" y="7727535"/>
                </a:lnTo>
                <a:lnTo>
                  <a:pt x="223480" y="7727707"/>
                </a:lnTo>
                <a:lnTo>
                  <a:pt x="7077469" y="7727707"/>
                </a:lnTo>
                <a:lnTo>
                  <a:pt x="7121940" y="7727535"/>
                </a:lnTo>
                <a:lnTo>
                  <a:pt x="7186291" y="7723086"/>
                </a:lnTo>
                <a:lnTo>
                  <a:pt x="7235361" y="7703552"/>
                </a:lnTo>
                <a:lnTo>
                  <a:pt x="7276796" y="7662118"/>
                </a:lnTo>
                <a:lnTo>
                  <a:pt x="7296330" y="7613048"/>
                </a:lnTo>
                <a:lnTo>
                  <a:pt x="7300779" y="7548697"/>
                </a:lnTo>
                <a:lnTo>
                  <a:pt x="7300950" y="7504225"/>
                </a:lnTo>
                <a:lnTo>
                  <a:pt x="7300950" y="223480"/>
                </a:lnTo>
                <a:lnTo>
                  <a:pt x="7300779" y="179008"/>
                </a:lnTo>
                <a:lnTo>
                  <a:pt x="7296330" y="114658"/>
                </a:lnTo>
                <a:lnTo>
                  <a:pt x="7276796" y="65588"/>
                </a:lnTo>
                <a:lnTo>
                  <a:pt x="7235361" y="24154"/>
                </a:lnTo>
                <a:lnTo>
                  <a:pt x="7186291" y="4620"/>
                </a:lnTo>
                <a:lnTo>
                  <a:pt x="7121940" y="171"/>
                </a:lnTo>
                <a:lnTo>
                  <a:pt x="7077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6072" y="2455374"/>
            <a:ext cx="7301230" cy="7727950"/>
          </a:xfrm>
          <a:custGeom>
            <a:avLst/>
            <a:gdLst/>
            <a:ahLst/>
            <a:cxnLst/>
            <a:rect l="l" t="t" r="r" b="b"/>
            <a:pathLst>
              <a:path w="7301230" h="7727950">
                <a:moveTo>
                  <a:pt x="223480" y="0"/>
                </a:moveTo>
                <a:lnTo>
                  <a:pt x="7077469" y="0"/>
                </a:lnTo>
                <a:lnTo>
                  <a:pt x="7121940" y="171"/>
                </a:lnTo>
                <a:lnTo>
                  <a:pt x="7186291" y="4620"/>
                </a:lnTo>
                <a:lnTo>
                  <a:pt x="7235361" y="24154"/>
                </a:lnTo>
                <a:lnTo>
                  <a:pt x="7276796" y="65588"/>
                </a:lnTo>
                <a:lnTo>
                  <a:pt x="7296330" y="114658"/>
                </a:lnTo>
                <a:lnTo>
                  <a:pt x="7300779" y="179008"/>
                </a:lnTo>
                <a:lnTo>
                  <a:pt x="7300950" y="223480"/>
                </a:lnTo>
                <a:lnTo>
                  <a:pt x="7300950" y="7504227"/>
                </a:lnTo>
                <a:lnTo>
                  <a:pt x="7300779" y="7548698"/>
                </a:lnTo>
                <a:lnTo>
                  <a:pt x="7296330" y="7613048"/>
                </a:lnTo>
                <a:lnTo>
                  <a:pt x="7276796" y="7662119"/>
                </a:lnTo>
                <a:lnTo>
                  <a:pt x="7235361" y="7703552"/>
                </a:lnTo>
                <a:lnTo>
                  <a:pt x="7186291" y="7723086"/>
                </a:lnTo>
                <a:lnTo>
                  <a:pt x="7121940" y="7727535"/>
                </a:lnTo>
                <a:lnTo>
                  <a:pt x="7077469" y="7727707"/>
                </a:lnTo>
                <a:lnTo>
                  <a:pt x="223480" y="7727707"/>
                </a:lnTo>
                <a:lnTo>
                  <a:pt x="179008" y="7727535"/>
                </a:lnTo>
                <a:lnTo>
                  <a:pt x="114658" y="7723086"/>
                </a:lnTo>
                <a:lnTo>
                  <a:pt x="65588" y="7703552"/>
                </a:lnTo>
                <a:lnTo>
                  <a:pt x="24154" y="7662119"/>
                </a:lnTo>
                <a:lnTo>
                  <a:pt x="4620" y="7613048"/>
                </a:lnTo>
                <a:lnTo>
                  <a:pt x="171" y="7548698"/>
                </a:lnTo>
                <a:lnTo>
                  <a:pt x="0" y="7504227"/>
                </a:lnTo>
                <a:lnTo>
                  <a:pt x="0" y="223480"/>
                </a:lnTo>
                <a:lnTo>
                  <a:pt x="171" y="179008"/>
                </a:lnTo>
                <a:lnTo>
                  <a:pt x="4620" y="114658"/>
                </a:lnTo>
                <a:lnTo>
                  <a:pt x="24154" y="65588"/>
                </a:lnTo>
                <a:lnTo>
                  <a:pt x="65588" y="24154"/>
                </a:lnTo>
                <a:lnTo>
                  <a:pt x="114658" y="4620"/>
                </a:lnTo>
                <a:lnTo>
                  <a:pt x="179008" y="171"/>
                </a:lnTo>
                <a:lnTo>
                  <a:pt x="22348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99078" y="3326083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7831" y="3102607"/>
            <a:ext cx="5889625" cy="251142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时分复⽤则是将时间划分为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⼀段段等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 marR="92075">
              <a:lnSpc>
                <a:spcPts val="4940"/>
              </a:lnSpc>
              <a:spcBef>
                <a:spcPts val="32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⻓的时分复⽤帧</a:t>
            </a:r>
            <a:r>
              <a:rPr dirty="0" sz="2850" spc="50" b="0">
                <a:latin typeface="Microsoft JhengHei UI Light"/>
                <a:cs typeface="Microsoft JhengHei UI Light"/>
              </a:rPr>
              <a:t>（</a:t>
            </a:r>
            <a:r>
              <a:rPr dirty="0" sz="2850" spc="50">
                <a:latin typeface="Arial"/>
                <a:cs typeface="Arial"/>
              </a:rPr>
              <a:t>TDM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帧），每⼀ 路信号在每⼀个</a:t>
            </a:r>
            <a:r>
              <a:rPr dirty="0" sz="2850" spc="-90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TDM</a:t>
            </a:r>
            <a:r>
              <a:rPr dirty="0" sz="2850" spc="-3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帧中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占⽤固定 序号的时隙（同步时分复⽤）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3205" y="8297318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3205" y="5588224"/>
            <a:ext cx="5986145" cy="374269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461009" marR="5080" indent="-448309">
              <a:lnSpc>
                <a:spcPct val="143500"/>
              </a:lnSpc>
              <a:spcBef>
                <a:spcPts val="30"/>
              </a:spcBef>
              <a:buSzPct val="75438"/>
              <a:buFont typeface="Arial"/>
              <a:buChar char="•"/>
              <a:tabLst>
                <a:tab pos="461009" algn="l"/>
                <a:tab pos="461645" algn="l"/>
                <a:tab pos="4872990" algn="l"/>
              </a:tabLst>
            </a:pPr>
            <a:r>
              <a:rPr dirty="0" sz="2850" spc="30" b="0">
                <a:latin typeface="Microsoft JhengHei UI Light"/>
                <a:cs typeface="Microsoft JhengHei UI Light"/>
              </a:rPr>
              <a:t>每⼀路信号所占⽤的时隙是</a:t>
            </a:r>
            <a:r>
              <a:rPr dirty="0" sz="28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周期性 地出现</a:t>
            </a:r>
            <a:r>
              <a:rPr dirty="0" sz="2850" spc="30" b="0">
                <a:latin typeface="Microsoft JhengHei UI Light"/>
                <a:cs typeface="Microsoft JhengHei UI Light"/>
              </a:rPr>
              <a:t>（其周期就是</a:t>
            </a:r>
            <a:r>
              <a:rPr dirty="0" sz="2850" spc="-45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TDM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25" b="0">
                <a:latin typeface="Microsoft JhengHei UI Light"/>
                <a:cs typeface="Microsoft JhengHei UI Light"/>
              </a:rPr>
              <a:t>帧的⻓ </a:t>
            </a:r>
            <a:r>
              <a:rPr dirty="0" sz="2850" spc="30" b="0">
                <a:latin typeface="Microsoft JhengHei UI Light"/>
                <a:cs typeface="Microsoft JhengHei UI Light"/>
              </a:rPr>
              <a:t>度</a:t>
            </a:r>
            <a:r>
              <a:rPr dirty="0" sz="2850" spc="50" b="0">
                <a:latin typeface="Microsoft JhengHei UI Light"/>
                <a:cs typeface="Microsoft JhengHei UI Light"/>
              </a:rPr>
              <a:t>），</a:t>
            </a:r>
            <a:r>
              <a:rPr dirty="0" sz="2850" spc="50">
                <a:latin typeface="Arial"/>
                <a:cs typeface="Arial"/>
              </a:rPr>
              <a:t>TDM</a:t>
            </a:r>
            <a:r>
              <a:rPr dirty="0" sz="2850" spc="-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信号也称为等时信 号。</a:t>
            </a:r>
            <a:endParaRPr sz="2850">
              <a:latin typeface="Microsoft JhengHei UI Light"/>
              <a:cs typeface="Microsoft JhengHei UI Light"/>
            </a:endParaRPr>
          </a:p>
          <a:p>
            <a:pPr marL="461009" marR="19050">
              <a:lnSpc>
                <a:spcPts val="4850"/>
              </a:lnSpc>
              <a:spcBef>
                <a:spcPts val="40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时分复⽤的所有⽤户是在</a:t>
            </a:r>
            <a:r>
              <a:rPr dirty="0" sz="28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不同的时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间占⽤同样的频带宽度。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2343" y="2818095"/>
            <a:ext cx="0" cy="4401185"/>
          </a:xfrm>
          <a:custGeom>
            <a:avLst/>
            <a:gdLst/>
            <a:ahLst/>
            <a:cxnLst/>
            <a:rect l="l" t="t" r="r" b="b"/>
            <a:pathLst>
              <a:path w="0" h="4401184">
                <a:moveTo>
                  <a:pt x="0" y="0"/>
                </a:moveTo>
                <a:lnTo>
                  <a:pt x="0" y="4400877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72083" y="27280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00099" y="7230406"/>
            <a:ext cx="9258935" cy="0"/>
          </a:xfrm>
          <a:custGeom>
            <a:avLst/>
            <a:gdLst/>
            <a:ahLst/>
            <a:cxnLst/>
            <a:rect l="l" t="t" r="r" b="b"/>
            <a:pathLst>
              <a:path w="9258935" h="0">
                <a:moveTo>
                  <a:pt x="0" y="0"/>
                </a:moveTo>
                <a:lnTo>
                  <a:pt x="9248278" y="0"/>
                </a:lnTo>
                <a:lnTo>
                  <a:pt x="9258749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748382" y="718014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216459" y="2288877"/>
            <a:ext cx="61214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latin typeface="Microsoft JhengHei UI Light"/>
                <a:cs typeface="Microsoft JhengHei UI Light"/>
              </a:rPr>
              <a:t>频率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1326" y="3438783"/>
            <a:ext cx="1561503" cy="3179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44271" y="3438783"/>
            <a:ext cx="1573862" cy="3179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192362" y="3438783"/>
            <a:ext cx="1576225" cy="317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72001" y="3438783"/>
            <a:ext cx="527168" cy="317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88121" y="3438783"/>
            <a:ext cx="1571095" cy="3179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767759" y="3438783"/>
            <a:ext cx="527168" cy="3179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378748" y="3438783"/>
            <a:ext cx="527167" cy="3179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58386" y="3438783"/>
            <a:ext cx="527168" cy="31791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544271" y="3150064"/>
          <a:ext cx="8361680" cy="3643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015"/>
                <a:gridCol w="516254"/>
                <a:gridCol w="1064259"/>
                <a:gridCol w="527050"/>
                <a:gridCol w="509269"/>
                <a:gridCol w="1063625"/>
                <a:gridCol w="505460"/>
                <a:gridCol w="509270"/>
                <a:gridCol w="1075055"/>
                <a:gridCol w="521970"/>
                <a:gridCol w="509270"/>
                <a:gridCol w="1055370"/>
              </a:tblGrid>
              <a:tr h="288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78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752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  <a:lnR w="28575">
                      <a:solidFill>
                        <a:srgbClr val="424C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4C6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9789667" y="3033015"/>
            <a:ext cx="0" cy="321310"/>
          </a:xfrm>
          <a:custGeom>
            <a:avLst/>
            <a:gdLst/>
            <a:ahLst/>
            <a:cxnLst/>
            <a:rect l="l" t="t" r="r" b="b"/>
            <a:pathLst>
              <a:path w="0" h="321310">
                <a:moveTo>
                  <a:pt x="0" y="0"/>
                </a:moveTo>
                <a:lnTo>
                  <a:pt x="0" y="320929"/>
                </a:lnTo>
              </a:path>
            </a:pathLst>
          </a:custGeom>
          <a:ln w="20941">
            <a:solidFill>
              <a:srgbClr val="2C65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39407" y="33434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2C65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919710" y="3033015"/>
            <a:ext cx="0" cy="321310"/>
          </a:xfrm>
          <a:custGeom>
            <a:avLst/>
            <a:gdLst/>
            <a:ahLst/>
            <a:cxnLst/>
            <a:rect l="l" t="t" r="r" b="b"/>
            <a:pathLst>
              <a:path w="0" h="321310">
                <a:moveTo>
                  <a:pt x="0" y="0"/>
                </a:moveTo>
                <a:lnTo>
                  <a:pt x="0" y="320929"/>
                </a:lnTo>
              </a:path>
            </a:pathLst>
          </a:custGeom>
          <a:ln w="20941">
            <a:solidFill>
              <a:srgbClr val="2C65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69449" y="33434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2C65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983061" y="3033015"/>
            <a:ext cx="0" cy="321310"/>
          </a:xfrm>
          <a:custGeom>
            <a:avLst/>
            <a:gdLst/>
            <a:ahLst/>
            <a:cxnLst/>
            <a:rect l="l" t="t" r="r" b="b"/>
            <a:pathLst>
              <a:path w="0" h="321310">
                <a:moveTo>
                  <a:pt x="0" y="0"/>
                </a:moveTo>
                <a:lnTo>
                  <a:pt x="0" y="320929"/>
                </a:lnTo>
              </a:path>
            </a:pathLst>
          </a:custGeom>
          <a:ln w="20941">
            <a:solidFill>
              <a:srgbClr val="2C65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32800" y="33434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2C65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75866" y="3033015"/>
            <a:ext cx="0" cy="321310"/>
          </a:xfrm>
          <a:custGeom>
            <a:avLst/>
            <a:gdLst/>
            <a:ahLst/>
            <a:cxnLst/>
            <a:rect l="l" t="t" r="r" b="b"/>
            <a:pathLst>
              <a:path w="0" h="321310">
                <a:moveTo>
                  <a:pt x="0" y="0"/>
                </a:moveTo>
                <a:lnTo>
                  <a:pt x="0" y="320929"/>
                </a:lnTo>
              </a:path>
            </a:pathLst>
          </a:custGeom>
          <a:ln w="20941">
            <a:solidFill>
              <a:srgbClr val="2C65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025606" y="334347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2C65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771489" y="3033312"/>
            <a:ext cx="8967470" cy="0"/>
          </a:xfrm>
          <a:custGeom>
            <a:avLst/>
            <a:gdLst/>
            <a:ahLst/>
            <a:cxnLst/>
            <a:rect l="l" t="t" r="r" b="b"/>
            <a:pathLst>
              <a:path w="8967469" h="0">
                <a:moveTo>
                  <a:pt x="0" y="0"/>
                </a:moveTo>
                <a:lnTo>
                  <a:pt x="8967161" y="0"/>
                </a:lnTo>
              </a:path>
            </a:pathLst>
          </a:custGeom>
          <a:ln w="20941">
            <a:solidFill>
              <a:srgbClr val="2165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4572908" y="2628082"/>
            <a:ext cx="30060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 b="0">
                <a:latin typeface="Microsoft JhengHei UI Light"/>
                <a:cs typeface="Microsoft JhengHei UI Light"/>
              </a:rPr>
              <a:t>在</a:t>
            </a:r>
            <a:r>
              <a:rPr dirty="0" sz="2300">
                <a:latin typeface="Arial"/>
                <a:cs typeface="Arial"/>
              </a:rPr>
              <a:t>TMD</a:t>
            </a:r>
            <a:r>
              <a:rPr dirty="0" sz="2300" spc="0" b="0">
                <a:latin typeface="Microsoft JhengHei UI Light"/>
                <a:cs typeface="Microsoft JhengHei UI Light"/>
              </a:rPr>
              <a:t>帧中的位置不变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556799" y="6698427"/>
            <a:ext cx="2031315" cy="1693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222444" y="6854418"/>
            <a:ext cx="6889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990F06"/>
                </a:solidFill>
                <a:latin typeface="Arial"/>
                <a:cs typeface="Arial"/>
              </a:rPr>
              <a:t>TM</a:t>
            </a:r>
            <a:r>
              <a:rPr dirty="0" sz="1650" spc="-5">
                <a:solidFill>
                  <a:srgbClr val="990F06"/>
                </a:solidFill>
                <a:latin typeface="Arial"/>
                <a:cs typeface="Arial"/>
              </a:rPr>
              <a:t>D</a:t>
            </a:r>
            <a:r>
              <a:rPr dirty="0" sz="1650" spc="-5" b="0">
                <a:solidFill>
                  <a:srgbClr val="990F06"/>
                </a:solidFill>
                <a:latin typeface="Microsoft JhengHei UI Light"/>
                <a:cs typeface="Microsoft JhengHei UI Light"/>
              </a:rPr>
              <a:t>帧</a:t>
            </a:r>
            <a:endParaRPr sz="1650">
              <a:latin typeface="Microsoft JhengHei UI Light"/>
              <a:cs typeface="Microsoft JhengHei UI 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667211" y="6698427"/>
            <a:ext cx="2031315" cy="1693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332851" y="6854418"/>
            <a:ext cx="6889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990F06"/>
                </a:solidFill>
                <a:latin typeface="Arial"/>
                <a:cs typeface="Arial"/>
              </a:rPr>
              <a:t>TM</a:t>
            </a:r>
            <a:r>
              <a:rPr dirty="0" sz="1650" spc="-5">
                <a:solidFill>
                  <a:srgbClr val="990F06"/>
                </a:solidFill>
                <a:latin typeface="Arial"/>
                <a:cs typeface="Arial"/>
              </a:rPr>
              <a:t>D</a:t>
            </a:r>
            <a:r>
              <a:rPr dirty="0" sz="1650" spc="-5" b="0">
                <a:solidFill>
                  <a:srgbClr val="990F06"/>
                </a:solidFill>
                <a:latin typeface="Microsoft JhengHei UI Light"/>
                <a:cs typeface="Microsoft JhengHei UI Light"/>
              </a:rPr>
              <a:t>帧</a:t>
            </a:r>
            <a:endParaRPr sz="1650">
              <a:latin typeface="Microsoft JhengHei UI Light"/>
              <a:cs typeface="Microsoft JhengHei UI 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777617" y="6698427"/>
            <a:ext cx="2031315" cy="1693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4443257" y="6854418"/>
            <a:ext cx="6889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990F06"/>
                </a:solidFill>
                <a:latin typeface="Arial"/>
                <a:cs typeface="Arial"/>
              </a:rPr>
              <a:t>TM</a:t>
            </a:r>
            <a:r>
              <a:rPr dirty="0" sz="1650" spc="-5">
                <a:solidFill>
                  <a:srgbClr val="990F06"/>
                </a:solidFill>
                <a:latin typeface="Arial"/>
                <a:cs typeface="Arial"/>
              </a:rPr>
              <a:t>D</a:t>
            </a:r>
            <a:r>
              <a:rPr dirty="0" sz="1650" spc="-5" b="0">
                <a:solidFill>
                  <a:srgbClr val="990F06"/>
                </a:solidFill>
                <a:latin typeface="Microsoft JhengHei UI Light"/>
                <a:cs typeface="Microsoft JhengHei UI Light"/>
              </a:rPr>
              <a:t>帧</a:t>
            </a:r>
            <a:endParaRPr sz="16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858831" y="6698427"/>
            <a:ext cx="2031315" cy="1693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6524482" y="6854418"/>
            <a:ext cx="6889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990F06"/>
                </a:solidFill>
                <a:latin typeface="Arial"/>
                <a:cs typeface="Arial"/>
              </a:rPr>
              <a:t>TM</a:t>
            </a:r>
            <a:r>
              <a:rPr dirty="0" sz="1650" spc="-5">
                <a:solidFill>
                  <a:srgbClr val="990F06"/>
                </a:solidFill>
                <a:latin typeface="Arial"/>
                <a:cs typeface="Arial"/>
              </a:rPr>
              <a:t>D</a:t>
            </a:r>
            <a:r>
              <a:rPr dirty="0" sz="1650" spc="-5" b="0">
                <a:solidFill>
                  <a:srgbClr val="990F06"/>
                </a:solidFill>
                <a:latin typeface="Microsoft JhengHei UI Light"/>
                <a:cs typeface="Microsoft JhengHei UI Light"/>
              </a:rPr>
              <a:t>帧</a:t>
            </a:r>
            <a:endParaRPr sz="165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159708" y="5132668"/>
            <a:ext cx="693420" cy="0"/>
          </a:xfrm>
          <a:custGeom>
            <a:avLst/>
            <a:gdLst/>
            <a:ahLst/>
            <a:cxnLst/>
            <a:rect l="l" t="t" r="r" b="b"/>
            <a:pathLst>
              <a:path w="693419" h="0">
                <a:moveTo>
                  <a:pt x="0" y="0"/>
                </a:moveTo>
                <a:lnTo>
                  <a:pt x="693256" y="0"/>
                </a:lnTo>
              </a:path>
            </a:pathLst>
          </a:custGeom>
          <a:ln w="7329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4513406" y="715916"/>
            <a:ext cx="1108710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时分多路复⽤</a:t>
            </a:r>
            <a:r>
              <a:rPr dirty="0" spc="35" b="0">
                <a:latin typeface="Arial"/>
                <a:cs typeface="Arial"/>
              </a:rPr>
              <a:t>(Time</a:t>
            </a:r>
            <a:r>
              <a:rPr dirty="0" spc="235" b="0">
                <a:latin typeface="Arial"/>
                <a:cs typeface="Arial"/>
              </a:rPr>
              <a:t> </a:t>
            </a:r>
            <a:r>
              <a:rPr dirty="0" spc="75" b="0">
                <a:latin typeface="Arial"/>
                <a:cs typeface="Arial"/>
              </a:rPr>
              <a:t>Division</a:t>
            </a:r>
            <a:r>
              <a:rPr dirty="0" spc="235" b="0">
                <a:latin typeface="Arial"/>
                <a:cs typeface="Arial"/>
              </a:rPr>
              <a:t> </a:t>
            </a:r>
            <a:r>
              <a:rPr dirty="0" spc="85" b="0">
                <a:latin typeface="Arial"/>
                <a:cs typeface="Arial"/>
              </a:rPr>
              <a:t>Multiplexing)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33063" y="8053072"/>
            <a:ext cx="107950" cy="758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33063" y="9392956"/>
            <a:ext cx="107950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69628" y="7294463"/>
            <a:ext cx="9417050" cy="2903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71570">
              <a:lnSpc>
                <a:spcPct val="100000"/>
              </a:lnSpc>
              <a:spcBef>
                <a:spcPts val="105"/>
              </a:spcBef>
              <a:tabLst>
                <a:tab pos="8669655" algn="l"/>
              </a:tabLst>
            </a:pPr>
            <a:r>
              <a:rPr dirty="0" sz="2300" spc="0" b="0">
                <a:latin typeface="Microsoft JhengHei UI Light"/>
                <a:cs typeface="Microsoft JhengHei UI Light"/>
              </a:rPr>
              <a:t>时分复⽤	时间</a:t>
            </a:r>
            <a:endParaRPr sz="2300">
              <a:latin typeface="Microsoft JhengHei UI Light"/>
              <a:cs typeface="Microsoft JhengHei U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5" b="0">
                <a:latin typeface="Microsoft JhengHei UI Light"/>
                <a:cs typeface="Microsoft JhengHei UI Light"/>
              </a:rPr>
              <a:t>更多的⽤户轮流使⽤这</a:t>
            </a:r>
            <a:r>
              <a:rPr dirty="0" sz="2450" spc="5">
                <a:latin typeface="Arial"/>
                <a:cs typeface="Arial"/>
              </a:rPr>
              <a:t>4</a:t>
            </a:r>
            <a:r>
              <a:rPr dirty="0" sz="2450" spc="15" b="0">
                <a:latin typeface="Microsoft JhengHei UI Light"/>
                <a:cs typeface="Microsoft JhengHei UI Light"/>
              </a:rPr>
              <a:t>个时隙。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 marR="6350">
              <a:lnSpc>
                <a:spcPct val="120500"/>
              </a:lnSpc>
              <a:spcBef>
                <a:spcPts val="5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这种⽅式称为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时分多址接⼊</a:t>
            </a:r>
            <a:r>
              <a:rPr dirty="0" sz="2450" spc="5">
                <a:latin typeface="Arial"/>
                <a:cs typeface="Arial"/>
              </a:rPr>
              <a:t>TDMA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(Time</a:t>
            </a:r>
            <a:r>
              <a:rPr dirty="0" sz="2450" spc="2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Division</a:t>
            </a:r>
            <a:r>
              <a:rPr dirty="0" sz="2450" spc="25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Multiple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Access)</a:t>
            </a:r>
            <a:r>
              <a:rPr dirty="0" sz="2450" spc="5" b="0">
                <a:latin typeface="Microsoft JhengHei UI Light"/>
                <a:cs typeface="Microsoft JhengHei UI Light"/>
              </a:rPr>
              <a:t>，  </a:t>
            </a:r>
            <a:r>
              <a:rPr dirty="0" sz="2450" spc="15" b="0">
                <a:latin typeface="Microsoft JhengHei UI Light"/>
                <a:cs typeface="Microsoft JhengHei UI Light"/>
              </a:rPr>
              <a:t>简称为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时分多址；</a:t>
            </a:r>
            <a:endParaRPr sz="24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3540"/>
              </a:lnSpc>
              <a:spcBef>
                <a:spcPts val="140"/>
              </a:spcBef>
            </a:pPr>
            <a:r>
              <a:rPr dirty="0" sz="2450" spc="25" b="0">
                <a:latin typeface="Microsoft JhengHei UI Light"/>
                <a:cs typeface="Microsoft JhengHei UI Light"/>
              </a:rPr>
              <a:t>时分复⽤帧的⻓度是</a:t>
            </a:r>
            <a:r>
              <a:rPr dirty="0" sz="2450" spc="10">
                <a:latin typeface="Arial"/>
                <a:cs typeface="Arial"/>
              </a:rPr>
              <a:t>125µs</a:t>
            </a:r>
            <a:r>
              <a:rPr dirty="0" sz="2450" spc="25" b="0">
                <a:latin typeface="Microsoft JhengHei UI Light"/>
                <a:cs typeface="Microsoft JhengHei UI Light"/>
              </a:rPr>
              <a:t>。复⽤的</a:t>
            </a:r>
            <a:r>
              <a:rPr dirty="0" sz="245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⽤户越多</a:t>
            </a:r>
            <a:r>
              <a:rPr dirty="0" sz="2450" spc="25" b="0">
                <a:latin typeface="Microsoft JhengHei UI Light"/>
                <a:cs typeface="Microsoft JhengHei UI Light"/>
              </a:rPr>
              <a:t>，每⼀个⽤户分配到的 </a:t>
            </a:r>
            <a:r>
              <a:rPr dirty="0" sz="2450" spc="1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时隙宽度就越窄</a:t>
            </a:r>
            <a:r>
              <a:rPr dirty="0" sz="2450" spc="15" b="0">
                <a:latin typeface="Microsoft JhengHei UI Light"/>
                <a:cs typeface="Microsoft JhengHei UI Light"/>
              </a:rPr>
              <a:t>。</a:t>
            </a:r>
            <a:endParaRPr sz="24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37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575175"/>
          </a:xfrm>
          <a:custGeom>
            <a:avLst/>
            <a:gdLst/>
            <a:ahLst/>
            <a:cxnLst/>
            <a:rect l="l" t="t" r="r" b="b"/>
            <a:pathLst>
              <a:path w="12963525" h="457517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16516"/>
                </a:lnTo>
                <a:lnTo>
                  <a:pt x="197" y="4367886"/>
                </a:lnTo>
                <a:lnTo>
                  <a:pt x="1581" y="4409313"/>
                </a:lnTo>
                <a:lnTo>
                  <a:pt x="12649" y="4468022"/>
                </a:lnTo>
                <a:lnTo>
                  <a:pt x="49226" y="4525435"/>
                </a:lnTo>
                <a:lnTo>
                  <a:pt x="106640" y="4562011"/>
                </a:lnTo>
                <a:lnTo>
                  <a:pt x="165348" y="4573081"/>
                </a:lnTo>
                <a:lnTo>
                  <a:pt x="206776" y="4574465"/>
                </a:lnTo>
                <a:lnTo>
                  <a:pt x="258146" y="4574662"/>
                </a:lnTo>
                <a:lnTo>
                  <a:pt x="12705299" y="4574662"/>
                </a:lnTo>
                <a:lnTo>
                  <a:pt x="12756671" y="4574465"/>
                </a:lnTo>
                <a:lnTo>
                  <a:pt x="12798099" y="4573081"/>
                </a:lnTo>
                <a:lnTo>
                  <a:pt x="12856802" y="4562011"/>
                </a:lnTo>
                <a:lnTo>
                  <a:pt x="12914218" y="4525435"/>
                </a:lnTo>
                <a:lnTo>
                  <a:pt x="12950799" y="4468022"/>
                </a:lnTo>
                <a:lnTo>
                  <a:pt x="12961867" y="4409313"/>
                </a:lnTo>
                <a:lnTo>
                  <a:pt x="12963250" y="4367886"/>
                </a:lnTo>
                <a:lnTo>
                  <a:pt x="12963448" y="431651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575175"/>
          </a:xfrm>
          <a:custGeom>
            <a:avLst/>
            <a:gdLst/>
            <a:ahLst/>
            <a:cxnLst/>
            <a:rect l="l" t="t" r="r" b="b"/>
            <a:pathLst>
              <a:path w="12963525" h="457517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16516"/>
                </a:lnTo>
                <a:lnTo>
                  <a:pt x="12963250" y="4367886"/>
                </a:lnTo>
                <a:lnTo>
                  <a:pt x="12961867" y="4409313"/>
                </a:lnTo>
                <a:lnTo>
                  <a:pt x="12950799" y="4468022"/>
                </a:lnTo>
                <a:lnTo>
                  <a:pt x="12914218" y="4525435"/>
                </a:lnTo>
                <a:lnTo>
                  <a:pt x="12856802" y="4562011"/>
                </a:lnTo>
                <a:lnTo>
                  <a:pt x="12798099" y="4573081"/>
                </a:lnTo>
                <a:lnTo>
                  <a:pt x="12756671" y="4574465"/>
                </a:lnTo>
                <a:lnTo>
                  <a:pt x="12705299" y="4574662"/>
                </a:lnTo>
                <a:lnTo>
                  <a:pt x="258145" y="4574662"/>
                </a:lnTo>
                <a:lnTo>
                  <a:pt x="206775" y="4574465"/>
                </a:lnTo>
                <a:lnTo>
                  <a:pt x="165348" y="4573081"/>
                </a:lnTo>
                <a:lnTo>
                  <a:pt x="106640" y="4562011"/>
                </a:lnTo>
                <a:lnTo>
                  <a:pt x="49226" y="4525435"/>
                </a:lnTo>
                <a:lnTo>
                  <a:pt x="12650" y="4468022"/>
                </a:lnTo>
                <a:lnTo>
                  <a:pt x="1581" y="4409313"/>
                </a:lnTo>
                <a:lnTo>
                  <a:pt x="197" y="4367886"/>
                </a:lnTo>
                <a:lnTo>
                  <a:pt x="0" y="4316516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时分多路复⽤</a:t>
            </a:r>
          </a:p>
        </p:txBody>
      </p:sp>
      <p:sp>
        <p:nvSpPr>
          <p:cNvPr id="7" name="object 7"/>
          <p:cNvSpPr/>
          <p:nvPr/>
        </p:nvSpPr>
        <p:spPr>
          <a:xfrm>
            <a:off x="9711823" y="468114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44" y="0"/>
                </a:moveTo>
                <a:lnTo>
                  <a:pt x="478925" y="1893"/>
                </a:lnTo>
                <a:lnTo>
                  <a:pt x="434568" y="7572"/>
                </a:lnTo>
                <a:lnTo>
                  <a:pt x="390733" y="17038"/>
                </a:lnTo>
                <a:lnTo>
                  <a:pt x="347683" y="30290"/>
                </a:lnTo>
                <a:lnTo>
                  <a:pt x="305678" y="47328"/>
                </a:lnTo>
                <a:lnTo>
                  <a:pt x="264980" y="68152"/>
                </a:lnTo>
                <a:lnTo>
                  <a:pt x="225851" y="92763"/>
                </a:lnTo>
                <a:lnTo>
                  <a:pt x="188551" y="121160"/>
                </a:lnTo>
                <a:lnTo>
                  <a:pt x="153342" y="153343"/>
                </a:lnTo>
                <a:lnTo>
                  <a:pt x="121159" y="188552"/>
                </a:lnTo>
                <a:lnTo>
                  <a:pt x="92762" y="225851"/>
                </a:lnTo>
                <a:lnTo>
                  <a:pt x="68152" y="264981"/>
                </a:lnTo>
                <a:lnTo>
                  <a:pt x="47327" y="305679"/>
                </a:lnTo>
                <a:lnTo>
                  <a:pt x="30289" y="347683"/>
                </a:lnTo>
                <a:lnTo>
                  <a:pt x="17038" y="390734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0"/>
                </a:lnTo>
                <a:lnTo>
                  <a:pt x="17038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2" y="782107"/>
                </a:lnTo>
                <a:lnTo>
                  <a:pt x="92762" y="821237"/>
                </a:lnTo>
                <a:lnTo>
                  <a:pt x="121159" y="858537"/>
                </a:lnTo>
                <a:lnTo>
                  <a:pt x="153342" y="893745"/>
                </a:lnTo>
                <a:lnTo>
                  <a:pt x="188551" y="925928"/>
                </a:lnTo>
                <a:lnTo>
                  <a:pt x="225851" y="954325"/>
                </a:lnTo>
                <a:lnTo>
                  <a:pt x="264980" y="978936"/>
                </a:lnTo>
                <a:lnTo>
                  <a:pt x="305678" y="999760"/>
                </a:lnTo>
                <a:lnTo>
                  <a:pt x="347683" y="1016799"/>
                </a:lnTo>
                <a:lnTo>
                  <a:pt x="390733" y="1030050"/>
                </a:lnTo>
                <a:lnTo>
                  <a:pt x="434568" y="1039516"/>
                </a:lnTo>
                <a:lnTo>
                  <a:pt x="478925" y="1045195"/>
                </a:lnTo>
                <a:lnTo>
                  <a:pt x="523544" y="1047089"/>
                </a:lnTo>
                <a:lnTo>
                  <a:pt x="568163" y="1045195"/>
                </a:lnTo>
                <a:lnTo>
                  <a:pt x="612520" y="1039516"/>
                </a:lnTo>
                <a:lnTo>
                  <a:pt x="656355" y="1030050"/>
                </a:lnTo>
                <a:lnTo>
                  <a:pt x="699405" y="1016799"/>
                </a:lnTo>
                <a:lnTo>
                  <a:pt x="741411" y="999760"/>
                </a:lnTo>
                <a:lnTo>
                  <a:pt x="782109" y="978936"/>
                </a:lnTo>
                <a:lnTo>
                  <a:pt x="821239" y="954325"/>
                </a:lnTo>
                <a:lnTo>
                  <a:pt x="858539" y="925928"/>
                </a:lnTo>
                <a:lnTo>
                  <a:pt x="893749" y="893745"/>
                </a:lnTo>
                <a:lnTo>
                  <a:pt x="925931" y="858537"/>
                </a:lnTo>
                <a:lnTo>
                  <a:pt x="954328" y="821237"/>
                </a:lnTo>
                <a:lnTo>
                  <a:pt x="978938" y="782107"/>
                </a:lnTo>
                <a:lnTo>
                  <a:pt x="999762" y="741409"/>
                </a:lnTo>
                <a:lnTo>
                  <a:pt x="1016800" y="699405"/>
                </a:lnTo>
                <a:lnTo>
                  <a:pt x="1030052" y="656354"/>
                </a:lnTo>
                <a:lnTo>
                  <a:pt x="1039517" y="612520"/>
                </a:lnTo>
                <a:lnTo>
                  <a:pt x="1045197" y="568163"/>
                </a:lnTo>
                <a:lnTo>
                  <a:pt x="1047090" y="523544"/>
                </a:lnTo>
                <a:lnTo>
                  <a:pt x="1045197" y="478925"/>
                </a:lnTo>
                <a:lnTo>
                  <a:pt x="1039517" y="434568"/>
                </a:lnTo>
                <a:lnTo>
                  <a:pt x="1030052" y="390734"/>
                </a:lnTo>
                <a:lnTo>
                  <a:pt x="1016800" y="347683"/>
                </a:lnTo>
                <a:lnTo>
                  <a:pt x="999762" y="305679"/>
                </a:lnTo>
                <a:lnTo>
                  <a:pt x="978938" y="264981"/>
                </a:lnTo>
                <a:lnTo>
                  <a:pt x="954328" y="225851"/>
                </a:lnTo>
                <a:lnTo>
                  <a:pt x="925931" y="188552"/>
                </a:lnTo>
                <a:lnTo>
                  <a:pt x="893749" y="153343"/>
                </a:lnTo>
                <a:lnTo>
                  <a:pt x="858539" y="121160"/>
                </a:lnTo>
                <a:lnTo>
                  <a:pt x="821239" y="92763"/>
                </a:lnTo>
                <a:lnTo>
                  <a:pt x="782109" y="68152"/>
                </a:lnTo>
                <a:lnTo>
                  <a:pt x="741411" y="47328"/>
                </a:lnTo>
                <a:lnTo>
                  <a:pt x="699405" y="30290"/>
                </a:lnTo>
                <a:lnTo>
                  <a:pt x="656355" y="17038"/>
                </a:lnTo>
                <a:lnTo>
                  <a:pt x="612520" y="7572"/>
                </a:lnTo>
                <a:lnTo>
                  <a:pt x="568163" y="1893"/>
                </a:lnTo>
                <a:lnTo>
                  <a:pt x="523544" y="0"/>
                </a:lnTo>
                <a:close/>
              </a:path>
            </a:pathLst>
          </a:custGeom>
          <a:solidFill>
            <a:srgbClr val="FCD3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11822" y="468114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93745" y="153342"/>
                </a:moveTo>
                <a:lnTo>
                  <a:pt x="925929" y="188551"/>
                </a:lnTo>
                <a:lnTo>
                  <a:pt x="954325" y="225851"/>
                </a:lnTo>
                <a:lnTo>
                  <a:pt x="978936" y="264980"/>
                </a:lnTo>
                <a:lnTo>
                  <a:pt x="999760" y="305678"/>
                </a:lnTo>
                <a:lnTo>
                  <a:pt x="1016798" y="347683"/>
                </a:lnTo>
                <a:lnTo>
                  <a:pt x="1030050" y="390733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2"/>
                </a:lnTo>
                <a:lnTo>
                  <a:pt x="1039516" y="612520"/>
                </a:lnTo>
                <a:lnTo>
                  <a:pt x="1030050" y="656354"/>
                </a:lnTo>
                <a:lnTo>
                  <a:pt x="1016798" y="699405"/>
                </a:lnTo>
                <a:lnTo>
                  <a:pt x="999760" y="741409"/>
                </a:lnTo>
                <a:lnTo>
                  <a:pt x="978936" y="782107"/>
                </a:lnTo>
                <a:lnTo>
                  <a:pt x="954325" y="821237"/>
                </a:lnTo>
                <a:lnTo>
                  <a:pt x="925929" y="858537"/>
                </a:lnTo>
                <a:lnTo>
                  <a:pt x="893745" y="893745"/>
                </a:lnTo>
                <a:lnTo>
                  <a:pt x="858537" y="925929"/>
                </a:lnTo>
                <a:lnTo>
                  <a:pt x="821237" y="954325"/>
                </a:lnTo>
                <a:lnTo>
                  <a:pt x="782107" y="978936"/>
                </a:lnTo>
                <a:lnTo>
                  <a:pt x="741409" y="999760"/>
                </a:lnTo>
                <a:lnTo>
                  <a:pt x="699405" y="1016798"/>
                </a:lnTo>
                <a:lnTo>
                  <a:pt x="656354" y="1030050"/>
                </a:lnTo>
                <a:lnTo>
                  <a:pt x="612520" y="1039516"/>
                </a:lnTo>
                <a:lnTo>
                  <a:pt x="568162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3" y="1030050"/>
                </a:lnTo>
                <a:lnTo>
                  <a:pt x="347683" y="1016798"/>
                </a:lnTo>
                <a:lnTo>
                  <a:pt x="305678" y="999760"/>
                </a:lnTo>
                <a:lnTo>
                  <a:pt x="264980" y="978936"/>
                </a:lnTo>
                <a:lnTo>
                  <a:pt x="225851" y="954325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7"/>
                </a:lnTo>
                <a:lnTo>
                  <a:pt x="92762" y="821237"/>
                </a:lnTo>
                <a:lnTo>
                  <a:pt x="68152" y="782107"/>
                </a:lnTo>
                <a:lnTo>
                  <a:pt x="47327" y="741409"/>
                </a:lnTo>
                <a:lnTo>
                  <a:pt x="30289" y="699405"/>
                </a:lnTo>
                <a:lnTo>
                  <a:pt x="17038" y="656354"/>
                </a:lnTo>
                <a:lnTo>
                  <a:pt x="7572" y="612520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7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7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20" y="7572"/>
                </a:lnTo>
                <a:lnTo>
                  <a:pt x="656354" y="17038"/>
                </a:lnTo>
                <a:lnTo>
                  <a:pt x="699405" y="30289"/>
                </a:lnTo>
                <a:lnTo>
                  <a:pt x="741409" y="47327"/>
                </a:lnTo>
                <a:lnTo>
                  <a:pt x="782107" y="68152"/>
                </a:lnTo>
                <a:lnTo>
                  <a:pt x="821237" y="92762"/>
                </a:lnTo>
                <a:lnTo>
                  <a:pt x="858537" y="121159"/>
                </a:lnTo>
                <a:lnTo>
                  <a:pt x="893745" y="15334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156835" y="5126157"/>
            <a:ext cx="157063" cy="157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48608" y="5016806"/>
            <a:ext cx="157480" cy="354965"/>
          </a:xfrm>
          <a:custGeom>
            <a:avLst/>
            <a:gdLst/>
            <a:ahLst/>
            <a:cxnLst/>
            <a:rect l="l" t="t" r="r" b="b"/>
            <a:pathLst>
              <a:path w="157479" h="354964">
                <a:moveTo>
                  <a:pt x="0" y="354823"/>
                </a:moveTo>
                <a:lnTo>
                  <a:pt x="157063" y="354823"/>
                </a:lnTo>
                <a:lnTo>
                  <a:pt x="157063" y="0"/>
                </a:lnTo>
                <a:lnTo>
                  <a:pt x="0" y="0"/>
                </a:lnTo>
                <a:lnTo>
                  <a:pt x="0" y="354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1156" y="4611068"/>
            <a:ext cx="382270" cy="328930"/>
          </a:xfrm>
          <a:custGeom>
            <a:avLst/>
            <a:gdLst/>
            <a:ahLst/>
            <a:cxnLst/>
            <a:rect l="l" t="t" r="r" b="b"/>
            <a:pathLst>
              <a:path w="382270" h="328929">
                <a:moveTo>
                  <a:pt x="87828" y="0"/>
                </a:moveTo>
                <a:lnTo>
                  <a:pt x="0" y="130211"/>
                </a:lnTo>
                <a:lnTo>
                  <a:pt x="294164" y="328626"/>
                </a:lnTo>
                <a:lnTo>
                  <a:pt x="381994" y="198414"/>
                </a:lnTo>
                <a:lnTo>
                  <a:pt x="8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43663" y="5467905"/>
            <a:ext cx="381000" cy="332740"/>
          </a:xfrm>
          <a:custGeom>
            <a:avLst/>
            <a:gdLst/>
            <a:ahLst/>
            <a:cxnLst/>
            <a:rect l="l" t="t" r="r" b="b"/>
            <a:pathLst>
              <a:path w="381000" h="332739">
                <a:moveTo>
                  <a:pt x="290650" y="0"/>
                </a:moveTo>
                <a:lnTo>
                  <a:pt x="0" y="203518"/>
                </a:lnTo>
                <a:lnTo>
                  <a:pt x="90087" y="332177"/>
                </a:lnTo>
                <a:lnTo>
                  <a:pt x="380742" y="128658"/>
                </a:lnTo>
                <a:lnTo>
                  <a:pt x="29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731903" y="4334583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4805" y="0"/>
                </a:moveTo>
                <a:lnTo>
                  <a:pt x="8177" y="0"/>
                </a:lnTo>
                <a:lnTo>
                  <a:pt x="0" y="8177"/>
                </a:lnTo>
                <a:lnTo>
                  <a:pt x="0" y="14807"/>
                </a:lnTo>
                <a:lnTo>
                  <a:pt x="8177" y="22985"/>
                </a:lnTo>
                <a:lnTo>
                  <a:pt x="14805" y="22985"/>
                </a:lnTo>
                <a:lnTo>
                  <a:pt x="22983" y="14807"/>
                </a:lnTo>
                <a:lnTo>
                  <a:pt x="22983" y="8177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31903" y="5988982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37376" y="4293721"/>
            <a:ext cx="104708" cy="104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58318" y="5958592"/>
            <a:ext cx="104708" cy="104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31899" y="4355115"/>
            <a:ext cx="206375" cy="352425"/>
          </a:xfrm>
          <a:custGeom>
            <a:avLst/>
            <a:gdLst/>
            <a:ahLst/>
            <a:cxnLst/>
            <a:rect l="l" t="t" r="r" b="b"/>
            <a:pathLst>
              <a:path w="206375" h="352425">
                <a:moveTo>
                  <a:pt x="0" y="352350"/>
                </a:moveTo>
                <a:lnTo>
                  <a:pt x="206207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22779" y="5654891"/>
            <a:ext cx="215265" cy="337185"/>
          </a:xfrm>
          <a:custGeom>
            <a:avLst/>
            <a:gdLst/>
            <a:ahLst/>
            <a:cxnLst/>
            <a:rect l="l" t="t" r="r" b="b"/>
            <a:pathLst>
              <a:path w="215265" h="337185">
                <a:moveTo>
                  <a:pt x="0" y="0"/>
                </a:moveTo>
                <a:lnTo>
                  <a:pt x="214985" y="33675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62995" y="5194217"/>
            <a:ext cx="2585720" cy="0"/>
          </a:xfrm>
          <a:custGeom>
            <a:avLst/>
            <a:gdLst/>
            <a:ahLst/>
            <a:cxnLst/>
            <a:rect l="l" t="t" r="r" b="b"/>
            <a:pathLst>
              <a:path w="2585720" h="0">
                <a:moveTo>
                  <a:pt x="2585613" y="0"/>
                </a:moveTo>
                <a:lnTo>
                  <a:pt x="2585613" y="0"/>
                </a:lnTo>
                <a:lnTo>
                  <a:pt x="50698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42053" y="4346076"/>
            <a:ext cx="3701415" cy="0"/>
          </a:xfrm>
          <a:custGeom>
            <a:avLst/>
            <a:gdLst/>
            <a:ahLst/>
            <a:cxnLst/>
            <a:rect l="l" t="t" r="r" b="b"/>
            <a:pathLst>
              <a:path w="3701415" h="0">
                <a:moveTo>
                  <a:pt x="3701342" y="0"/>
                </a:moveTo>
                <a:lnTo>
                  <a:pt x="3701342" y="0"/>
                </a:lnTo>
                <a:lnTo>
                  <a:pt x="5070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63027" y="6000505"/>
            <a:ext cx="3670300" cy="10795"/>
          </a:xfrm>
          <a:custGeom>
            <a:avLst/>
            <a:gdLst/>
            <a:ahLst/>
            <a:cxnLst/>
            <a:rect l="l" t="t" r="r" b="b"/>
            <a:pathLst>
              <a:path w="3670300" h="10795">
                <a:moveTo>
                  <a:pt x="3669898" y="0"/>
                </a:moveTo>
                <a:lnTo>
                  <a:pt x="0" y="10294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58318" y="5141863"/>
            <a:ext cx="104708" cy="104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259982" y="4842877"/>
            <a:ext cx="191798" cy="3101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67491" y="464973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48" y="0"/>
                </a:moveTo>
                <a:lnTo>
                  <a:pt x="478929" y="1893"/>
                </a:lnTo>
                <a:lnTo>
                  <a:pt x="434571" y="7572"/>
                </a:lnTo>
                <a:lnTo>
                  <a:pt x="390737" y="17038"/>
                </a:lnTo>
                <a:lnTo>
                  <a:pt x="347686" y="30290"/>
                </a:lnTo>
                <a:lnTo>
                  <a:pt x="305681" y="47328"/>
                </a:lnTo>
                <a:lnTo>
                  <a:pt x="264982" y="68152"/>
                </a:lnTo>
                <a:lnTo>
                  <a:pt x="225851" y="92763"/>
                </a:lnTo>
                <a:lnTo>
                  <a:pt x="188550" y="121160"/>
                </a:lnTo>
                <a:lnTo>
                  <a:pt x="153340" y="153343"/>
                </a:lnTo>
                <a:lnTo>
                  <a:pt x="121158" y="188552"/>
                </a:lnTo>
                <a:lnTo>
                  <a:pt x="92761" y="225851"/>
                </a:lnTo>
                <a:lnTo>
                  <a:pt x="68151" y="264981"/>
                </a:lnTo>
                <a:lnTo>
                  <a:pt x="47327" y="305679"/>
                </a:lnTo>
                <a:lnTo>
                  <a:pt x="30289" y="347683"/>
                </a:lnTo>
                <a:lnTo>
                  <a:pt x="17037" y="390734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0"/>
                </a:lnTo>
                <a:lnTo>
                  <a:pt x="17037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1" y="782107"/>
                </a:lnTo>
                <a:lnTo>
                  <a:pt x="92761" y="821237"/>
                </a:lnTo>
                <a:lnTo>
                  <a:pt x="121158" y="858537"/>
                </a:lnTo>
                <a:lnTo>
                  <a:pt x="153340" y="893745"/>
                </a:lnTo>
                <a:lnTo>
                  <a:pt x="188550" y="925928"/>
                </a:lnTo>
                <a:lnTo>
                  <a:pt x="225851" y="954325"/>
                </a:lnTo>
                <a:lnTo>
                  <a:pt x="264982" y="978936"/>
                </a:lnTo>
                <a:lnTo>
                  <a:pt x="305681" y="999760"/>
                </a:lnTo>
                <a:lnTo>
                  <a:pt x="347686" y="1016799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9" y="1045195"/>
                </a:lnTo>
                <a:lnTo>
                  <a:pt x="523548" y="1047089"/>
                </a:lnTo>
                <a:lnTo>
                  <a:pt x="568166" y="1045195"/>
                </a:lnTo>
                <a:lnTo>
                  <a:pt x="612524" y="1039516"/>
                </a:lnTo>
                <a:lnTo>
                  <a:pt x="656358" y="1030050"/>
                </a:lnTo>
                <a:lnTo>
                  <a:pt x="699408" y="1016799"/>
                </a:lnTo>
                <a:lnTo>
                  <a:pt x="741412" y="999760"/>
                </a:lnTo>
                <a:lnTo>
                  <a:pt x="782110" y="978936"/>
                </a:lnTo>
                <a:lnTo>
                  <a:pt x="821239" y="954325"/>
                </a:lnTo>
                <a:lnTo>
                  <a:pt x="858539" y="925928"/>
                </a:lnTo>
                <a:lnTo>
                  <a:pt x="893747" y="893745"/>
                </a:lnTo>
                <a:lnTo>
                  <a:pt x="925930" y="858537"/>
                </a:lnTo>
                <a:lnTo>
                  <a:pt x="954326" y="821237"/>
                </a:lnTo>
                <a:lnTo>
                  <a:pt x="978937" y="782107"/>
                </a:lnTo>
                <a:lnTo>
                  <a:pt x="999761" y="741409"/>
                </a:lnTo>
                <a:lnTo>
                  <a:pt x="1016798" y="699405"/>
                </a:lnTo>
                <a:lnTo>
                  <a:pt x="1030050" y="656354"/>
                </a:lnTo>
                <a:lnTo>
                  <a:pt x="1039516" y="612520"/>
                </a:lnTo>
                <a:lnTo>
                  <a:pt x="1045195" y="568163"/>
                </a:lnTo>
                <a:lnTo>
                  <a:pt x="1047088" y="523544"/>
                </a:lnTo>
                <a:lnTo>
                  <a:pt x="1045195" y="478925"/>
                </a:lnTo>
                <a:lnTo>
                  <a:pt x="1039516" y="434568"/>
                </a:lnTo>
                <a:lnTo>
                  <a:pt x="1030050" y="390734"/>
                </a:lnTo>
                <a:lnTo>
                  <a:pt x="1016798" y="347683"/>
                </a:lnTo>
                <a:lnTo>
                  <a:pt x="999761" y="305679"/>
                </a:lnTo>
                <a:lnTo>
                  <a:pt x="978937" y="264981"/>
                </a:lnTo>
                <a:lnTo>
                  <a:pt x="954326" y="225851"/>
                </a:lnTo>
                <a:lnTo>
                  <a:pt x="925930" y="188552"/>
                </a:lnTo>
                <a:lnTo>
                  <a:pt x="893747" y="153343"/>
                </a:lnTo>
                <a:lnTo>
                  <a:pt x="858539" y="121160"/>
                </a:lnTo>
                <a:lnTo>
                  <a:pt x="821239" y="92763"/>
                </a:lnTo>
                <a:lnTo>
                  <a:pt x="782110" y="68152"/>
                </a:lnTo>
                <a:lnTo>
                  <a:pt x="741412" y="47328"/>
                </a:lnTo>
                <a:lnTo>
                  <a:pt x="699408" y="30290"/>
                </a:lnTo>
                <a:lnTo>
                  <a:pt x="656358" y="17038"/>
                </a:lnTo>
                <a:lnTo>
                  <a:pt x="612524" y="7572"/>
                </a:lnTo>
                <a:lnTo>
                  <a:pt x="568166" y="1893"/>
                </a:lnTo>
                <a:lnTo>
                  <a:pt x="523548" y="0"/>
                </a:lnTo>
                <a:close/>
              </a:path>
            </a:pathLst>
          </a:custGeom>
          <a:solidFill>
            <a:srgbClr val="FCD3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167495" y="464973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153342" y="893746"/>
                </a:moveTo>
                <a:lnTo>
                  <a:pt x="121159" y="858537"/>
                </a:lnTo>
                <a:lnTo>
                  <a:pt x="92763" y="821237"/>
                </a:lnTo>
                <a:lnTo>
                  <a:pt x="68152" y="782108"/>
                </a:lnTo>
                <a:lnTo>
                  <a:pt x="47328" y="741410"/>
                </a:lnTo>
                <a:lnTo>
                  <a:pt x="30289" y="699405"/>
                </a:lnTo>
                <a:lnTo>
                  <a:pt x="17038" y="656355"/>
                </a:lnTo>
                <a:lnTo>
                  <a:pt x="7572" y="612520"/>
                </a:lnTo>
                <a:lnTo>
                  <a:pt x="1893" y="568163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4"/>
                </a:lnTo>
                <a:lnTo>
                  <a:pt x="30289" y="347683"/>
                </a:lnTo>
                <a:lnTo>
                  <a:pt x="47328" y="305679"/>
                </a:lnTo>
                <a:lnTo>
                  <a:pt x="68152" y="264981"/>
                </a:lnTo>
                <a:lnTo>
                  <a:pt x="92763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3"/>
                </a:lnTo>
                <a:lnTo>
                  <a:pt x="264981" y="68152"/>
                </a:lnTo>
                <a:lnTo>
                  <a:pt x="305679" y="47328"/>
                </a:lnTo>
                <a:lnTo>
                  <a:pt x="347683" y="30289"/>
                </a:lnTo>
                <a:lnTo>
                  <a:pt x="390734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3" y="1893"/>
                </a:lnTo>
                <a:lnTo>
                  <a:pt x="612520" y="7572"/>
                </a:lnTo>
                <a:lnTo>
                  <a:pt x="656355" y="17038"/>
                </a:lnTo>
                <a:lnTo>
                  <a:pt x="699405" y="30289"/>
                </a:lnTo>
                <a:lnTo>
                  <a:pt x="741410" y="47328"/>
                </a:lnTo>
                <a:lnTo>
                  <a:pt x="782108" y="68152"/>
                </a:lnTo>
                <a:lnTo>
                  <a:pt x="821237" y="92763"/>
                </a:lnTo>
                <a:lnTo>
                  <a:pt x="858537" y="121159"/>
                </a:lnTo>
                <a:lnTo>
                  <a:pt x="893746" y="153342"/>
                </a:lnTo>
                <a:lnTo>
                  <a:pt x="925929" y="188551"/>
                </a:lnTo>
                <a:lnTo>
                  <a:pt x="954326" y="225851"/>
                </a:lnTo>
                <a:lnTo>
                  <a:pt x="978936" y="264981"/>
                </a:lnTo>
                <a:lnTo>
                  <a:pt x="999760" y="305679"/>
                </a:lnTo>
                <a:lnTo>
                  <a:pt x="1016799" y="347683"/>
                </a:lnTo>
                <a:lnTo>
                  <a:pt x="1030050" y="390734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3"/>
                </a:lnTo>
                <a:lnTo>
                  <a:pt x="1039516" y="612520"/>
                </a:lnTo>
                <a:lnTo>
                  <a:pt x="1030050" y="656355"/>
                </a:lnTo>
                <a:lnTo>
                  <a:pt x="1016799" y="699405"/>
                </a:lnTo>
                <a:lnTo>
                  <a:pt x="999760" y="741410"/>
                </a:lnTo>
                <a:lnTo>
                  <a:pt x="978936" y="782108"/>
                </a:lnTo>
                <a:lnTo>
                  <a:pt x="954326" y="821237"/>
                </a:lnTo>
                <a:lnTo>
                  <a:pt x="925929" y="858537"/>
                </a:lnTo>
                <a:lnTo>
                  <a:pt x="893746" y="893746"/>
                </a:lnTo>
                <a:lnTo>
                  <a:pt x="858537" y="925929"/>
                </a:lnTo>
                <a:lnTo>
                  <a:pt x="821237" y="954326"/>
                </a:lnTo>
                <a:lnTo>
                  <a:pt x="782108" y="978936"/>
                </a:lnTo>
                <a:lnTo>
                  <a:pt x="741410" y="999760"/>
                </a:lnTo>
                <a:lnTo>
                  <a:pt x="699405" y="1016799"/>
                </a:lnTo>
                <a:lnTo>
                  <a:pt x="656355" y="1030050"/>
                </a:lnTo>
                <a:lnTo>
                  <a:pt x="612520" y="1039516"/>
                </a:lnTo>
                <a:lnTo>
                  <a:pt x="568163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4" y="1030050"/>
                </a:lnTo>
                <a:lnTo>
                  <a:pt x="347683" y="1016799"/>
                </a:lnTo>
                <a:lnTo>
                  <a:pt x="305679" y="999760"/>
                </a:lnTo>
                <a:lnTo>
                  <a:pt x="264981" y="978936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612501" y="5094744"/>
            <a:ext cx="157068" cy="1570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20733" y="5006335"/>
            <a:ext cx="157480" cy="354965"/>
          </a:xfrm>
          <a:custGeom>
            <a:avLst/>
            <a:gdLst/>
            <a:ahLst/>
            <a:cxnLst/>
            <a:rect l="l" t="t" r="r" b="b"/>
            <a:pathLst>
              <a:path w="157480" h="354964">
                <a:moveTo>
                  <a:pt x="0" y="354823"/>
                </a:moveTo>
                <a:lnTo>
                  <a:pt x="157063" y="354823"/>
                </a:lnTo>
                <a:lnTo>
                  <a:pt x="157063" y="0"/>
                </a:lnTo>
                <a:lnTo>
                  <a:pt x="0" y="0"/>
                </a:lnTo>
                <a:lnTo>
                  <a:pt x="0" y="354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243252" y="5438268"/>
            <a:ext cx="382270" cy="328930"/>
          </a:xfrm>
          <a:custGeom>
            <a:avLst/>
            <a:gdLst/>
            <a:ahLst/>
            <a:cxnLst/>
            <a:rect l="l" t="t" r="r" b="b"/>
            <a:pathLst>
              <a:path w="382269" h="328929">
                <a:moveTo>
                  <a:pt x="87829" y="0"/>
                </a:moveTo>
                <a:lnTo>
                  <a:pt x="0" y="130210"/>
                </a:lnTo>
                <a:lnTo>
                  <a:pt x="294169" y="328626"/>
                </a:lnTo>
                <a:lnTo>
                  <a:pt x="381998" y="198414"/>
                </a:lnTo>
                <a:lnTo>
                  <a:pt x="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01997" y="4577880"/>
            <a:ext cx="381000" cy="332740"/>
          </a:xfrm>
          <a:custGeom>
            <a:avLst/>
            <a:gdLst/>
            <a:ahLst/>
            <a:cxnLst/>
            <a:rect l="l" t="t" r="r" b="b"/>
            <a:pathLst>
              <a:path w="381000" h="332739">
                <a:moveTo>
                  <a:pt x="290650" y="0"/>
                </a:moveTo>
                <a:lnTo>
                  <a:pt x="0" y="203519"/>
                </a:lnTo>
                <a:lnTo>
                  <a:pt x="90091" y="332177"/>
                </a:lnTo>
                <a:lnTo>
                  <a:pt x="380742" y="128658"/>
                </a:lnTo>
                <a:lnTo>
                  <a:pt x="29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171517" y="602039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171517" y="4365995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4805" y="0"/>
                </a:moveTo>
                <a:lnTo>
                  <a:pt x="8177" y="0"/>
                </a:lnTo>
                <a:lnTo>
                  <a:pt x="0" y="8177"/>
                </a:lnTo>
                <a:lnTo>
                  <a:pt x="0" y="14807"/>
                </a:lnTo>
                <a:lnTo>
                  <a:pt x="8177" y="22985"/>
                </a:lnTo>
                <a:lnTo>
                  <a:pt x="14805" y="22985"/>
                </a:lnTo>
                <a:lnTo>
                  <a:pt x="22983" y="14807"/>
                </a:lnTo>
                <a:lnTo>
                  <a:pt x="22983" y="8177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884317" y="5990004"/>
            <a:ext cx="104706" cy="1047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863375" y="4325134"/>
            <a:ext cx="104706" cy="104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188302" y="5670498"/>
            <a:ext cx="206375" cy="352425"/>
          </a:xfrm>
          <a:custGeom>
            <a:avLst/>
            <a:gdLst/>
            <a:ahLst/>
            <a:cxnLst/>
            <a:rect l="l" t="t" r="r" b="b"/>
            <a:pathLst>
              <a:path w="206375" h="352425">
                <a:moveTo>
                  <a:pt x="206207" y="0"/>
                </a:moveTo>
                <a:lnTo>
                  <a:pt x="0" y="35235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188648" y="4386316"/>
            <a:ext cx="215265" cy="337185"/>
          </a:xfrm>
          <a:custGeom>
            <a:avLst/>
            <a:gdLst/>
            <a:ahLst/>
            <a:cxnLst/>
            <a:rect l="l" t="t" r="r" b="b"/>
            <a:pathLst>
              <a:path w="215265" h="337185">
                <a:moveTo>
                  <a:pt x="214985" y="336756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77797" y="5184049"/>
            <a:ext cx="2585720" cy="10160"/>
          </a:xfrm>
          <a:custGeom>
            <a:avLst/>
            <a:gdLst/>
            <a:ahLst/>
            <a:cxnLst/>
            <a:rect l="l" t="t" r="r" b="b"/>
            <a:pathLst>
              <a:path w="2585719" h="10160">
                <a:moveTo>
                  <a:pt x="0" y="0"/>
                </a:moveTo>
                <a:lnTo>
                  <a:pt x="2585580" y="996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193474" y="6031917"/>
            <a:ext cx="3691254" cy="10795"/>
          </a:xfrm>
          <a:custGeom>
            <a:avLst/>
            <a:gdLst/>
            <a:ahLst/>
            <a:cxnLst/>
            <a:rect l="l" t="t" r="r" b="b"/>
            <a:pathLst>
              <a:path w="3691255" h="10795">
                <a:moveTo>
                  <a:pt x="0" y="0"/>
                </a:moveTo>
                <a:lnTo>
                  <a:pt x="3690839" y="1029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83003" y="4377488"/>
            <a:ext cx="3680460" cy="0"/>
          </a:xfrm>
          <a:custGeom>
            <a:avLst/>
            <a:gdLst/>
            <a:ahLst/>
            <a:cxnLst/>
            <a:rect l="l" t="t" r="r" b="b"/>
            <a:pathLst>
              <a:path w="3680459" h="0">
                <a:moveTo>
                  <a:pt x="0" y="0"/>
                </a:moveTo>
                <a:lnTo>
                  <a:pt x="0" y="0"/>
                </a:lnTo>
                <a:lnTo>
                  <a:pt x="3629283" y="0"/>
                </a:lnTo>
                <a:lnTo>
                  <a:pt x="368039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863375" y="5141863"/>
            <a:ext cx="104706" cy="1047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487446" y="4880637"/>
            <a:ext cx="158750" cy="228600"/>
          </a:xfrm>
          <a:custGeom>
            <a:avLst/>
            <a:gdLst/>
            <a:ahLst/>
            <a:cxnLst/>
            <a:rect l="l" t="t" r="r" b="b"/>
            <a:pathLst>
              <a:path w="158750" h="228600">
                <a:moveTo>
                  <a:pt x="158732" y="228162"/>
                </a:moveTo>
                <a:lnTo>
                  <a:pt x="8980" y="12907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437215" y="4808435"/>
            <a:ext cx="135890" cy="153035"/>
          </a:xfrm>
          <a:custGeom>
            <a:avLst/>
            <a:gdLst/>
            <a:ahLst/>
            <a:cxnLst/>
            <a:rect l="l" t="t" r="r" b="b"/>
            <a:pathLst>
              <a:path w="135890" h="153035">
                <a:moveTo>
                  <a:pt x="0" y="0"/>
                </a:moveTo>
                <a:lnTo>
                  <a:pt x="22208" y="152926"/>
                </a:lnTo>
                <a:lnTo>
                  <a:pt x="59202" y="85094"/>
                </a:lnTo>
                <a:lnTo>
                  <a:pt x="135660" y="739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801136" y="5120921"/>
            <a:ext cx="104706" cy="104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041846" y="5120921"/>
            <a:ext cx="104706" cy="104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905814" y="5173276"/>
            <a:ext cx="4013835" cy="0"/>
          </a:xfrm>
          <a:custGeom>
            <a:avLst/>
            <a:gdLst/>
            <a:ahLst/>
            <a:cxnLst/>
            <a:rect l="l" t="t" r="r" b="b"/>
            <a:pathLst>
              <a:path w="4013834" h="0">
                <a:moveTo>
                  <a:pt x="0" y="0"/>
                </a:moveTo>
                <a:lnTo>
                  <a:pt x="0" y="0"/>
                </a:lnTo>
                <a:lnTo>
                  <a:pt x="3997931" y="0"/>
                </a:lnTo>
                <a:lnTo>
                  <a:pt x="4013554" y="0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03660" y="5104168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920225" y="5381924"/>
            <a:ext cx="372110" cy="203200"/>
          </a:xfrm>
          <a:custGeom>
            <a:avLst/>
            <a:gdLst/>
            <a:ahLst/>
            <a:cxnLst/>
            <a:rect l="l" t="t" r="r" b="b"/>
            <a:pathLst>
              <a:path w="372109" h="203200">
                <a:moveTo>
                  <a:pt x="0" y="0"/>
                </a:moveTo>
                <a:lnTo>
                  <a:pt x="26210" y="43903"/>
                </a:lnTo>
                <a:lnTo>
                  <a:pt x="49383" y="74384"/>
                </a:lnTo>
                <a:lnTo>
                  <a:pt x="78338" y="105406"/>
                </a:lnTo>
                <a:lnTo>
                  <a:pt x="123120" y="141114"/>
                </a:lnTo>
                <a:lnTo>
                  <a:pt x="186791" y="174635"/>
                </a:lnTo>
                <a:lnTo>
                  <a:pt x="236511" y="190744"/>
                </a:lnTo>
                <a:lnTo>
                  <a:pt x="284238" y="199432"/>
                </a:lnTo>
                <a:lnTo>
                  <a:pt x="338261" y="202599"/>
                </a:lnTo>
                <a:lnTo>
                  <a:pt x="356251" y="202157"/>
                </a:lnTo>
                <a:lnTo>
                  <a:pt x="371643" y="198953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262407" y="5516421"/>
            <a:ext cx="149860" cy="135890"/>
          </a:xfrm>
          <a:custGeom>
            <a:avLst/>
            <a:gdLst/>
            <a:ahLst/>
            <a:cxnLst/>
            <a:rect l="l" t="t" r="r" b="b"/>
            <a:pathLst>
              <a:path w="149859" h="135889">
                <a:moveTo>
                  <a:pt x="0" y="0"/>
                </a:moveTo>
                <a:lnTo>
                  <a:pt x="28167" y="135314"/>
                </a:lnTo>
                <a:lnTo>
                  <a:pt x="149399" y="394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666518" y="5340041"/>
            <a:ext cx="372110" cy="203200"/>
          </a:xfrm>
          <a:custGeom>
            <a:avLst/>
            <a:gdLst/>
            <a:ahLst/>
            <a:cxnLst/>
            <a:rect l="l" t="t" r="r" b="b"/>
            <a:pathLst>
              <a:path w="372109" h="203200">
                <a:moveTo>
                  <a:pt x="371643" y="0"/>
                </a:moveTo>
                <a:lnTo>
                  <a:pt x="345432" y="43903"/>
                </a:lnTo>
                <a:lnTo>
                  <a:pt x="322259" y="74384"/>
                </a:lnTo>
                <a:lnTo>
                  <a:pt x="293304" y="105406"/>
                </a:lnTo>
                <a:lnTo>
                  <a:pt x="248522" y="141114"/>
                </a:lnTo>
                <a:lnTo>
                  <a:pt x="184851" y="174635"/>
                </a:lnTo>
                <a:lnTo>
                  <a:pt x="135131" y="190744"/>
                </a:lnTo>
                <a:lnTo>
                  <a:pt x="87404" y="199432"/>
                </a:lnTo>
                <a:lnTo>
                  <a:pt x="33381" y="202599"/>
                </a:lnTo>
                <a:lnTo>
                  <a:pt x="15391" y="202157"/>
                </a:lnTo>
                <a:lnTo>
                  <a:pt x="0" y="198953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546584" y="5474537"/>
            <a:ext cx="149860" cy="135890"/>
          </a:xfrm>
          <a:custGeom>
            <a:avLst/>
            <a:gdLst/>
            <a:ahLst/>
            <a:cxnLst/>
            <a:rect l="l" t="t" r="r" b="b"/>
            <a:pathLst>
              <a:path w="149859" h="135889">
                <a:moveTo>
                  <a:pt x="149398" y="0"/>
                </a:moveTo>
                <a:lnTo>
                  <a:pt x="0" y="39489"/>
                </a:lnTo>
                <a:lnTo>
                  <a:pt x="121231" y="135315"/>
                </a:lnTo>
                <a:lnTo>
                  <a:pt x="14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343240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765348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21133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187456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915898" y="445012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15898" y="5107747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853115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53115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2329467" y="4444890"/>
          <a:ext cx="1282065" cy="668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275"/>
                <a:gridCol w="422275"/>
                <a:gridCol w="422275"/>
              </a:tblGrid>
              <a:tr h="65722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900" spc="-5">
                          <a:latin typeface="Arial"/>
                          <a:cs typeface="Arial"/>
                        </a:rPr>
                        <a:t>C2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900" spc="5">
                          <a:latin typeface="Arial"/>
                          <a:cs typeface="Arial"/>
                        </a:rPr>
                        <a:t>B2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900" spc="-25">
                          <a:latin typeface="Arial"/>
                          <a:cs typeface="Arial"/>
                        </a:rPr>
                        <a:t>A2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12381403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381403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180850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602958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758743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025065" y="444489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753507" y="445012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753507" y="5107747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249838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49838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0926368" y="3867099"/>
            <a:ext cx="4093845" cy="926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 marR="52705" indent="135255">
              <a:lnSpc>
                <a:spcPct val="155500"/>
              </a:lnSpc>
              <a:spcBef>
                <a:spcPts val="100"/>
              </a:spcBef>
              <a:tabLst>
                <a:tab pos="904875" algn="l"/>
                <a:tab pos="1594485" algn="l"/>
                <a:tab pos="2889250" algn="l"/>
                <a:tab pos="3018790" algn="l"/>
                <a:tab pos="3742054" algn="l"/>
              </a:tabLst>
            </a:pPr>
            <a:r>
              <a:rPr dirty="0" sz="1900" spc="-25">
                <a:latin typeface="Arial"/>
                <a:cs typeface="Arial"/>
              </a:rPr>
              <a:t>Frame</a:t>
            </a:r>
            <a:r>
              <a:rPr dirty="0" sz="1900" spc="0">
                <a:latin typeface="Arial"/>
                <a:cs typeface="Arial"/>
              </a:rPr>
              <a:t> </a:t>
            </a:r>
            <a:r>
              <a:rPr dirty="0" sz="1900" spc="-5">
                <a:latin typeface="Arial"/>
                <a:cs typeface="Arial"/>
              </a:rPr>
              <a:t>3	</a:t>
            </a:r>
            <a:r>
              <a:rPr dirty="0" baseline="2923" sz="2850" spc="-37">
                <a:latin typeface="Arial"/>
                <a:cs typeface="Arial"/>
              </a:rPr>
              <a:t>Frame</a:t>
            </a:r>
            <a:r>
              <a:rPr dirty="0" baseline="2923" sz="2850" spc="-7">
                <a:latin typeface="Arial"/>
                <a:cs typeface="Arial"/>
              </a:rPr>
              <a:t> 2		</a:t>
            </a:r>
            <a:r>
              <a:rPr dirty="0" sz="1900" spc="-25">
                <a:latin typeface="Arial"/>
                <a:cs typeface="Arial"/>
              </a:rPr>
              <a:t>Frame </a:t>
            </a:r>
            <a:r>
              <a:rPr dirty="0" sz="1900" spc="-5">
                <a:latin typeface="Arial"/>
                <a:cs typeface="Arial"/>
              </a:rPr>
              <a:t>1  </a:t>
            </a:r>
            <a:r>
              <a:rPr dirty="0" sz="1900" spc="-5">
                <a:latin typeface="Arial"/>
                <a:cs typeface="Arial"/>
              </a:rPr>
              <a:t>C3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-1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B3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A3</a:t>
            </a:r>
            <a:r>
              <a:rPr dirty="0" sz="1900">
                <a:latin typeface="Arial"/>
                <a:cs typeface="Arial"/>
              </a:rPr>
              <a:t>		</a:t>
            </a:r>
            <a:r>
              <a:rPr dirty="0" sz="1900" spc="-5">
                <a:latin typeface="Arial"/>
                <a:cs typeface="Arial"/>
              </a:rPr>
              <a:t>C1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-1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B1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A1</a:t>
            </a:r>
            <a:endParaRPr sz="19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1763013" y="2765229"/>
            <a:ext cx="2379427" cy="9554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1852016" y="2820130"/>
            <a:ext cx="2201545" cy="777875"/>
          </a:xfrm>
          <a:prstGeom prst="rect">
            <a:avLst/>
          </a:prstGeom>
          <a:solidFill>
            <a:srgbClr val="FF9300"/>
          </a:solidFill>
          <a:ln w="10470">
            <a:solidFill>
              <a:srgbClr val="000000"/>
            </a:solidFill>
          </a:ln>
        </p:spPr>
        <p:txBody>
          <a:bodyPr wrap="square" lIns="0" tIns="22606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780"/>
              </a:spcBef>
            </a:pPr>
            <a:r>
              <a:rPr dirty="0" sz="2050" spc="40">
                <a:solidFill>
                  <a:srgbClr val="FFFFFF"/>
                </a:solidFill>
                <a:latin typeface="Arial"/>
                <a:cs typeface="Arial"/>
              </a:rPr>
              <a:t>Synchronization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058210" y="3208279"/>
            <a:ext cx="1632585" cy="1885950"/>
          </a:xfrm>
          <a:custGeom>
            <a:avLst/>
            <a:gdLst/>
            <a:ahLst/>
            <a:cxnLst/>
            <a:rect l="l" t="t" r="r" b="b"/>
            <a:pathLst>
              <a:path w="1632584" h="1885950">
                <a:moveTo>
                  <a:pt x="1632411" y="1885806"/>
                </a:moveTo>
                <a:lnTo>
                  <a:pt x="1632411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235290" y="3208279"/>
            <a:ext cx="1611630" cy="1917700"/>
          </a:xfrm>
          <a:custGeom>
            <a:avLst/>
            <a:gdLst/>
            <a:ahLst/>
            <a:cxnLst/>
            <a:rect l="l" t="t" r="r" b="b"/>
            <a:pathLst>
              <a:path w="1611629" h="1917700">
                <a:moveTo>
                  <a:pt x="0" y="1917219"/>
                </a:moveTo>
                <a:lnTo>
                  <a:pt x="0" y="0"/>
                </a:lnTo>
                <a:lnTo>
                  <a:pt x="1611469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336117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36117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492563" y="3749929"/>
            <a:ext cx="31559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latin typeface="Arial"/>
                <a:cs typeface="Arial"/>
              </a:rPr>
              <a:t>A3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918078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918078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150025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150025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150025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50025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919177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19178" y="403613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8306472" y="3749929"/>
            <a:ext cx="108458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dirty="0" sz="1900" spc="-25">
                <a:latin typeface="Arial"/>
                <a:cs typeface="Arial"/>
              </a:rPr>
              <a:t>A2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A1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148925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148925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8302016" y="4582314"/>
            <a:ext cx="109347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dirty="0" sz="1900" spc="5">
                <a:latin typeface="Arial"/>
                <a:cs typeface="Arial"/>
              </a:rPr>
              <a:t>B2</a:t>
            </a:r>
            <a:r>
              <a:rPr dirty="0" sz="1900" spc="5">
                <a:latin typeface="Arial"/>
                <a:cs typeface="Arial"/>
              </a:rPr>
              <a:t>	</a:t>
            </a:r>
            <a:r>
              <a:rPr dirty="0" sz="1900" spc="5">
                <a:latin typeface="Arial"/>
                <a:cs typeface="Arial"/>
              </a:rPr>
              <a:t>B1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335017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35017" y="488724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7488108" y="4582314"/>
            <a:ext cx="3244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5">
                <a:latin typeface="Arial"/>
                <a:cs typeface="Arial"/>
              </a:rPr>
              <a:t>B3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920277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920277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8297560" y="5381695"/>
            <a:ext cx="110363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2320" algn="l"/>
              </a:tabLst>
            </a:pPr>
            <a:r>
              <a:rPr dirty="0" sz="1900" spc="-5">
                <a:latin typeface="Arial"/>
                <a:cs typeface="Arial"/>
              </a:rPr>
              <a:t>C2</a:t>
            </a:r>
            <a:r>
              <a:rPr dirty="0" sz="1900" spc="-5">
                <a:latin typeface="Arial"/>
                <a:cs typeface="Arial"/>
              </a:rPr>
              <a:t>	</a:t>
            </a:r>
            <a:r>
              <a:rPr dirty="0" sz="1900" spc="-5">
                <a:latin typeface="Arial"/>
                <a:cs typeface="Arial"/>
              </a:rPr>
              <a:t>C1</a:t>
            </a:r>
            <a:endParaRPr sz="19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336117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336117" y="568172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7483653" y="5381695"/>
            <a:ext cx="3333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"/>
                <a:cs typeface="Arial"/>
              </a:rPr>
              <a:t>C3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4685102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685102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855641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855641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250329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250329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836069" y="4798286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836069" y="479828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988576" y="478061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988576" y="478061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432782" y="478061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432782" y="4780617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364852" y="405508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364852" y="4055085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16521298" y="3768880"/>
            <a:ext cx="31559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latin typeface="Arial"/>
                <a:cs typeface="Arial"/>
              </a:rPr>
              <a:t>A3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7946814" y="4885249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7946814" y="488525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178765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7178765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178765" y="405508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178765" y="4055085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947913" y="405508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947913" y="4055085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17335211" y="3768880"/>
            <a:ext cx="108458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dirty="0" sz="1900" spc="-25">
                <a:latin typeface="Arial"/>
                <a:cs typeface="Arial"/>
              </a:rPr>
              <a:t>A2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A1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7177666" y="4885249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177666" y="488525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7330751" y="4580324"/>
            <a:ext cx="109347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dirty="0" sz="1900" spc="5">
                <a:latin typeface="Arial"/>
                <a:cs typeface="Arial"/>
              </a:rPr>
              <a:t>B2</a:t>
            </a:r>
            <a:r>
              <a:rPr dirty="0" sz="1900" spc="5">
                <a:latin typeface="Arial"/>
                <a:cs typeface="Arial"/>
              </a:rPr>
              <a:t>	</a:t>
            </a:r>
            <a:r>
              <a:rPr dirty="0" sz="1900" spc="5">
                <a:latin typeface="Arial"/>
                <a:cs typeface="Arial"/>
              </a:rPr>
              <a:t>B1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6363753" y="4885249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363753" y="4885250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16516849" y="4580324"/>
            <a:ext cx="3244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5">
                <a:latin typeface="Arial"/>
                <a:cs typeface="Arial"/>
              </a:rPr>
              <a:t>B3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7949012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949014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17326300" y="5400648"/>
            <a:ext cx="110363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2320" algn="l"/>
              </a:tabLst>
            </a:pPr>
            <a:r>
              <a:rPr dirty="0" sz="1900" spc="-5">
                <a:latin typeface="Arial"/>
                <a:cs typeface="Arial"/>
              </a:rPr>
              <a:t>C2</a:t>
            </a:r>
            <a:r>
              <a:rPr dirty="0" sz="1900" spc="-5">
                <a:latin typeface="Arial"/>
                <a:cs typeface="Arial"/>
              </a:rPr>
              <a:t>	</a:t>
            </a:r>
            <a:r>
              <a:rPr dirty="0" sz="1900" spc="-5">
                <a:latin typeface="Arial"/>
                <a:cs typeface="Arial"/>
              </a:rPr>
              <a:t>C1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6364852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364852" y="5700674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16512389" y="5400648"/>
            <a:ext cx="3333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"/>
                <a:cs typeface="Arial"/>
              </a:rPr>
              <a:t>C3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5371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4575810"/>
          </a:xfrm>
          <a:custGeom>
            <a:avLst/>
            <a:gdLst/>
            <a:ahLst/>
            <a:cxnLst/>
            <a:rect l="l" t="t" r="r" b="b"/>
            <a:pathLst>
              <a:path w="12963525" h="45758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317630"/>
                </a:lnTo>
                <a:lnTo>
                  <a:pt x="197" y="4369000"/>
                </a:lnTo>
                <a:lnTo>
                  <a:pt x="1581" y="4410428"/>
                </a:lnTo>
                <a:lnTo>
                  <a:pt x="12649" y="4469136"/>
                </a:lnTo>
                <a:lnTo>
                  <a:pt x="49226" y="4526550"/>
                </a:lnTo>
                <a:lnTo>
                  <a:pt x="106640" y="4563127"/>
                </a:lnTo>
                <a:lnTo>
                  <a:pt x="165348" y="4574195"/>
                </a:lnTo>
                <a:lnTo>
                  <a:pt x="206776" y="4575579"/>
                </a:lnTo>
                <a:lnTo>
                  <a:pt x="258146" y="4575776"/>
                </a:lnTo>
                <a:lnTo>
                  <a:pt x="12705299" y="4575776"/>
                </a:lnTo>
                <a:lnTo>
                  <a:pt x="12756671" y="4575579"/>
                </a:lnTo>
                <a:lnTo>
                  <a:pt x="12798099" y="4574195"/>
                </a:lnTo>
                <a:lnTo>
                  <a:pt x="12856802" y="4563127"/>
                </a:lnTo>
                <a:lnTo>
                  <a:pt x="12914218" y="4526550"/>
                </a:lnTo>
                <a:lnTo>
                  <a:pt x="12950799" y="4469136"/>
                </a:lnTo>
                <a:lnTo>
                  <a:pt x="12961867" y="4410428"/>
                </a:lnTo>
                <a:lnTo>
                  <a:pt x="12963250" y="4369000"/>
                </a:lnTo>
                <a:lnTo>
                  <a:pt x="12963448" y="431763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4575810"/>
          </a:xfrm>
          <a:custGeom>
            <a:avLst/>
            <a:gdLst/>
            <a:ahLst/>
            <a:cxnLst/>
            <a:rect l="l" t="t" r="r" b="b"/>
            <a:pathLst>
              <a:path w="12963525" h="45758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317630"/>
                </a:lnTo>
                <a:lnTo>
                  <a:pt x="12963250" y="4369000"/>
                </a:lnTo>
                <a:lnTo>
                  <a:pt x="12961867" y="4410428"/>
                </a:lnTo>
                <a:lnTo>
                  <a:pt x="12950799" y="4469136"/>
                </a:lnTo>
                <a:lnTo>
                  <a:pt x="12914218" y="4526550"/>
                </a:lnTo>
                <a:lnTo>
                  <a:pt x="12856802" y="4563127"/>
                </a:lnTo>
                <a:lnTo>
                  <a:pt x="12798099" y="4574195"/>
                </a:lnTo>
                <a:lnTo>
                  <a:pt x="12756671" y="4575579"/>
                </a:lnTo>
                <a:lnTo>
                  <a:pt x="12705299" y="4575776"/>
                </a:lnTo>
                <a:lnTo>
                  <a:pt x="258145" y="4575776"/>
                </a:lnTo>
                <a:lnTo>
                  <a:pt x="206775" y="4575579"/>
                </a:lnTo>
                <a:lnTo>
                  <a:pt x="165348" y="4574195"/>
                </a:lnTo>
                <a:lnTo>
                  <a:pt x="106640" y="4563127"/>
                </a:lnTo>
                <a:lnTo>
                  <a:pt x="49226" y="4526550"/>
                </a:lnTo>
                <a:lnTo>
                  <a:pt x="12650" y="4469136"/>
                </a:lnTo>
                <a:lnTo>
                  <a:pt x="1581" y="4410428"/>
                </a:lnTo>
                <a:lnTo>
                  <a:pt x="197" y="4369000"/>
                </a:lnTo>
                <a:lnTo>
                  <a:pt x="0" y="431763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55680" y="715916"/>
            <a:ext cx="66046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时分复⽤利⽤率有时不⾼</a:t>
            </a:r>
          </a:p>
        </p:txBody>
      </p:sp>
      <p:sp>
        <p:nvSpPr>
          <p:cNvPr id="7" name="object 7"/>
          <p:cNvSpPr/>
          <p:nvPr/>
        </p:nvSpPr>
        <p:spPr>
          <a:xfrm>
            <a:off x="9711821" y="468431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44" y="0"/>
                </a:moveTo>
                <a:lnTo>
                  <a:pt x="478925" y="1893"/>
                </a:lnTo>
                <a:lnTo>
                  <a:pt x="434568" y="7572"/>
                </a:lnTo>
                <a:lnTo>
                  <a:pt x="390733" y="17038"/>
                </a:lnTo>
                <a:lnTo>
                  <a:pt x="347683" y="30289"/>
                </a:lnTo>
                <a:lnTo>
                  <a:pt x="305678" y="47327"/>
                </a:lnTo>
                <a:lnTo>
                  <a:pt x="264980" y="68152"/>
                </a:lnTo>
                <a:lnTo>
                  <a:pt x="225851" y="92762"/>
                </a:lnTo>
                <a:lnTo>
                  <a:pt x="188551" y="121159"/>
                </a:lnTo>
                <a:lnTo>
                  <a:pt x="153342" y="153342"/>
                </a:lnTo>
                <a:lnTo>
                  <a:pt x="121159" y="188551"/>
                </a:lnTo>
                <a:lnTo>
                  <a:pt x="92762" y="225851"/>
                </a:lnTo>
                <a:lnTo>
                  <a:pt x="68152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8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8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2" y="782107"/>
                </a:lnTo>
                <a:lnTo>
                  <a:pt x="92762" y="821237"/>
                </a:lnTo>
                <a:lnTo>
                  <a:pt x="121159" y="858537"/>
                </a:lnTo>
                <a:lnTo>
                  <a:pt x="153342" y="893746"/>
                </a:lnTo>
                <a:lnTo>
                  <a:pt x="188551" y="925929"/>
                </a:lnTo>
                <a:lnTo>
                  <a:pt x="225851" y="954325"/>
                </a:lnTo>
                <a:lnTo>
                  <a:pt x="264980" y="978936"/>
                </a:lnTo>
                <a:lnTo>
                  <a:pt x="305678" y="999760"/>
                </a:lnTo>
                <a:lnTo>
                  <a:pt x="347683" y="1016798"/>
                </a:lnTo>
                <a:lnTo>
                  <a:pt x="390733" y="1030050"/>
                </a:lnTo>
                <a:lnTo>
                  <a:pt x="434568" y="1039516"/>
                </a:lnTo>
                <a:lnTo>
                  <a:pt x="478925" y="1045195"/>
                </a:lnTo>
                <a:lnTo>
                  <a:pt x="523544" y="1047088"/>
                </a:lnTo>
                <a:lnTo>
                  <a:pt x="568163" y="1045195"/>
                </a:lnTo>
                <a:lnTo>
                  <a:pt x="612521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1" y="999760"/>
                </a:lnTo>
                <a:lnTo>
                  <a:pt x="782110" y="978936"/>
                </a:lnTo>
                <a:lnTo>
                  <a:pt x="821240" y="954325"/>
                </a:lnTo>
                <a:lnTo>
                  <a:pt x="858540" y="925929"/>
                </a:lnTo>
                <a:lnTo>
                  <a:pt x="893750" y="893746"/>
                </a:lnTo>
                <a:lnTo>
                  <a:pt x="925932" y="858537"/>
                </a:lnTo>
                <a:lnTo>
                  <a:pt x="954329" y="821237"/>
                </a:lnTo>
                <a:lnTo>
                  <a:pt x="978939" y="782107"/>
                </a:lnTo>
                <a:lnTo>
                  <a:pt x="999763" y="741409"/>
                </a:lnTo>
                <a:lnTo>
                  <a:pt x="1016801" y="699405"/>
                </a:lnTo>
                <a:lnTo>
                  <a:pt x="1030053" y="656354"/>
                </a:lnTo>
                <a:lnTo>
                  <a:pt x="1039518" y="612520"/>
                </a:lnTo>
                <a:lnTo>
                  <a:pt x="1045198" y="568162"/>
                </a:lnTo>
                <a:lnTo>
                  <a:pt x="1047091" y="523544"/>
                </a:lnTo>
                <a:lnTo>
                  <a:pt x="1045198" y="478925"/>
                </a:lnTo>
                <a:lnTo>
                  <a:pt x="1039518" y="434568"/>
                </a:lnTo>
                <a:lnTo>
                  <a:pt x="1030053" y="390733"/>
                </a:lnTo>
                <a:lnTo>
                  <a:pt x="1016801" y="347683"/>
                </a:lnTo>
                <a:lnTo>
                  <a:pt x="999763" y="305678"/>
                </a:lnTo>
                <a:lnTo>
                  <a:pt x="978939" y="264980"/>
                </a:lnTo>
                <a:lnTo>
                  <a:pt x="954329" y="225851"/>
                </a:lnTo>
                <a:lnTo>
                  <a:pt x="925932" y="188551"/>
                </a:lnTo>
                <a:lnTo>
                  <a:pt x="893750" y="153342"/>
                </a:lnTo>
                <a:lnTo>
                  <a:pt x="858540" y="121159"/>
                </a:lnTo>
                <a:lnTo>
                  <a:pt x="821240" y="92762"/>
                </a:lnTo>
                <a:lnTo>
                  <a:pt x="782110" y="68152"/>
                </a:lnTo>
                <a:lnTo>
                  <a:pt x="741411" y="47327"/>
                </a:lnTo>
                <a:lnTo>
                  <a:pt x="699406" y="30289"/>
                </a:lnTo>
                <a:lnTo>
                  <a:pt x="656356" y="17038"/>
                </a:lnTo>
                <a:lnTo>
                  <a:pt x="612521" y="7572"/>
                </a:lnTo>
                <a:lnTo>
                  <a:pt x="568163" y="1893"/>
                </a:lnTo>
                <a:lnTo>
                  <a:pt x="523544" y="0"/>
                </a:lnTo>
                <a:close/>
              </a:path>
            </a:pathLst>
          </a:custGeom>
          <a:solidFill>
            <a:srgbClr val="FCD3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11821" y="468431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93745" y="153342"/>
                </a:moveTo>
                <a:lnTo>
                  <a:pt x="925929" y="188551"/>
                </a:lnTo>
                <a:lnTo>
                  <a:pt x="954325" y="225851"/>
                </a:lnTo>
                <a:lnTo>
                  <a:pt x="978936" y="264980"/>
                </a:lnTo>
                <a:lnTo>
                  <a:pt x="999760" y="305678"/>
                </a:lnTo>
                <a:lnTo>
                  <a:pt x="1016798" y="347683"/>
                </a:lnTo>
                <a:lnTo>
                  <a:pt x="1030050" y="390733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2"/>
                </a:lnTo>
                <a:lnTo>
                  <a:pt x="1039516" y="612520"/>
                </a:lnTo>
                <a:lnTo>
                  <a:pt x="1030050" y="656354"/>
                </a:lnTo>
                <a:lnTo>
                  <a:pt x="1016798" y="699405"/>
                </a:lnTo>
                <a:lnTo>
                  <a:pt x="999760" y="741409"/>
                </a:lnTo>
                <a:lnTo>
                  <a:pt x="978936" y="782107"/>
                </a:lnTo>
                <a:lnTo>
                  <a:pt x="954325" y="821237"/>
                </a:lnTo>
                <a:lnTo>
                  <a:pt x="925929" y="858537"/>
                </a:lnTo>
                <a:lnTo>
                  <a:pt x="893745" y="893745"/>
                </a:lnTo>
                <a:lnTo>
                  <a:pt x="858537" y="925929"/>
                </a:lnTo>
                <a:lnTo>
                  <a:pt x="821237" y="954325"/>
                </a:lnTo>
                <a:lnTo>
                  <a:pt x="782107" y="978936"/>
                </a:lnTo>
                <a:lnTo>
                  <a:pt x="741409" y="999760"/>
                </a:lnTo>
                <a:lnTo>
                  <a:pt x="699405" y="1016798"/>
                </a:lnTo>
                <a:lnTo>
                  <a:pt x="656354" y="1030050"/>
                </a:lnTo>
                <a:lnTo>
                  <a:pt x="612520" y="1039516"/>
                </a:lnTo>
                <a:lnTo>
                  <a:pt x="568162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3" y="1030050"/>
                </a:lnTo>
                <a:lnTo>
                  <a:pt x="347683" y="1016798"/>
                </a:lnTo>
                <a:lnTo>
                  <a:pt x="305678" y="999760"/>
                </a:lnTo>
                <a:lnTo>
                  <a:pt x="264980" y="978936"/>
                </a:lnTo>
                <a:lnTo>
                  <a:pt x="225851" y="954325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7"/>
                </a:lnTo>
                <a:lnTo>
                  <a:pt x="92762" y="821237"/>
                </a:lnTo>
                <a:lnTo>
                  <a:pt x="68152" y="782107"/>
                </a:lnTo>
                <a:lnTo>
                  <a:pt x="47327" y="741409"/>
                </a:lnTo>
                <a:lnTo>
                  <a:pt x="30289" y="699405"/>
                </a:lnTo>
                <a:lnTo>
                  <a:pt x="17038" y="656354"/>
                </a:lnTo>
                <a:lnTo>
                  <a:pt x="7572" y="612520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7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7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20" y="7572"/>
                </a:lnTo>
                <a:lnTo>
                  <a:pt x="656354" y="17038"/>
                </a:lnTo>
                <a:lnTo>
                  <a:pt x="699405" y="30289"/>
                </a:lnTo>
                <a:lnTo>
                  <a:pt x="741409" y="47327"/>
                </a:lnTo>
                <a:lnTo>
                  <a:pt x="782107" y="68152"/>
                </a:lnTo>
                <a:lnTo>
                  <a:pt x="821237" y="92762"/>
                </a:lnTo>
                <a:lnTo>
                  <a:pt x="858537" y="121159"/>
                </a:lnTo>
                <a:lnTo>
                  <a:pt x="893745" y="153342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156834" y="5129331"/>
            <a:ext cx="157063" cy="157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48607" y="5019980"/>
            <a:ext cx="157480" cy="354965"/>
          </a:xfrm>
          <a:custGeom>
            <a:avLst/>
            <a:gdLst/>
            <a:ahLst/>
            <a:cxnLst/>
            <a:rect l="l" t="t" r="r" b="b"/>
            <a:pathLst>
              <a:path w="157479" h="354964">
                <a:moveTo>
                  <a:pt x="0" y="354823"/>
                </a:moveTo>
                <a:lnTo>
                  <a:pt x="157063" y="354823"/>
                </a:lnTo>
                <a:lnTo>
                  <a:pt x="157063" y="0"/>
                </a:lnTo>
                <a:lnTo>
                  <a:pt x="0" y="0"/>
                </a:lnTo>
                <a:lnTo>
                  <a:pt x="0" y="354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1155" y="4614243"/>
            <a:ext cx="382270" cy="328930"/>
          </a:xfrm>
          <a:custGeom>
            <a:avLst/>
            <a:gdLst/>
            <a:ahLst/>
            <a:cxnLst/>
            <a:rect l="l" t="t" r="r" b="b"/>
            <a:pathLst>
              <a:path w="382270" h="328929">
                <a:moveTo>
                  <a:pt x="87828" y="0"/>
                </a:moveTo>
                <a:lnTo>
                  <a:pt x="0" y="130210"/>
                </a:lnTo>
                <a:lnTo>
                  <a:pt x="294165" y="328625"/>
                </a:lnTo>
                <a:lnTo>
                  <a:pt x="381995" y="198414"/>
                </a:lnTo>
                <a:lnTo>
                  <a:pt x="8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43663" y="5471080"/>
            <a:ext cx="381000" cy="332740"/>
          </a:xfrm>
          <a:custGeom>
            <a:avLst/>
            <a:gdLst/>
            <a:ahLst/>
            <a:cxnLst/>
            <a:rect l="l" t="t" r="r" b="b"/>
            <a:pathLst>
              <a:path w="381000" h="332739">
                <a:moveTo>
                  <a:pt x="290650" y="0"/>
                </a:moveTo>
                <a:lnTo>
                  <a:pt x="0" y="203518"/>
                </a:lnTo>
                <a:lnTo>
                  <a:pt x="90087" y="332177"/>
                </a:lnTo>
                <a:lnTo>
                  <a:pt x="380742" y="128658"/>
                </a:lnTo>
                <a:lnTo>
                  <a:pt x="29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731903" y="4337756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31903" y="5992156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37376" y="4296895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58318" y="5961766"/>
            <a:ext cx="104708" cy="104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31899" y="4358289"/>
            <a:ext cx="206375" cy="352425"/>
          </a:xfrm>
          <a:custGeom>
            <a:avLst/>
            <a:gdLst/>
            <a:ahLst/>
            <a:cxnLst/>
            <a:rect l="l" t="t" r="r" b="b"/>
            <a:pathLst>
              <a:path w="206375" h="352425">
                <a:moveTo>
                  <a:pt x="0" y="352350"/>
                </a:moveTo>
                <a:lnTo>
                  <a:pt x="206207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22779" y="5658065"/>
            <a:ext cx="215265" cy="337185"/>
          </a:xfrm>
          <a:custGeom>
            <a:avLst/>
            <a:gdLst/>
            <a:ahLst/>
            <a:cxnLst/>
            <a:rect l="l" t="t" r="r" b="b"/>
            <a:pathLst>
              <a:path w="215265" h="337185">
                <a:moveTo>
                  <a:pt x="0" y="0"/>
                </a:moveTo>
                <a:lnTo>
                  <a:pt x="214985" y="33675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62995" y="5197392"/>
            <a:ext cx="2585720" cy="0"/>
          </a:xfrm>
          <a:custGeom>
            <a:avLst/>
            <a:gdLst/>
            <a:ahLst/>
            <a:cxnLst/>
            <a:rect l="l" t="t" r="r" b="b"/>
            <a:pathLst>
              <a:path w="2585720" h="0">
                <a:moveTo>
                  <a:pt x="2585613" y="0"/>
                </a:moveTo>
                <a:lnTo>
                  <a:pt x="2585613" y="0"/>
                </a:lnTo>
                <a:lnTo>
                  <a:pt x="50698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42084" y="4349250"/>
            <a:ext cx="3701415" cy="0"/>
          </a:xfrm>
          <a:custGeom>
            <a:avLst/>
            <a:gdLst/>
            <a:ahLst/>
            <a:cxnLst/>
            <a:rect l="l" t="t" r="r" b="b"/>
            <a:pathLst>
              <a:path w="3701415" h="0">
                <a:moveTo>
                  <a:pt x="3701311" y="0"/>
                </a:moveTo>
                <a:lnTo>
                  <a:pt x="3701311" y="0"/>
                </a:lnTo>
                <a:lnTo>
                  <a:pt x="50702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63027" y="6003680"/>
            <a:ext cx="3670300" cy="10795"/>
          </a:xfrm>
          <a:custGeom>
            <a:avLst/>
            <a:gdLst/>
            <a:ahLst/>
            <a:cxnLst/>
            <a:rect l="l" t="t" r="r" b="b"/>
            <a:pathLst>
              <a:path w="3670300" h="10795">
                <a:moveTo>
                  <a:pt x="3669898" y="0"/>
                </a:moveTo>
                <a:lnTo>
                  <a:pt x="0" y="10294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58318" y="5145037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259982" y="4846052"/>
            <a:ext cx="191798" cy="3101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67491" y="46529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48" y="0"/>
                </a:moveTo>
                <a:lnTo>
                  <a:pt x="478929" y="1893"/>
                </a:lnTo>
                <a:lnTo>
                  <a:pt x="434571" y="7572"/>
                </a:lnTo>
                <a:lnTo>
                  <a:pt x="390737" y="17038"/>
                </a:lnTo>
                <a:lnTo>
                  <a:pt x="347686" y="30289"/>
                </a:lnTo>
                <a:lnTo>
                  <a:pt x="305681" y="47327"/>
                </a:lnTo>
                <a:lnTo>
                  <a:pt x="264982" y="68152"/>
                </a:lnTo>
                <a:lnTo>
                  <a:pt x="225851" y="92762"/>
                </a:lnTo>
                <a:lnTo>
                  <a:pt x="188550" y="121159"/>
                </a:lnTo>
                <a:lnTo>
                  <a:pt x="153340" y="153342"/>
                </a:lnTo>
                <a:lnTo>
                  <a:pt x="121158" y="188551"/>
                </a:lnTo>
                <a:lnTo>
                  <a:pt x="92761" y="225851"/>
                </a:lnTo>
                <a:lnTo>
                  <a:pt x="68151" y="264980"/>
                </a:lnTo>
                <a:lnTo>
                  <a:pt x="47327" y="305678"/>
                </a:lnTo>
                <a:lnTo>
                  <a:pt x="30289" y="347683"/>
                </a:lnTo>
                <a:lnTo>
                  <a:pt x="17037" y="390733"/>
                </a:lnTo>
                <a:lnTo>
                  <a:pt x="7572" y="434568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2"/>
                </a:lnTo>
                <a:lnTo>
                  <a:pt x="7572" y="612520"/>
                </a:lnTo>
                <a:lnTo>
                  <a:pt x="17037" y="656354"/>
                </a:lnTo>
                <a:lnTo>
                  <a:pt x="30289" y="699405"/>
                </a:lnTo>
                <a:lnTo>
                  <a:pt x="47327" y="741409"/>
                </a:lnTo>
                <a:lnTo>
                  <a:pt x="68151" y="782107"/>
                </a:lnTo>
                <a:lnTo>
                  <a:pt x="92761" y="821237"/>
                </a:lnTo>
                <a:lnTo>
                  <a:pt x="121158" y="858537"/>
                </a:lnTo>
                <a:lnTo>
                  <a:pt x="153340" y="893746"/>
                </a:lnTo>
                <a:lnTo>
                  <a:pt x="188550" y="925929"/>
                </a:lnTo>
                <a:lnTo>
                  <a:pt x="225851" y="954325"/>
                </a:lnTo>
                <a:lnTo>
                  <a:pt x="264982" y="978936"/>
                </a:lnTo>
                <a:lnTo>
                  <a:pt x="305681" y="999760"/>
                </a:lnTo>
                <a:lnTo>
                  <a:pt x="347686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9" y="1045195"/>
                </a:lnTo>
                <a:lnTo>
                  <a:pt x="523548" y="1047088"/>
                </a:lnTo>
                <a:lnTo>
                  <a:pt x="568166" y="1045195"/>
                </a:lnTo>
                <a:lnTo>
                  <a:pt x="612524" y="1039516"/>
                </a:lnTo>
                <a:lnTo>
                  <a:pt x="656358" y="1030050"/>
                </a:lnTo>
                <a:lnTo>
                  <a:pt x="699408" y="1016798"/>
                </a:lnTo>
                <a:lnTo>
                  <a:pt x="741412" y="999760"/>
                </a:lnTo>
                <a:lnTo>
                  <a:pt x="782110" y="978936"/>
                </a:lnTo>
                <a:lnTo>
                  <a:pt x="821239" y="954325"/>
                </a:lnTo>
                <a:lnTo>
                  <a:pt x="858539" y="925929"/>
                </a:lnTo>
                <a:lnTo>
                  <a:pt x="893747" y="893746"/>
                </a:lnTo>
                <a:lnTo>
                  <a:pt x="925930" y="858537"/>
                </a:lnTo>
                <a:lnTo>
                  <a:pt x="954326" y="821237"/>
                </a:lnTo>
                <a:lnTo>
                  <a:pt x="978937" y="782107"/>
                </a:lnTo>
                <a:lnTo>
                  <a:pt x="999761" y="741409"/>
                </a:lnTo>
                <a:lnTo>
                  <a:pt x="1016798" y="699405"/>
                </a:lnTo>
                <a:lnTo>
                  <a:pt x="1030050" y="656354"/>
                </a:lnTo>
                <a:lnTo>
                  <a:pt x="1039516" y="612520"/>
                </a:lnTo>
                <a:lnTo>
                  <a:pt x="1045195" y="568162"/>
                </a:lnTo>
                <a:lnTo>
                  <a:pt x="1047088" y="523544"/>
                </a:lnTo>
                <a:lnTo>
                  <a:pt x="1045195" y="478925"/>
                </a:lnTo>
                <a:lnTo>
                  <a:pt x="1039516" y="434568"/>
                </a:lnTo>
                <a:lnTo>
                  <a:pt x="1030050" y="390733"/>
                </a:lnTo>
                <a:lnTo>
                  <a:pt x="1016798" y="347683"/>
                </a:lnTo>
                <a:lnTo>
                  <a:pt x="999761" y="305678"/>
                </a:lnTo>
                <a:lnTo>
                  <a:pt x="978937" y="264980"/>
                </a:lnTo>
                <a:lnTo>
                  <a:pt x="954326" y="225851"/>
                </a:lnTo>
                <a:lnTo>
                  <a:pt x="925930" y="188551"/>
                </a:lnTo>
                <a:lnTo>
                  <a:pt x="893747" y="153342"/>
                </a:lnTo>
                <a:lnTo>
                  <a:pt x="858539" y="121159"/>
                </a:lnTo>
                <a:lnTo>
                  <a:pt x="821239" y="92762"/>
                </a:lnTo>
                <a:lnTo>
                  <a:pt x="782110" y="68152"/>
                </a:lnTo>
                <a:lnTo>
                  <a:pt x="741412" y="47327"/>
                </a:lnTo>
                <a:lnTo>
                  <a:pt x="699408" y="30289"/>
                </a:lnTo>
                <a:lnTo>
                  <a:pt x="656358" y="17038"/>
                </a:lnTo>
                <a:lnTo>
                  <a:pt x="612524" y="7572"/>
                </a:lnTo>
                <a:lnTo>
                  <a:pt x="568166" y="1893"/>
                </a:lnTo>
                <a:lnTo>
                  <a:pt x="523548" y="0"/>
                </a:lnTo>
                <a:close/>
              </a:path>
            </a:pathLst>
          </a:custGeom>
          <a:solidFill>
            <a:srgbClr val="FCD3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167495" y="465290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153342" y="893746"/>
                </a:moveTo>
                <a:lnTo>
                  <a:pt x="121159" y="858537"/>
                </a:lnTo>
                <a:lnTo>
                  <a:pt x="92763" y="821237"/>
                </a:lnTo>
                <a:lnTo>
                  <a:pt x="68152" y="782108"/>
                </a:lnTo>
                <a:lnTo>
                  <a:pt x="47328" y="741410"/>
                </a:lnTo>
                <a:lnTo>
                  <a:pt x="30289" y="699405"/>
                </a:lnTo>
                <a:lnTo>
                  <a:pt x="17038" y="656355"/>
                </a:lnTo>
                <a:lnTo>
                  <a:pt x="7572" y="612520"/>
                </a:lnTo>
                <a:lnTo>
                  <a:pt x="1893" y="568163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4"/>
                </a:lnTo>
                <a:lnTo>
                  <a:pt x="30289" y="347683"/>
                </a:lnTo>
                <a:lnTo>
                  <a:pt x="47328" y="305679"/>
                </a:lnTo>
                <a:lnTo>
                  <a:pt x="68152" y="264981"/>
                </a:lnTo>
                <a:lnTo>
                  <a:pt x="92763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3"/>
                </a:lnTo>
                <a:lnTo>
                  <a:pt x="264981" y="68152"/>
                </a:lnTo>
                <a:lnTo>
                  <a:pt x="305679" y="47328"/>
                </a:lnTo>
                <a:lnTo>
                  <a:pt x="347683" y="30289"/>
                </a:lnTo>
                <a:lnTo>
                  <a:pt x="390734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3" y="1893"/>
                </a:lnTo>
                <a:lnTo>
                  <a:pt x="612520" y="7572"/>
                </a:lnTo>
                <a:lnTo>
                  <a:pt x="656355" y="17038"/>
                </a:lnTo>
                <a:lnTo>
                  <a:pt x="699405" y="30289"/>
                </a:lnTo>
                <a:lnTo>
                  <a:pt x="741410" y="47328"/>
                </a:lnTo>
                <a:lnTo>
                  <a:pt x="782108" y="68152"/>
                </a:lnTo>
                <a:lnTo>
                  <a:pt x="821237" y="92763"/>
                </a:lnTo>
                <a:lnTo>
                  <a:pt x="858537" y="121159"/>
                </a:lnTo>
                <a:lnTo>
                  <a:pt x="893746" y="153342"/>
                </a:lnTo>
                <a:lnTo>
                  <a:pt x="925929" y="188551"/>
                </a:lnTo>
                <a:lnTo>
                  <a:pt x="954326" y="225851"/>
                </a:lnTo>
                <a:lnTo>
                  <a:pt x="978936" y="264981"/>
                </a:lnTo>
                <a:lnTo>
                  <a:pt x="999760" y="305679"/>
                </a:lnTo>
                <a:lnTo>
                  <a:pt x="1016799" y="347683"/>
                </a:lnTo>
                <a:lnTo>
                  <a:pt x="1030050" y="390734"/>
                </a:lnTo>
                <a:lnTo>
                  <a:pt x="1039516" y="434568"/>
                </a:lnTo>
                <a:lnTo>
                  <a:pt x="1045195" y="478925"/>
                </a:lnTo>
                <a:lnTo>
                  <a:pt x="1047088" y="523544"/>
                </a:lnTo>
                <a:lnTo>
                  <a:pt x="1045195" y="568163"/>
                </a:lnTo>
                <a:lnTo>
                  <a:pt x="1039516" y="612520"/>
                </a:lnTo>
                <a:lnTo>
                  <a:pt x="1030050" y="656355"/>
                </a:lnTo>
                <a:lnTo>
                  <a:pt x="1016799" y="699405"/>
                </a:lnTo>
                <a:lnTo>
                  <a:pt x="999760" y="741410"/>
                </a:lnTo>
                <a:lnTo>
                  <a:pt x="978936" y="782108"/>
                </a:lnTo>
                <a:lnTo>
                  <a:pt x="954326" y="821237"/>
                </a:lnTo>
                <a:lnTo>
                  <a:pt x="925929" y="858537"/>
                </a:lnTo>
                <a:lnTo>
                  <a:pt x="893746" y="893746"/>
                </a:lnTo>
                <a:lnTo>
                  <a:pt x="858537" y="925929"/>
                </a:lnTo>
                <a:lnTo>
                  <a:pt x="821237" y="954326"/>
                </a:lnTo>
                <a:lnTo>
                  <a:pt x="782108" y="978936"/>
                </a:lnTo>
                <a:lnTo>
                  <a:pt x="741410" y="999760"/>
                </a:lnTo>
                <a:lnTo>
                  <a:pt x="699405" y="1016799"/>
                </a:lnTo>
                <a:lnTo>
                  <a:pt x="656355" y="1030050"/>
                </a:lnTo>
                <a:lnTo>
                  <a:pt x="612520" y="1039516"/>
                </a:lnTo>
                <a:lnTo>
                  <a:pt x="568163" y="1045195"/>
                </a:lnTo>
                <a:lnTo>
                  <a:pt x="523544" y="1047088"/>
                </a:lnTo>
                <a:lnTo>
                  <a:pt x="478925" y="1045195"/>
                </a:lnTo>
                <a:lnTo>
                  <a:pt x="434568" y="1039516"/>
                </a:lnTo>
                <a:lnTo>
                  <a:pt x="390734" y="1030050"/>
                </a:lnTo>
                <a:lnTo>
                  <a:pt x="347683" y="1016799"/>
                </a:lnTo>
                <a:lnTo>
                  <a:pt x="305679" y="999760"/>
                </a:lnTo>
                <a:lnTo>
                  <a:pt x="264981" y="978936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612509" y="5097918"/>
            <a:ext cx="157060" cy="157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20733" y="5009508"/>
            <a:ext cx="157480" cy="354965"/>
          </a:xfrm>
          <a:custGeom>
            <a:avLst/>
            <a:gdLst/>
            <a:ahLst/>
            <a:cxnLst/>
            <a:rect l="l" t="t" r="r" b="b"/>
            <a:pathLst>
              <a:path w="157480" h="354964">
                <a:moveTo>
                  <a:pt x="0" y="354823"/>
                </a:moveTo>
                <a:lnTo>
                  <a:pt x="157063" y="354823"/>
                </a:lnTo>
                <a:lnTo>
                  <a:pt x="157063" y="0"/>
                </a:lnTo>
                <a:lnTo>
                  <a:pt x="0" y="0"/>
                </a:lnTo>
                <a:lnTo>
                  <a:pt x="0" y="354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243252" y="5441443"/>
            <a:ext cx="382270" cy="328930"/>
          </a:xfrm>
          <a:custGeom>
            <a:avLst/>
            <a:gdLst/>
            <a:ahLst/>
            <a:cxnLst/>
            <a:rect l="l" t="t" r="r" b="b"/>
            <a:pathLst>
              <a:path w="382269" h="328929">
                <a:moveTo>
                  <a:pt x="87829" y="0"/>
                </a:moveTo>
                <a:lnTo>
                  <a:pt x="0" y="130210"/>
                </a:lnTo>
                <a:lnTo>
                  <a:pt x="294169" y="328625"/>
                </a:lnTo>
                <a:lnTo>
                  <a:pt x="381998" y="198414"/>
                </a:lnTo>
                <a:lnTo>
                  <a:pt x="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01997" y="4581055"/>
            <a:ext cx="381000" cy="332740"/>
          </a:xfrm>
          <a:custGeom>
            <a:avLst/>
            <a:gdLst/>
            <a:ahLst/>
            <a:cxnLst/>
            <a:rect l="l" t="t" r="r" b="b"/>
            <a:pathLst>
              <a:path w="381000" h="332739">
                <a:moveTo>
                  <a:pt x="290650" y="0"/>
                </a:moveTo>
                <a:lnTo>
                  <a:pt x="0" y="203518"/>
                </a:lnTo>
                <a:lnTo>
                  <a:pt x="90091" y="332177"/>
                </a:lnTo>
                <a:lnTo>
                  <a:pt x="380742" y="128658"/>
                </a:lnTo>
                <a:lnTo>
                  <a:pt x="29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171517" y="602356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171517" y="436916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4805" y="0"/>
                </a:moveTo>
                <a:lnTo>
                  <a:pt x="8177" y="0"/>
                </a:lnTo>
                <a:lnTo>
                  <a:pt x="0" y="8178"/>
                </a:lnTo>
                <a:lnTo>
                  <a:pt x="0" y="14807"/>
                </a:lnTo>
                <a:lnTo>
                  <a:pt x="8177" y="22986"/>
                </a:lnTo>
                <a:lnTo>
                  <a:pt x="14805" y="22986"/>
                </a:lnTo>
                <a:lnTo>
                  <a:pt x="22983" y="14807"/>
                </a:lnTo>
                <a:lnTo>
                  <a:pt x="22983" y="8178"/>
                </a:lnTo>
                <a:lnTo>
                  <a:pt x="1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884317" y="5982708"/>
            <a:ext cx="104706" cy="1047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863375" y="4328308"/>
            <a:ext cx="104706" cy="104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188302" y="5673673"/>
            <a:ext cx="206375" cy="352425"/>
          </a:xfrm>
          <a:custGeom>
            <a:avLst/>
            <a:gdLst/>
            <a:ahLst/>
            <a:cxnLst/>
            <a:rect l="l" t="t" r="r" b="b"/>
            <a:pathLst>
              <a:path w="206375" h="352425">
                <a:moveTo>
                  <a:pt x="206207" y="0"/>
                </a:moveTo>
                <a:lnTo>
                  <a:pt x="0" y="35235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188648" y="4389490"/>
            <a:ext cx="215265" cy="337185"/>
          </a:xfrm>
          <a:custGeom>
            <a:avLst/>
            <a:gdLst/>
            <a:ahLst/>
            <a:cxnLst/>
            <a:rect l="l" t="t" r="r" b="b"/>
            <a:pathLst>
              <a:path w="215265" h="337185">
                <a:moveTo>
                  <a:pt x="214985" y="336756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77797" y="5187224"/>
            <a:ext cx="2585720" cy="10160"/>
          </a:xfrm>
          <a:custGeom>
            <a:avLst/>
            <a:gdLst/>
            <a:ahLst/>
            <a:cxnLst/>
            <a:rect l="l" t="t" r="r" b="b"/>
            <a:pathLst>
              <a:path w="2585719" h="10160">
                <a:moveTo>
                  <a:pt x="0" y="0"/>
                </a:moveTo>
                <a:lnTo>
                  <a:pt x="2585580" y="996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193474" y="6035063"/>
            <a:ext cx="3691254" cy="0"/>
          </a:xfrm>
          <a:custGeom>
            <a:avLst/>
            <a:gdLst/>
            <a:ahLst/>
            <a:cxnLst/>
            <a:rect l="l" t="t" r="r" b="b"/>
            <a:pathLst>
              <a:path w="3691255" h="0">
                <a:moveTo>
                  <a:pt x="0" y="0"/>
                </a:moveTo>
                <a:lnTo>
                  <a:pt x="0" y="0"/>
                </a:lnTo>
                <a:lnTo>
                  <a:pt x="3640279" y="0"/>
                </a:lnTo>
                <a:lnTo>
                  <a:pt x="3690838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83003" y="4380663"/>
            <a:ext cx="3680460" cy="0"/>
          </a:xfrm>
          <a:custGeom>
            <a:avLst/>
            <a:gdLst/>
            <a:ahLst/>
            <a:cxnLst/>
            <a:rect l="l" t="t" r="r" b="b"/>
            <a:pathLst>
              <a:path w="3680459" h="0">
                <a:moveTo>
                  <a:pt x="0" y="0"/>
                </a:moveTo>
                <a:lnTo>
                  <a:pt x="0" y="0"/>
                </a:lnTo>
                <a:lnTo>
                  <a:pt x="3629283" y="0"/>
                </a:lnTo>
                <a:lnTo>
                  <a:pt x="368039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863375" y="5145037"/>
            <a:ext cx="104706" cy="104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487446" y="4883811"/>
            <a:ext cx="158750" cy="228600"/>
          </a:xfrm>
          <a:custGeom>
            <a:avLst/>
            <a:gdLst/>
            <a:ahLst/>
            <a:cxnLst/>
            <a:rect l="l" t="t" r="r" b="b"/>
            <a:pathLst>
              <a:path w="158750" h="228600">
                <a:moveTo>
                  <a:pt x="158732" y="228162"/>
                </a:moveTo>
                <a:lnTo>
                  <a:pt x="8980" y="12907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437215" y="4811609"/>
            <a:ext cx="135890" cy="153035"/>
          </a:xfrm>
          <a:custGeom>
            <a:avLst/>
            <a:gdLst/>
            <a:ahLst/>
            <a:cxnLst/>
            <a:rect l="l" t="t" r="r" b="b"/>
            <a:pathLst>
              <a:path w="135890" h="153035">
                <a:moveTo>
                  <a:pt x="0" y="0"/>
                </a:moveTo>
                <a:lnTo>
                  <a:pt x="22208" y="152927"/>
                </a:lnTo>
                <a:lnTo>
                  <a:pt x="59202" y="85094"/>
                </a:lnTo>
                <a:lnTo>
                  <a:pt x="135660" y="73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801129" y="5124095"/>
            <a:ext cx="104714" cy="104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041846" y="5124095"/>
            <a:ext cx="104706" cy="104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905814" y="5176450"/>
            <a:ext cx="4013835" cy="0"/>
          </a:xfrm>
          <a:custGeom>
            <a:avLst/>
            <a:gdLst/>
            <a:ahLst/>
            <a:cxnLst/>
            <a:rect l="l" t="t" r="r" b="b"/>
            <a:pathLst>
              <a:path w="4013834" h="0">
                <a:moveTo>
                  <a:pt x="0" y="0"/>
                </a:moveTo>
                <a:lnTo>
                  <a:pt x="0" y="0"/>
                </a:lnTo>
                <a:lnTo>
                  <a:pt x="3997932" y="0"/>
                </a:lnTo>
                <a:lnTo>
                  <a:pt x="4013555" y="0"/>
                </a:lnTo>
              </a:path>
            </a:pathLst>
          </a:custGeom>
          <a:ln w="3141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03660" y="510734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920225" y="5385098"/>
            <a:ext cx="372110" cy="203200"/>
          </a:xfrm>
          <a:custGeom>
            <a:avLst/>
            <a:gdLst/>
            <a:ahLst/>
            <a:cxnLst/>
            <a:rect l="l" t="t" r="r" b="b"/>
            <a:pathLst>
              <a:path w="372109" h="203200">
                <a:moveTo>
                  <a:pt x="0" y="0"/>
                </a:moveTo>
                <a:lnTo>
                  <a:pt x="26210" y="43903"/>
                </a:lnTo>
                <a:lnTo>
                  <a:pt x="49383" y="74384"/>
                </a:lnTo>
                <a:lnTo>
                  <a:pt x="78338" y="105406"/>
                </a:lnTo>
                <a:lnTo>
                  <a:pt x="123120" y="141114"/>
                </a:lnTo>
                <a:lnTo>
                  <a:pt x="186791" y="174635"/>
                </a:lnTo>
                <a:lnTo>
                  <a:pt x="236511" y="190744"/>
                </a:lnTo>
                <a:lnTo>
                  <a:pt x="284238" y="199432"/>
                </a:lnTo>
                <a:lnTo>
                  <a:pt x="338261" y="202599"/>
                </a:lnTo>
                <a:lnTo>
                  <a:pt x="356251" y="202157"/>
                </a:lnTo>
                <a:lnTo>
                  <a:pt x="371643" y="198953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262407" y="5519596"/>
            <a:ext cx="149860" cy="135890"/>
          </a:xfrm>
          <a:custGeom>
            <a:avLst/>
            <a:gdLst/>
            <a:ahLst/>
            <a:cxnLst/>
            <a:rect l="l" t="t" r="r" b="b"/>
            <a:pathLst>
              <a:path w="149859" h="135889">
                <a:moveTo>
                  <a:pt x="0" y="0"/>
                </a:moveTo>
                <a:lnTo>
                  <a:pt x="28167" y="135314"/>
                </a:lnTo>
                <a:lnTo>
                  <a:pt x="149398" y="394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666518" y="5343215"/>
            <a:ext cx="372110" cy="203200"/>
          </a:xfrm>
          <a:custGeom>
            <a:avLst/>
            <a:gdLst/>
            <a:ahLst/>
            <a:cxnLst/>
            <a:rect l="l" t="t" r="r" b="b"/>
            <a:pathLst>
              <a:path w="372109" h="203200">
                <a:moveTo>
                  <a:pt x="371643" y="0"/>
                </a:moveTo>
                <a:lnTo>
                  <a:pt x="345432" y="43903"/>
                </a:lnTo>
                <a:lnTo>
                  <a:pt x="322259" y="74384"/>
                </a:lnTo>
                <a:lnTo>
                  <a:pt x="293304" y="105406"/>
                </a:lnTo>
                <a:lnTo>
                  <a:pt x="248522" y="141114"/>
                </a:lnTo>
                <a:lnTo>
                  <a:pt x="184851" y="174635"/>
                </a:lnTo>
                <a:lnTo>
                  <a:pt x="135131" y="190744"/>
                </a:lnTo>
                <a:lnTo>
                  <a:pt x="87404" y="199432"/>
                </a:lnTo>
                <a:lnTo>
                  <a:pt x="33381" y="202599"/>
                </a:lnTo>
                <a:lnTo>
                  <a:pt x="15391" y="202157"/>
                </a:lnTo>
                <a:lnTo>
                  <a:pt x="0" y="198953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546584" y="5477712"/>
            <a:ext cx="149860" cy="135890"/>
          </a:xfrm>
          <a:custGeom>
            <a:avLst/>
            <a:gdLst/>
            <a:ahLst/>
            <a:cxnLst/>
            <a:rect l="l" t="t" r="r" b="b"/>
            <a:pathLst>
              <a:path w="149859" h="135889">
                <a:moveTo>
                  <a:pt x="149398" y="0"/>
                </a:moveTo>
                <a:lnTo>
                  <a:pt x="0" y="39488"/>
                </a:lnTo>
                <a:lnTo>
                  <a:pt x="121231" y="135314"/>
                </a:lnTo>
                <a:lnTo>
                  <a:pt x="14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344309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766416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22201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188524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916966" y="444974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16966" y="510736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853115" y="4801461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53115" y="4801462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2324808" y="4444510"/>
          <a:ext cx="1282065" cy="668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275"/>
                <a:gridCol w="422275"/>
                <a:gridCol w="422275"/>
              </a:tblGrid>
              <a:tr h="65722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900" spc="-5">
                          <a:latin typeface="Arial"/>
                          <a:cs typeface="Arial"/>
                        </a:rPr>
                        <a:t>C2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12381403" y="4801461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381403" y="4801462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79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176379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598487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B8B8B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754272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020594" y="4444510"/>
            <a:ext cx="0" cy="668655"/>
          </a:xfrm>
          <a:custGeom>
            <a:avLst/>
            <a:gdLst/>
            <a:ahLst/>
            <a:cxnLst/>
            <a:rect l="l" t="t" r="r" b="b"/>
            <a:pathLst>
              <a:path w="0" h="668654">
                <a:moveTo>
                  <a:pt x="0" y="0"/>
                </a:moveTo>
                <a:lnTo>
                  <a:pt x="0" y="66809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749036" y="444974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749036" y="5107366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4" h="0">
                <a:moveTo>
                  <a:pt x="0" y="0"/>
                </a:moveTo>
                <a:lnTo>
                  <a:pt x="127679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249838" y="4801461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245084"/>
                </a:moveTo>
                <a:lnTo>
                  <a:pt x="233318" y="245084"/>
                </a:lnTo>
                <a:lnTo>
                  <a:pt x="233318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49838" y="4801462"/>
            <a:ext cx="233679" cy="245110"/>
          </a:xfrm>
          <a:custGeom>
            <a:avLst/>
            <a:gdLst/>
            <a:ahLst/>
            <a:cxnLst/>
            <a:rect l="l" t="t" r="r" b="b"/>
            <a:pathLst>
              <a:path w="233680" h="245110">
                <a:moveTo>
                  <a:pt x="0" y="0"/>
                </a:moveTo>
                <a:lnTo>
                  <a:pt x="233318" y="0"/>
                </a:lnTo>
                <a:lnTo>
                  <a:pt x="233318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1100982" y="3873827"/>
            <a:ext cx="3741420" cy="919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0885" marR="5080" indent="-718820">
              <a:lnSpc>
                <a:spcPct val="154300"/>
              </a:lnSpc>
              <a:spcBef>
                <a:spcPts val="100"/>
              </a:spcBef>
              <a:tabLst>
                <a:tab pos="1419860" algn="l"/>
                <a:tab pos="2844165" algn="l"/>
                <a:tab pos="3136900" algn="l"/>
              </a:tabLst>
            </a:pPr>
            <a:r>
              <a:rPr dirty="0" sz="1900" spc="-25">
                <a:latin typeface="Arial"/>
                <a:cs typeface="Arial"/>
              </a:rPr>
              <a:t>Frame</a:t>
            </a:r>
            <a:r>
              <a:rPr dirty="0" sz="1900" spc="-5">
                <a:latin typeface="Arial"/>
                <a:cs typeface="Arial"/>
              </a:rPr>
              <a:t> 3	</a:t>
            </a:r>
            <a:r>
              <a:rPr dirty="0" baseline="2923" sz="2850" spc="-37">
                <a:latin typeface="Arial"/>
                <a:cs typeface="Arial"/>
              </a:rPr>
              <a:t>Frame</a:t>
            </a:r>
            <a:r>
              <a:rPr dirty="0" baseline="2923" sz="2850" spc="-7">
                <a:latin typeface="Arial"/>
                <a:cs typeface="Arial"/>
              </a:rPr>
              <a:t> 2	</a:t>
            </a:r>
            <a:r>
              <a:rPr dirty="0" sz="1900" spc="-25">
                <a:latin typeface="Arial"/>
                <a:cs typeface="Arial"/>
              </a:rPr>
              <a:t>Frame</a:t>
            </a:r>
            <a:r>
              <a:rPr dirty="0" sz="1900" spc="-90">
                <a:latin typeface="Arial"/>
                <a:cs typeface="Arial"/>
              </a:rPr>
              <a:t> </a:t>
            </a:r>
            <a:r>
              <a:rPr dirty="0" sz="1900" spc="-5">
                <a:latin typeface="Arial"/>
                <a:cs typeface="Arial"/>
              </a:rPr>
              <a:t>1  </a:t>
            </a:r>
            <a:r>
              <a:rPr dirty="0" sz="1900" spc="-25">
                <a:latin typeface="Arial"/>
                <a:cs typeface="Arial"/>
              </a:rPr>
              <a:t>A3			</a:t>
            </a:r>
            <a:r>
              <a:rPr dirty="0" sz="1900" spc="5">
                <a:latin typeface="Arial"/>
                <a:cs typeface="Arial"/>
              </a:rPr>
              <a:t>B1</a:t>
            </a:r>
            <a:endParaRPr sz="19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1763013" y="2768404"/>
            <a:ext cx="2379427" cy="9554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1852016" y="2823305"/>
            <a:ext cx="2201545" cy="777875"/>
          </a:xfrm>
          <a:prstGeom prst="rect">
            <a:avLst/>
          </a:prstGeom>
          <a:solidFill>
            <a:srgbClr val="FF9300"/>
          </a:solidFill>
          <a:ln w="10470">
            <a:solidFill>
              <a:srgbClr val="000000"/>
            </a:solidFill>
          </a:ln>
        </p:spPr>
        <p:txBody>
          <a:bodyPr wrap="square" lIns="0" tIns="22606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1780"/>
              </a:spcBef>
            </a:pPr>
            <a:r>
              <a:rPr dirty="0" sz="2050" spc="40">
                <a:solidFill>
                  <a:srgbClr val="FFFFFF"/>
                </a:solidFill>
                <a:latin typeface="Arial"/>
                <a:cs typeface="Arial"/>
              </a:rPr>
              <a:t>Synchronization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058630" y="3211775"/>
            <a:ext cx="1632585" cy="1885950"/>
          </a:xfrm>
          <a:custGeom>
            <a:avLst/>
            <a:gdLst/>
            <a:ahLst/>
            <a:cxnLst/>
            <a:rect l="l" t="t" r="r" b="b"/>
            <a:pathLst>
              <a:path w="1632584" h="1885950">
                <a:moveTo>
                  <a:pt x="1632411" y="1885806"/>
                </a:moveTo>
                <a:lnTo>
                  <a:pt x="1632411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234658" y="3211775"/>
            <a:ext cx="1611630" cy="1917700"/>
          </a:xfrm>
          <a:custGeom>
            <a:avLst/>
            <a:gdLst/>
            <a:ahLst/>
            <a:cxnLst/>
            <a:rect l="l" t="t" r="r" b="b"/>
            <a:pathLst>
              <a:path w="1611629" h="1917700">
                <a:moveTo>
                  <a:pt x="0" y="1917219"/>
                </a:moveTo>
                <a:lnTo>
                  <a:pt x="0" y="0"/>
                </a:lnTo>
                <a:lnTo>
                  <a:pt x="1611469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918077" y="4869522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918077" y="4869522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4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150024" y="5686251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150024" y="5686252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36115" y="4039306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36115" y="4039307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7492562" y="3753102"/>
            <a:ext cx="31559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latin typeface="Arial"/>
                <a:cs typeface="Arial"/>
              </a:rPr>
              <a:t>A3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071168" y="4564596"/>
            <a:ext cx="3244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5">
                <a:latin typeface="Arial"/>
                <a:cs typeface="Arial"/>
              </a:rPr>
              <a:t>B1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297560" y="5386225"/>
            <a:ext cx="3333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"/>
                <a:cs typeface="Arial"/>
              </a:rPr>
              <a:t>C2</a:t>
            </a:r>
            <a:endParaRPr sz="19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7959830" y="4890413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245084"/>
                </a:moveTo>
                <a:lnTo>
                  <a:pt x="630452" y="245084"/>
                </a:lnTo>
                <a:lnTo>
                  <a:pt x="630452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7959830" y="4890414"/>
            <a:ext cx="630555" cy="245110"/>
          </a:xfrm>
          <a:custGeom>
            <a:avLst/>
            <a:gdLst/>
            <a:ahLst/>
            <a:cxnLst/>
            <a:rect l="l" t="t" r="r" b="b"/>
            <a:pathLst>
              <a:path w="630555" h="245110">
                <a:moveTo>
                  <a:pt x="0" y="0"/>
                </a:moveTo>
                <a:lnTo>
                  <a:pt x="630452" y="0"/>
                </a:lnTo>
                <a:lnTo>
                  <a:pt x="630452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7191780" y="570714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7191780" y="5707143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377877" y="4060199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245084"/>
                </a:moveTo>
                <a:lnTo>
                  <a:pt x="628253" y="245084"/>
                </a:lnTo>
                <a:lnTo>
                  <a:pt x="628253" y="0"/>
                </a:lnTo>
                <a:lnTo>
                  <a:pt x="0" y="0"/>
                </a:lnTo>
                <a:lnTo>
                  <a:pt x="0" y="245084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377877" y="4060199"/>
            <a:ext cx="628650" cy="245110"/>
          </a:xfrm>
          <a:custGeom>
            <a:avLst/>
            <a:gdLst/>
            <a:ahLst/>
            <a:cxnLst/>
            <a:rect l="l" t="t" r="r" b="b"/>
            <a:pathLst>
              <a:path w="628650" h="245110">
                <a:moveTo>
                  <a:pt x="0" y="0"/>
                </a:moveTo>
                <a:lnTo>
                  <a:pt x="628253" y="0"/>
                </a:lnTo>
                <a:lnTo>
                  <a:pt x="628253" y="245084"/>
                </a:lnTo>
                <a:lnTo>
                  <a:pt x="0" y="2450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6534325" y="3773995"/>
            <a:ext cx="31559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latin typeface="Arial"/>
                <a:cs typeface="Arial"/>
              </a:rPr>
              <a:t>A3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8112926" y="4585489"/>
            <a:ext cx="3244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5">
                <a:latin typeface="Arial"/>
                <a:cs typeface="Arial"/>
              </a:rPr>
              <a:t>B1</a:t>
            </a:r>
            <a:endParaRPr sz="19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7339316" y="5407117"/>
            <a:ext cx="3333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"/>
                <a:cs typeface="Arial"/>
              </a:rPr>
              <a:t>C2</a:t>
            </a:r>
            <a:endParaRPr sz="19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083584" y="7159915"/>
            <a:ext cx="13759235" cy="27732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481478" y="7536867"/>
            <a:ext cx="12963525" cy="1978025"/>
          </a:xfrm>
          <a:custGeom>
            <a:avLst/>
            <a:gdLst/>
            <a:ahLst/>
            <a:cxnLst/>
            <a:rect l="l" t="t" r="r" b="b"/>
            <a:pathLst>
              <a:path w="12963525" h="19780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39"/>
                </a:lnTo>
                <a:lnTo>
                  <a:pt x="1581" y="165348"/>
                </a:lnTo>
                <a:lnTo>
                  <a:pt x="197" y="206775"/>
                </a:lnTo>
                <a:lnTo>
                  <a:pt x="0" y="258145"/>
                </a:lnTo>
                <a:lnTo>
                  <a:pt x="0" y="1719357"/>
                </a:lnTo>
                <a:lnTo>
                  <a:pt x="197" y="1770726"/>
                </a:lnTo>
                <a:lnTo>
                  <a:pt x="1581" y="1812154"/>
                </a:lnTo>
                <a:lnTo>
                  <a:pt x="12649" y="1870862"/>
                </a:lnTo>
                <a:lnTo>
                  <a:pt x="49226" y="1928276"/>
                </a:lnTo>
                <a:lnTo>
                  <a:pt x="106640" y="1964853"/>
                </a:lnTo>
                <a:lnTo>
                  <a:pt x="165348" y="1975921"/>
                </a:lnTo>
                <a:lnTo>
                  <a:pt x="206776" y="1977305"/>
                </a:lnTo>
                <a:lnTo>
                  <a:pt x="258146" y="1977503"/>
                </a:lnTo>
                <a:lnTo>
                  <a:pt x="12705299" y="1977503"/>
                </a:lnTo>
                <a:lnTo>
                  <a:pt x="12756671" y="1977305"/>
                </a:lnTo>
                <a:lnTo>
                  <a:pt x="12798099" y="1975921"/>
                </a:lnTo>
                <a:lnTo>
                  <a:pt x="12856802" y="1964853"/>
                </a:lnTo>
                <a:lnTo>
                  <a:pt x="12914218" y="1928276"/>
                </a:lnTo>
                <a:lnTo>
                  <a:pt x="12950799" y="1870862"/>
                </a:lnTo>
                <a:lnTo>
                  <a:pt x="12961867" y="1812154"/>
                </a:lnTo>
                <a:lnTo>
                  <a:pt x="12963250" y="1770726"/>
                </a:lnTo>
                <a:lnTo>
                  <a:pt x="12963448" y="1719357"/>
                </a:lnTo>
                <a:lnTo>
                  <a:pt x="12963448" y="258145"/>
                </a:lnTo>
                <a:lnTo>
                  <a:pt x="12963250" y="206775"/>
                </a:lnTo>
                <a:lnTo>
                  <a:pt x="12961867" y="165348"/>
                </a:lnTo>
                <a:lnTo>
                  <a:pt x="12950799" y="106639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481478" y="7536867"/>
            <a:ext cx="12963525" cy="1978025"/>
          </a:xfrm>
          <a:custGeom>
            <a:avLst/>
            <a:gdLst/>
            <a:ahLst/>
            <a:cxnLst/>
            <a:rect l="l" t="t" r="r" b="b"/>
            <a:pathLst>
              <a:path w="12963525" h="19780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719358"/>
                </a:lnTo>
                <a:lnTo>
                  <a:pt x="12963250" y="1770727"/>
                </a:lnTo>
                <a:lnTo>
                  <a:pt x="12961867" y="1812154"/>
                </a:lnTo>
                <a:lnTo>
                  <a:pt x="12950799" y="1870863"/>
                </a:lnTo>
                <a:lnTo>
                  <a:pt x="12914218" y="1928276"/>
                </a:lnTo>
                <a:lnTo>
                  <a:pt x="12856802" y="1964853"/>
                </a:lnTo>
                <a:lnTo>
                  <a:pt x="12798099" y="1975921"/>
                </a:lnTo>
                <a:lnTo>
                  <a:pt x="12756671" y="1977305"/>
                </a:lnTo>
                <a:lnTo>
                  <a:pt x="12705299" y="1977503"/>
                </a:lnTo>
                <a:lnTo>
                  <a:pt x="258145" y="1977503"/>
                </a:lnTo>
                <a:lnTo>
                  <a:pt x="206775" y="1977305"/>
                </a:lnTo>
                <a:lnTo>
                  <a:pt x="165348" y="1975921"/>
                </a:lnTo>
                <a:lnTo>
                  <a:pt x="106640" y="1964853"/>
                </a:lnTo>
                <a:lnTo>
                  <a:pt x="49226" y="1928276"/>
                </a:lnTo>
                <a:lnTo>
                  <a:pt x="12650" y="1870863"/>
                </a:lnTo>
                <a:lnTo>
                  <a:pt x="1581" y="1812154"/>
                </a:lnTo>
                <a:lnTo>
                  <a:pt x="197" y="1770727"/>
                </a:lnTo>
                <a:lnTo>
                  <a:pt x="0" y="171935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7166645" y="7777467"/>
            <a:ext cx="11303000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36245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由于计算机数据的突发性质，使⽤时分复⽤系统传输数据，⼦信道 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利⽤率⼀般是不⾼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69077" y="2690343"/>
            <a:ext cx="366014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2642" y="5204531"/>
            <a:ext cx="7719695" cy="0"/>
          </a:xfrm>
          <a:custGeom>
            <a:avLst/>
            <a:gdLst/>
            <a:ahLst/>
            <a:cxnLst/>
            <a:rect l="l" t="t" r="r" b="b"/>
            <a:pathLst>
              <a:path w="7719694" h="0">
                <a:moveTo>
                  <a:pt x="0" y="0"/>
                </a:moveTo>
                <a:lnTo>
                  <a:pt x="7677645" y="0"/>
                </a:lnTo>
                <a:lnTo>
                  <a:pt x="7719529" y="0"/>
                </a:lnTo>
              </a:path>
            </a:pathLst>
          </a:custGeom>
          <a:ln w="83767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80284" y="504118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9889" y="2477504"/>
            <a:ext cx="321335" cy="307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69909" y="2477504"/>
            <a:ext cx="321335" cy="307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69931" y="2477504"/>
            <a:ext cx="321335" cy="307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69951" y="2477504"/>
            <a:ext cx="321335" cy="307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26760" y="2536332"/>
            <a:ext cx="101091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2115" algn="l"/>
                <a:tab pos="812165" algn="l"/>
              </a:tabLst>
            </a:pP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3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93193" y="2789483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59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9889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69911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9931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69951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26760" y="3876865"/>
            <a:ext cx="101091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2115" algn="l"/>
                <a:tab pos="812165" algn="l"/>
              </a:tabLst>
            </a:pP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3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3193" y="4130016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59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69889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69909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69931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9951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269951" y="5217399"/>
            <a:ext cx="4330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05"/>
              </a:spcBef>
            </a:pPr>
            <a:r>
              <a:rPr dirty="0" sz="1150" spc="175">
                <a:solidFill>
                  <a:srgbClr val="FFFFFF"/>
                </a:solidFill>
                <a:latin typeface="宋体"/>
                <a:cs typeface="宋体"/>
              </a:rPr>
              <a:t>C1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93193" y="5470551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59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69889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69911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69930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69951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869931" y="6675142"/>
            <a:ext cx="83311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05"/>
              </a:spcBef>
              <a:tabLst>
                <a:tab pos="465455" algn="l"/>
              </a:tabLst>
            </a:pPr>
            <a:r>
              <a:rPr dirty="0" sz="1150" spc="165">
                <a:solidFill>
                  <a:srgbClr val="FFFFFF"/>
                </a:solidFill>
                <a:latin typeface="宋体"/>
                <a:cs typeface="宋体"/>
              </a:rPr>
              <a:t>D2	</a:t>
            </a:r>
            <a:r>
              <a:rPr dirty="0" sz="1150" spc="175">
                <a:solidFill>
                  <a:srgbClr val="FFFFFF"/>
                </a:solidFill>
                <a:latin typeface="宋体"/>
                <a:cs typeface="宋体"/>
              </a:rPr>
              <a:t>D1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93193" y="6928294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59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69889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69911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869930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69951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5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469911" y="8113253"/>
            <a:ext cx="12331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5"/>
              </a:spcBef>
              <a:tabLst>
                <a:tab pos="469265" algn="l"/>
                <a:tab pos="869315" algn="l"/>
              </a:tabLst>
            </a:pPr>
            <a:r>
              <a:rPr dirty="0" sz="1150" spc="130">
                <a:solidFill>
                  <a:srgbClr val="FFFFFF"/>
                </a:solidFill>
                <a:latin typeface="宋体"/>
                <a:cs typeface="宋体"/>
              </a:rPr>
              <a:t>E3	E2	</a:t>
            </a:r>
            <a:r>
              <a:rPr dirty="0" sz="1150" spc="140">
                <a:solidFill>
                  <a:srgbClr val="FFFFFF"/>
                </a:solidFill>
                <a:latin typeface="宋体"/>
                <a:cs typeface="宋体"/>
              </a:rPr>
              <a:t>E1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93193" y="8366406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59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08253" y="2366267"/>
            <a:ext cx="1262380" cy="6111875"/>
          </a:xfrm>
          <a:custGeom>
            <a:avLst/>
            <a:gdLst/>
            <a:ahLst/>
            <a:cxnLst/>
            <a:rect l="l" t="t" r="r" b="b"/>
            <a:pathLst>
              <a:path w="1262379" h="6111875">
                <a:moveTo>
                  <a:pt x="0" y="0"/>
                </a:moveTo>
                <a:lnTo>
                  <a:pt x="1262008" y="0"/>
                </a:lnTo>
                <a:lnTo>
                  <a:pt x="1262008" y="6111376"/>
                </a:lnTo>
                <a:lnTo>
                  <a:pt x="0" y="61113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18859" y="2788835"/>
            <a:ext cx="1254760" cy="2428240"/>
          </a:xfrm>
          <a:custGeom>
            <a:avLst/>
            <a:gdLst/>
            <a:ahLst/>
            <a:cxnLst/>
            <a:rect l="l" t="t" r="r" b="b"/>
            <a:pathLst>
              <a:path w="1254760" h="2428240">
                <a:moveTo>
                  <a:pt x="18649" y="0"/>
                </a:moveTo>
                <a:lnTo>
                  <a:pt x="1254256" y="2418586"/>
                </a:lnTo>
                <a:lnTo>
                  <a:pt x="1235607" y="2428113"/>
                </a:lnTo>
                <a:lnTo>
                  <a:pt x="0" y="9527"/>
                </a:lnTo>
                <a:lnTo>
                  <a:pt x="18649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21261" y="4116457"/>
            <a:ext cx="1236345" cy="1092835"/>
          </a:xfrm>
          <a:custGeom>
            <a:avLst/>
            <a:gdLst/>
            <a:ahLst/>
            <a:cxnLst/>
            <a:rect l="l" t="t" r="r" b="b"/>
            <a:pathLst>
              <a:path w="1236345" h="1092835">
                <a:moveTo>
                  <a:pt x="13843" y="0"/>
                </a:moveTo>
                <a:lnTo>
                  <a:pt x="1235992" y="1076771"/>
                </a:lnTo>
                <a:lnTo>
                  <a:pt x="1222148" y="1092484"/>
                </a:lnTo>
                <a:lnTo>
                  <a:pt x="0" y="15713"/>
                </a:lnTo>
                <a:lnTo>
                  <a:pt x="13843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24713" y="5190848"/>
            <a:ext cx="1228090" cy="284480"/>
          </a:xfrm>
          <a:custGeom>
            <a:avLst/>
            <a:gdLst/>
            <a:ahLst/>
            <a:cxnLst/>
            <a:rect l="l" t="t" r="r" b="b"/>
            <a:pathLst>
              <a:path w="1228089" h="284479">
                <a:moveTo>
                  <a:pt x="1227822" y="20472"/>
                </a:moveTo>
                <a:lnTo>
                  <a:pt x="4408" y="283917"/>
                </a:lnTo>
                <a:lnTo>
                  <a:pt x="0" y="263445"/>
                </a:lnTo>
                <a:lnTo>
                  <a:pt x="1223413" y="0"/>
                </a:lnTo>
                <a:lnTo>
                  <a:pt x="1227822" y="20472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19640" y="5195032"/>
            <a:ext cx="1239520" cy="1737360"/>
          </a:xfrm>
          <a:custGeom>
            <a:avLst/>
            <a:gdLst/>
            <a:ahLst/>
            <a:cxnLst/>
            <a:rect l="l" t="t" r="r" b="b"/>
            <a:pathLst>
              <a:path w="1239520" h="1737359">
                <a:moveTo>
                  <a:pt x="1239237" y="12105"/>
                </a:moveTo>
                <a:lnTo>
                  <a:pt x="17088" y="1737280"/>
                </a:lnTo>
                <a:lnTo>
                  <a:pt x="0" y="1725174"/>
                </a:lnTo>
                <a:lnTo>
                  <a:pt x="1222148" y="0"/>
                </a:lnTo>
                <a:lnTo>
                  <a:pt x="1239237" y="12105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16526" y="5197309"/>
            <a:ext cx="1243965" cy="3173730"/>
          </a:xfrm>
          <a:custGeom>
            <a:avLst/>
            <a:gdLst/>
            <a:ahLst/>
            <a:cxnLst/>
            <a:rect l="l" t="t" r="r" b="b"/>
            <a:pathLst>
              <a:path w="1243964" h="3173729">
                <a:moveTo>
                  <a:pt x="1243572" y="7552"/>
                </a:moveTo>
                <a:lnTo>
                  <a:pt x="19532" y="3173358"/>
                </a:lnTo>
                <a:lnTo>
                  <a:pt x="0" y="3165806"/>
                </a:lnTo>
                <a:lnTo>
                  <a:pt x="1224039" y="0"/>
                </a:lnTo>
                <a:lnTo>
                  <a:pt x="1243572" y="7552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969036" y="8039044"/>
            <a:ext cx="76708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 b="0">
                <a:solidFill>
                  <a:srgbClr val="2B2A28"/>
                </a:solidFill>
                <a:latin typeface="Microsoft JhengHei UI Light"/>
                <a:cs typeface="Microsoft JhengHei UI Light"/>
              </a:rPr>
              <a:t>复⽤器</a:t>
            </a:r>
            <a:endParaRPr sz="1950">
              <a:latin typeface="Microsoft JhengHei UI Light"/>
              <a:cs typeface="Microsoft JhengHei UI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039358" y="2366267"/>
            <a:ext cx="1262380" cy="6111875"/>
          </a:xfrm>
          <a:custGeom>
            <a:avLst/>
            <a:gdLst/>
            <a:ahLst/>
            <a:cxnLst/>
            <a:rect l="l" t="t" r="r" b="b"/>
            <a:pathLst>
              <a:path w="1262380" h="6111875">
                <a:moveTo>
                  <a:pt x="1262008" y="0"/>
                </a:moveTo>
                <a:lnTo>
                  <a:pt x="0" y="0"/>
                </a:lnTo>
                <a:lnTo>
                  <a:pt x="0" y="6111376"/>
                </a:lnTo>
                <a:lnTo>
                  <a:pt x="1262008" y="6111376"/>
                </a:lnTo>
                <a:lnTo>
                  <a:pt x="1262008" y="0"/>
                </a:lnTo>
                <a:close/>
              </a:path>
            </a:pathLst>
          </a:custGeom>
          <a:ln w="10470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036509" y="2788835"/>
            <a:ext cx="1254760" cy="2428240"/>
          </a:xfrm>
          <a:custGeom>
            <a:avLst/>
            <a:gdLst/>
            <a:ahLst/>
            <a:cxnLst/>
            <a:rect l="l" t="t" r="r" b="b"/>
            <a:pathLst>
              <a:path w="1254759" h="2428240">
                <a:moveTo>
                  <a:pt x="1235607" y="0"/>
                </a:moveTo>
                <a:lnTo>
                  <a:pt x="0" y="2418586"/>
                </a:lnTo>
                <a:lnTo>
                  <a:pt x="18649" y="2428113"/>
                </a:lnTo>
                <a:lnTo>
                  <a:pt x="1254256" y="9527"/>
                </a:lnTo>
                <a:lnTo>
                  <a:pt x="1235607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052370" y="4116457"/>
            <a:ext cx="1236345" cy="1092835"/>
          </a:xfrm>
          <a:custGeom>
            <a:avLst/>
            <a:gdLst/>
            <a:ahLst/>
            <a:cxnLst/>
            <a:rect l="l" t="t" r="r" b="b"/>
            <a:pathLst>
              <a:path w="1236344" h="1092835">
                <a:moveTo>
                  <a:pt x="1222148" y="0"/>
                </a:moveTo>
                <a:lnTo>
                  <a:pt x="0" y="1076771"/>
                </a:lnTo>
                <a:lnTo>
                  <a:pt x="13843" y="1092484"/>
                </a:lnTo>
                <a:lnTo>
                  <a:pt x="1235992" y="15713"/>
                </a:lnTo>
                <a:lnTo>
                  <a:pt x="1222148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57084" y="5190848"/>
            <a:ext cx="1228090" cy="284480"/>
          </a:xfrm>
          <a:custGeom>
            <a:avLst/>
            <a:gdLst/>
            <a:ahLst/>
            <a:cxnLst/>
            <a:rect l="l" t="t" r="r" b="b"/>
            <a:pathLst>
              <a:path w="1228090" h="284479">
                <a:moveTo>
                  <a:pt x="0" y="20472"/>
                </a:moveTo>
                <a:lnTo>
                  <a:pt x="1223413" y="283917"/>
                </a:lnTo>
                <a:lnTo>
                  <a:pt x="1227822" y="263445"/>
                </a:lnTo>
                <a:lnTo>
                  <a:pt x="4408" y="0"/>
                </a:lnTo>
                <a:lnTo>
                  <a:pt x="0" y="20472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050745" y="5195032"/>
            <a:ext cx="1239520" cy="1737360"/>
          </a:xfrm>
          <a:custGeom>
            <a:avLst/>
            <a:gdLst/>
            <a:ahLst/>
            <a:cxnLst/>
            <a:rect l="l" t="t" r="r" b="b"/>
            <a:pathLst>
              <a:path w="1239519" h="1737359">
                <a:moveTo>
                  <a:pt x="0" y="12105"/>
                </a:moveTo>
                <a:lnTo>
                  <a:pt x="1222148" y="1737280"/>
                </a:lnTo>
                <a:lnTo>
                  <a:pt x="1239237" y="1725174"/>
                </a:lnTo>
                <a:lnTo>
                  <a:pt x="17088" y="0"/>
                </a:lnTo>
                <a:lnTo>
                  <a:pt x="0" y="12105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049522" y="5197309"/>
            <a:ext cx="1243965" cy="3173730"/>
          </a:xfrm>
          <a:custGeom>
            <a:avLst/>
            <a:gdLst/>
            <a:ahLst/>
            <a:cxnLst/>
            <a:rect l="l" t="t" r="r" b="b"/>
            <a:pathLst>
              <a:path w="1243965" h="3173729">
                <a:moveTo>
                  <a:pt x="0" y="7552"/>
                </a:moveTo>
                <a:lnTo>
                  <a:pt x="1224039" y="3173358"/>
                </a:lnTo>
                <a:lnTo>
                  <a:pt x="1243572" y="3165806"/>
                </a:lnTo>
                <a:lnTo>
                  <a:pt x="19532" y="0"/>
                </a:lnTo>
                <a:lnTo>
                  <a:pt x="0" y="7552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493182" y="2477504"/>
            <a:ext cx="321335" cy="307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893201" y="2477504"/>
            <a:ext cx="321335" cy="307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293220" y="2477504"/>
            <a:ext cx="321335" cy="3070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693239" y="2477504"/>
            <a:ext cx="321335" cy="307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5950049" y="2536332"/>
            <a:ext cx="101091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2115" algn="l"/>
                <a:tab pos="812165" algn="l"/>
              </a:tabLst>
            </a:pP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3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A1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316486" y="2789484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35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493182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893201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93220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693239" y="381803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5950049" y="3876865"/>
            <a:ext cx="101091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2115" algn="l"/>
                <a:tab pos="812165" algn="l"/>
              </a:tabLst>
            </a:pP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3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B1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316486" y="4130016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35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493182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893201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293220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693239" y="5158571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39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276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6746046" y="5217399"/>
            <a:ext cx="2190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175">
                <a:solidFill>
                  <a:srgbClr val="FFFFFF"/>
                </a:solidFill>
                <a:latin typeface="宋体"/>
                <a:cs typeface="宋体"/>
              </a:rPr>
              <a:t>C1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5316486" y="5470551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35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493182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93201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293220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693239" y="6616316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4B3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6293220" y="6675142"/>
            <a:ext cx="67183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05"/>
              </a:spcBef>
              <a:tabLst>
                <a:tab pos="465455" algn="l"/>
              </a:tabLst>
            </a:pPr>
            <a:r>
              <a:rPr dirty="0" sz="1150" spc="175">
                <a:solidFill>
                  <a:srgbClr val="FFFFFF"/>
                </a:solidFill>
                <a:latin typeface="宋体"/>
                <a:cs typeface="宋体"/>
              </a:rPr>
              <a:t>D</a:t>
            </a:r>
            <a:r>
              <a:rPr dirty="0" sz="1150" spc="15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75">
                <a:solidFill>
                  <a:srgbClr val="FFFFFF"/>
                </a:solidFill>
                <a:latin typeface="宋体"/>
                <a:cs typeface="宋体"/>
              </a:rPr>
              <a:t>D1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316486" y="6928294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35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493182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893201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293220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693239" y="8054427"/>
            <a:ext cx="321945" cy="307340"/>
          </a:xfrm>
          <a:custGeom>
            <a:avLst/>
            <a:gdLst/>
            <a:ahLst/>
            <a:cxnLst/>
            <a:rect l="l" t="t" r="r" b="b"/>
            <a:pathLst>
              <a:path w="321944" h="307340">
                <a:moveTo>
                  <a:pt x="0" y="307070"/>
                </a:moveTo>
                <a:lnTo>
                  <a:pt x="321335" y="307070"/>
                </a:lnTo>
                <a:lnTo>
                  <a:pt x="321335" y="0"/>
                </a:lnTo>
                <a:lnTo>
                  <a:pt x="0" y="0"/>
                </a:lnTo>
                <a:lnTo>
                  <a:pt x="0" y="307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15893201" y="8113253"/>
            <a:ext cx="106807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5"/>
              </a:spcBef>
              <a:tabLst>
                <a:tab pos="469265" algn="l"/>
                <a:tab pos="869315" algn="l"/>
              </a:tabLst>
            </a:pP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E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3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E</a:t>
            </a:r>
            <a:r>
              <a:rPr dirty="0" sz="1150" spc="125">
                <a:solidFill>
                  <a:srgbClr val="FFFFFF"/>
                </a:solidFill>
                <a:latin typeface="宋体"/>
                <a:cs typeface="宋体"/>
              </a:rPr>
              <a:t>2</a:t>
            </a:r>
            <a:r>
              <a:rPr dirty="0" sz="115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150" spc="145">
                <a:solidFill>
                  <a:srgbClr val="FFFFFF"/>
                </a:solidFill>
                <a:latin typeface="宋体"/>
                <a:cs typeface="宋体"/>
              </a:rPr>
              <a:t>E1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316486" y="8366406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35" y="0"/>
                </a:lnTo>
              </a:path>
            </a:pathLst>
          </a:custGeom>
          <a:ln w="20941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14293419" y="8039044"/>
            <a:ext cx="76708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 b="0">
                <a:solidFill>
                  <a:srgbClr val="2B2A28"/>
                </a:solidFill>
                <a:latin typeface="Microsoft JhengHei UI Light"/>
                <a:cs typeface="Microsoft JhengHei UI Light"/>
              </a:rPr>
              <a:t>解⽤器</a:t>
            </a:r>
            <a:endParaRPr sz="1950">
              <a:latin typeface="Microsoft JhengHei UI Light"/>
              <a:cs typeface="Microsoft JhengHei UI Ligh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030032" y="4528251"/>
            <a:ext cx="92075" cy="387985"/>
          </a:xfrm>
          <a:custGeom>
            <a:avLst/>
            <a:gdLst/>
            <a:ahLst/>
            <a:cxnLst/>
            <a:rect l="l" t="t" r="r" b="b"/>
            <a:pathLst>
              <a:path w="92075" h="387985">
                <a:moveTo>
                  <a:pt x="0" y="387422"/>
                </a:moveTo>
                <a:lnTo>
                  <a:pt x="91665" y="387422"/>
                </a:lnTo>
                <a:lnTo>
                  <a:pt x="91665" y="0"/>
                </a:lnTo>
                <a:lnTo>
                  <a:pt x="0" y="0"/>
                </a:lnTo>
                <a:lnTo>
                  <a:pt x="0" y="387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1195868" y="4522344"/>
          <a:ext cx="1936750" cy="39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/>
                <a:gridCol w="80009"/>
                <a:gridCol w="402589"/>
                <a:gridCol w="80009"/>
                <a:gridCol w="402590"/>
                <a:gridCol w="80009"/>
                <a:gridCol w="380364"/>
                <a:gridCol w="91439"/>
              </a:tblGrid>
              <a:tr h="387350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75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D1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B3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75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C1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B65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B1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24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A1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E524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0" name="object 80"/>
          <p:cNvSpPr/>
          <p:nvPr/>
        </p:nvSpPr>
        <p:spPr>
          <a:xfrm>
            <a:off x="9821776" y="4529596"/>
            <a:ext cx="402604" cy="384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685224" y="4528251"/>
            <a:ext cx="92075" cy="387985"/>
          </a:xfrm>
          <a:custGeom>
            <a:avLst/>
            <a:gdLst/>
            <a:ahLst/>
            <a:cxnLst/>
            <a:rect l="l" t="t" r="r" b="b"/>
            <a:pathLst>
              <a:path w="92075" h="387985">
                <a:moveTo>
                  <a:pt x="0" y="387422"/>
                </a:moveTo>
                <a:lnTo>
                  <a:pt x="91665" y="387422"/>
                </a:lnTo>
                <a:lnTo>
                  <a:pt x="91665" y="0"/>
                </a:lnTo>
                <a:lnTo>
                  <a:pt x="0" y="0"/>
                </a:lnTo>
                <a:lnTo>
                  <a:pt x="0" y="387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2" name="object 82"/>
          <p:cNvGraphicFramePr>
            <a:graphicFrameLocks noGrp="1"/>
          </p:cNvGraphicFramePr>
          <p:nvPr/>
        </p:nvGraphicFramePr>
        <p:xfrm>
          <a:off x="8851058" y="4522344"/>
          <a:ext cx="1925955" cy="39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/>
                <a:gridCol w="80009"/>
                <a:gridCol w="402589"/>
                <a:gridCol w="80009"/>
                <a:gridCol w="402590"/>
                <a:gridCol w="74930"/>
                <a:gridCol w="391159"/>
                <a:gridCol w="86360"/>
              </a:tblGrid>
              <a:tr h="387350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75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D2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B3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B2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24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A2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E1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3" name="object 83"/>
          <p:cNvSpPr/>
          <p:nvPr/>
        </p:nvSpPr>
        <p:spPr>
          <a:xfrm>
            <a:off x="7488487" y="4531916"/>
            <a:ext cx="397749" cy="3800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341527" y="4530587"/>
            <a:ext cx="90805" cy="382905"/>
          </a:xfrm>
          <a:custGeom>
            <a:avLst/>
            <a:gdLst/>
            <a:ahLst/>
            <a:cxnLst/>
            <a:rect l="l" t="t" r="r" b="b"/>
            <a:pathLst>
              <a:path w="90804" h="382904">
                <a:moveTo>
                  <a:pt x="0" y="382750"/>
                </a:moveTo>
                <a:lnTo>
                  <a:pt x="90560" y="382750"/>
                </a:lnTo>
                <a:lnTo>
                  <a:pt x="90560" y="0"/>
                </a:lnTo>
                <a:lnTo>
                  <a:pt x="0" y="0"/>
                </a:lnTo>
                <a:lnTo>
                  <a:pt x="0" y="382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6529414" y="4525352"/>
          <a:ext cx="1903095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"/>
                <a:gridCol w="74295"/>
                <a:gridCol w="398144"/>
                <a:gridCol w="79375"/>
                <a:gridCol w="398144"/>
                <a:gridCol w="74294"/>
                <a:gridCol w="386714"/>
                <a:gridCol w="85725"/>
              </a:tblGrid>
              <a:tr h="382270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E3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B3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24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A3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50" spc="14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E2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1047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6" name="object 86"/>
          <p:cNvSpPr txBox="1"/>
          <p:nvPr/>
        </p:nvSpPr>
        <p:spPr>
          <a:xfrm>
            <a:off x="1849491" y="913121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849491" y="970758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849491" y="10283955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242149" y="8935380"/>
            <a:ext cx="16395065" cy="1755139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数据发往复⽤器，复⽤器按顺序扫描，把复⽤器中的数据放⼊</a:t>
            </a:r>
            <a:r>
              <a:rPr dirty="0" sz="2850" spc="15">
                <a:latin typeface="Arial"/>
                <a:cs typeface="Arial"/>
              </a:rPr>
              <a:t>STDM</a:t>
            </a:r>
            <a:r>
              <a:rPr dirty="0" sz="2850" spc="30" b="0">
                <a:latin typeface="Microsoft JhengHei UI Light"/>
                <a:cs typeface="Microsoft JhengHei UI Light"/>
              </a:rPr>
              <a:t>帧中，⼀个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STDM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帧满</a:t>
            </a:r>
            <a:r>
              <a:rPr dirty="0" sz="2850" spc="30" b="0">
                <a:latin typeface="Microsoft JhengHei UI Light"/>
                <a:cs typeface="Microsoft JhengHei UI Light"/>
              </a:rPr>
              <a:t>了就发出。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15">
                <a:latin typeface="Arial"/>
                <a:cs typeface="Arial"/>
              </a:rPr>
              <a:t>STDM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不是固定分配时隙</a:t>
            </a:r>
            <a:r>
              <a:rPr dirty="0" sz="2850" spc="30" b="0">
                <a:latin typeface="Microsoft JhengHei UI Light"/>
                <a:cs typeface="Microsoft JhengHei UI Light"/>
              </a:rPr>
              <a:t>，⽽是按需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动态分配时隙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注意</a:t>
            </a:r>
            <a:r>
              <a:rPr dirty="0" sz="2850" spc="15">
                <a:solidFill>
                  <a:srgbClr val="FF2600"/>
                </a:solidFill>
                <a:latin typeface="Arial"/>
                <a:cs typeface="Arial"/>
              </a:rPr>
              <a:t>STDM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帧的时隙数少于终端数，并且有站标识开销。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480059" y="3994605"/>
            <a:ext cx="13627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25">
                <a:latin typeface="Arial"/>
                <a:cs typeface="Arial"/>
              </a:rPr>
              <a:t>Frame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endParaRPr sz="28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135250" y="3994605"/>
            <a:ext cx="13627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25">
                <a:latin typeface="Arial"/>
                <a:cs typeface="Arial"/>
              </a:rPr>
              <a:t>Frame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90442" y="3994605"/>
            <a:ext cx="13627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25">
                <a:latin typeface="Arial"/>
                <a:cs typeface="Arial"/>
              </a:rPr>
              <a:t>Frame</a:t>
            </a:r>
            <a:r>
              <a:rPr dirty="0" sz="2850" spc="-6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97934" y="5567052"/>
            <a:ext cx="42138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统计时分复⽤⼯作原理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087698" y="705445"/>
            <a:ext cx="119291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统计时分复</a:t>
            </a:r>
            <a:r>
              <a:rPr dirty="0" spc="10"/>
              <a:t>⽤</a:t>
            </a:r>
            <a:r>
              <a:rPr dirty="0" spc="150"/>
              <a:t> </a:t>
            </a:r>
            <a:r>
              <a:rPr dirty="0" spc="25" b="0">
                <a:latin typeface="Arial"/>
                <a:cs typeface="Arial"/>
              </a:rPr>
              <a:t>(Statistic</a:t>
            </a:r>
            <a:r>
              <a:rPr dirty="0" spc="235" b="0">
                <a:latin typeface="Arial"/>
                <a:cs typeface="Arial"/>
              </a:rPr>
              <a:t> </a:t>
            </a:r>
            <a:r>
              <a:rPr dirty="0" spc="135" b="0">
                <a:latin typeface="Arial"/>
                <a:cs typeface="Arial"/>
              </a:rPr>
              <a:t>TDM</a:t>
            </a:r>
            <a:r>
              <a:rPr dirty="0" spc="135"/>
              <a:t>，</a:t>
            </a:r>
            <a:r>
              <a:rPr dirty="0" spc="100"/>
              <a:t>异步时分复⽤</a:t>
            </a:r>
            <a:r>
              <a:rPr dirty="0" spc="-335" b="0">
                <a:latin typeface="Arial"/>
                <a:cs typeface="Arial"/>
              </a:rPr>
              <a:t>)</a:t>
            </a:r>
          </a:p>
        </p:txBody>
      </p:sp>
      <p:sp>
        <p:nvSpPr>
          <p:cNvPr id="96" name="object 96"/>
          <p:cNvSpPr/>
          <p:nvPr/>
        </p:nvSpPr>
        <p:spPr>
          <a:xfrm>
            <a:off x="2136164" y="2085061"/>
            <a:ext cx="836519" cy="7042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2454966" y="220208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1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36164" y="3485770"/>
            <a:ext cx="836519" cy="7042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2454966" y="360279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2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136164" y="4785760"/>
            <a:ext cx="836519" cy="7042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2454966" y="4902786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3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136164" y="6244778"/>
            <a:ext cx="836519" cy="7042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2454966" y="6361804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4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136164" y="7706301"/>
            <a:ext cx="836519" cy="7042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2454966" y="782332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5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7131369" y="2085061"/>
            <a:ext cx="836514" cy="704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17450172" y="220208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1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7131369" y="3485770"/>
            <a:ext cx="836514" cy="7042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17450172" y="360279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2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7131369" y="4785760"/>
            <a:ext cx="836514" cy="7042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17450172" y="4902786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3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7131369" y="6244778"/>
            <a:ext cx="836514" cy="7042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17450172" y="6361804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4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7131369" y="7706301"/>
            <a:ext cx="836514" cy="7042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7450172" y="7823327"/>
            <a:ext cx="1993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latin typeface="Cambria"/>
                <a:cs typeface="Cambria"/>
              </a:rPr>
              <a:t>5</a:t>
            </a:r>
            <a:endParaRPr sz="2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51" y="1621227"/>
            <a:ext cx="19284795" cy="4151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7545" y="1998178"/>
            <a:ext cx="18489295" cy="3355975"/>
          </a:xfrm>
          <a:custGeom>
            <a:avLst/>
            <a:gdLst/>
            <a:ahLst/>
            <a:cxnLst/>
            <a:rect l="l" t="t" r="r" b="b"/>
            <a:pathLst>
              <a:path w="18489295" h="3355975">
                <a:moveTo>
                  <a:pt x="18265528" y="0"/>
                </a:moveTo>
                <a:lnTo>
                  <a:pt x="223480" y="0"/>
                </a:lnTo>
                <a:lnTo>
                  <a:pt x="179008" y="171"/>
                </a:lnTo>
                <a:lnTo>
                  <a:pt x="114658" y="4620"/>
                </a:lnTo>
                <a:lnTo>
                  <a:pt x="65588" y="24154"/>
                </a:lnTo>
                <a:lnTo>
                  <a:pt x="24154" y="65588"/>
                </a:lnTo>
                <a:lnTo>
                  <a:pt x="4620" y="114658"/>
                </a:lnTo>
                <a:lnTo>
                  <a:pt x="171" y="179009"/>
                </a:lnTo>
                <a:lnTo>
                  <a:pt x="0" y="223481"/>
                </a:lnTo>
                <a:lnTo>
                  <a:pt x="0" y="3132472"/>
                </a:lnTo>
                <a:lnTo>
                  <a:pt x="171" y="3176943"/>
                </a:lnTo>
                <a:lnTo>
                  <a:pt x="4620" y="3241294"/>
                </a:lnTo>
                <a:lnTo>
                  <a:pt x="24154" y="3290364"/>
                </a:lnTo>
                <a:lnTo>
                  <a:pt x="65588" y="3331798"/>
                </a:lnTo>
                <a:lnTo>
                  <a:pt x="114658" y="3351332"/>
                </a:lnTo>
                <a:lnTo>
                  <a:pt x="179008" y="3355782"/>
                </a:lnTo>
                <a:lnTo>
                  <a:pt x="223480" y="3355953"/>
                </a:lnTo>
                <a:lnTo>
                  <a:pt x="18265528" y="3355953"/>
                </a:lnTo>
                <a:lnTo>
                  <a:pt x="18309999" y="3355782"/>
                </a:lnTo>
                <a:lnTo>
                  <a:pt x="18374349" y="3351332"/>
                </a:lnTo>
                <a:lnTo>
                  <a:pt x="18423421" y="3331798"/>
                </a:lnTo>
                <a:lnTo>
                  <a:pt x="18464856" y="3290364"/>
                </a:lnTo>
                <a:lnTo>
                  <a:pt x="18484387" y="3241294"/>
                </a:lnTo>
                <a:lnTo>
                  <a:pt x="18488837" y="3176943"/>
                </a:lnTo>
                <a:lnTo>
                  <a:pt x="18489008" y="3132472"/>
                </a:lnTo>
                <a:lnTo>
                  <a:pt x="18489008" y="223481"/>
                </a:lnTo>
                <a:lnTo>
                  <a:pt x="18488837" y="179009"/>
                </a:lnTo>
                <a:lnTo>
                  <a:pt x="18484387" y="114658"/>
                </a:lnTo>
                <a:lnTo>
                  <a:pt x="18464856" y="65588"/>
                </a:lnTo>
                <a:lnTo>
                  <a:pt x="18423421" y="24154"/>
                </a:lnTo>
                <a:lnTo>
                  <a:pt x="18374349" y="4620"/>
                </a:lnTo>
                <a:lnTo>
                  <a:pt x="18309999" y="171"/>
                </a:lnTo>
                <a:lnTo>
                  <a:pt x="18265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7545" y="1998177"/>
            <a:ext cx="18489295" cy="3355975"/>
          </a:xfrm>
          <a:custGeom>
            <a:avLst/>
            <a:gdLst/>
            <a:ahLst/>
            <a:cxnLst/>
            <a:rect l="l" t="t" r="r" b="b"/>
            <a:pathLst>
              <a:path w="18489295" h="3355975">
                <a:moveTo>
                  <a:pt x="223480" y="0"/>
                </a:moveTo>
                <a:lnTo>
                  <a:pt x="18265527" y="0"/>
                </a:lnTo>
                <a:lnTo>
                  <a:pt x="18309998" y="171"/>
                </a:lnTo>
                <a:lnTo>
                  <a:pt x="18374348" y="4620"/>
                </a:lnTo>
                <a:lnTo>
                  <a:pt x="18423420" y="24154"/>
                </a:lnTo>
                <a:lnTo>
                  <a:pt x="18464855" y="65588"/>
                </a:lnTo>
                <a:lnTo>
                  <a:pt x="18484387" y="114658"/>
                </a:lnTo>
                <a:lnTo>
                  <a:pt x="18488836" y="179008"/>
                </a:lnTo>
                <a:lnTo>
                  <a:pt x="18489007" y="223480"/>
                </a:lnTo>
                <a:lnTo>
                  <a:pt x="18489007" y="3132472"/>
                </a:lnTo>
                <a:lnTo>
                  <a:pt x="18488836" y="3176943"/>
                </a:lnTo>
                <a:lnTo>
                  <a:pt x="18484387" y="3241294"/>
                </a:lnTo>
                <a:lnTo>
                  <a:pt x="18464855" y="3290364"/>
                </a:lnTo>
                <a:lnTo>
                  <a:pt x="18423420" y="3331798"/>
                </a:lnTo>
                <a:lnTo>
                  <a:pt x="18374348" y="3351332"/>
                </a:lnTo>
                <a:lnTo>
                  <a:pt x="18309998" y="3355781"/>
                </a:lnTo>
                <a:lnTo>
                  <a:pt x="18265527" y="3355952"/>
                </a:lnTo>
                <a:lnTo>
                  <a:pt x="223480" y="3355952"/>
                </a:lnTo>
                <a:lnTo>
                  <a:pt x="179008" y="3355781"/>
                </a:lnTo>
                <a:lnTo>
                  <a:pt x="114658" y="3351332"/>
                </a:lnTo>
                <a:lnTo>
                  <a:pt x="65588" y="3331798"/>
                </a:lnTo>
                <a:lnTo>
                  <a:pt x="24154" y="3290364"/>
                </a:lnTo>
                <a:lnTo>
                  <a:pt x="4620" y="3241294"/>
                </a:lnTo>
                <a:lnTo>
                  <a:pt x="171" y="3176943"/>
                </a:lnTo>
                <a:lnTo>
                  <a:pt x="0" y="3132472"/>
                </a:lnTo>
                <a:lnTo>
                  <a:pt x="0" y="223480"/>
                </a:lnTo>
                <a:lnTo>
                  <a:pt x="171" y="179008"/>
                </a:lnTo>
                <a:lnTo>
                  <a:pt x="4620" y="114658"/>
                </a:lnTo>
                <a:lnTo>
                  <a:pt x="24154" y="65588"/>
                </a:lnTo>
                <a:lnTo>
                  <a:pt x="65588" y="24154"/>
                </a:lnTo>
                <a:lnTo>
                  <a:pt x="114658" y="4620"/>
                </a:lnTo>
                <a:lnTo>
                  <a:pt x="179008" y="171"/>
                </a:lnTo>
                <a:lnTo>
                  <a:pt x="22348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92094" y="255293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2094" y="3784315"/>
            <a:ext cx="163195" cy="9715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4752" y="2329463"/>
            <a:ext cx="15417800" cy="248856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光波分复⽤</a:t>
            </a:r>
            <a:r>
              <a:rPr dirty="0" sz="2850" spc="30" b="0">
                <a:latin typeface="Microsoft JhengHei UI Light"/>
                <a:cs typeface="Microsoft JhengHei UI Light"/>
              </a:rPr>
              <a:t>是将两种或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多种不同波⻓</a:t>
            </a:r>
            <a:r>
              <a:rPr dirty="0" sz="2850" spc="30" b="0">
                <a:latin typeface="Microsoft JhengHei UI Light"/>
                <a:cs typeface="Microsoft JhengHei UI Light"/>
              </a:rPr>
              <a:t>的光载波信号，在发送端经复⽤器把这些光载波信号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汇合在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⼀起</a:t>
            </a:r>
            <a:r>
              <a:rPr dirty="0" sz="2850" spc="30" b="0">
                <a:latin typeface="Microsoft JhengHei UI Light"/>
                <a:cs typeface="Microsoft JhengHei UI Light"/>
              </a:rPr>
              <a:t>，并耦合到光线路中同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⼀根光纤中进⾏传输</a:t>
            </a:r>
            <a:r>
              <a:rPr dirty="0" sz="2850" spc="30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2936875">
              <a:lnSpc>
                <a:spcPts val="4850"/>
              </a:lnSpc>
              <a:spcBef>
                <a:spcPts val="40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接收端经分⽤器将各种波⻓的光载波进⾏分离，这种复⽤⽅式称为波分复⽤。 可以是单向传输，也可以是双向传输。光的波分复⽤可理解为光的频分复⽤。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8438" y="5685307"/>
            <a:ext cx="13105684" cy="4763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33228" y="633566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87393" y="6335666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33228" y="6813363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387393" y="6813363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733228" y="7273999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87393" y="7273999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733228" y="7751695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387393" y="7751695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733228" y="8229392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387393" y="8229392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33228" y="869002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87393" y="8690028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733228" y="916772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387393" y="9167724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733228" y="964542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801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87393" y="9645421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90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36237" y="6335666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45798" y="6335666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36237" y="6813363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45798" y="6813363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036237" y="7273999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45798" y="7273999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36237" y="7751695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45798" y="7751695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36237" y="8229392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45798" y="8229392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36237" y="8690028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45798" y="8690028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36237" y="9167724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45798" y="9167724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36237" y="9645421"/>
            <a:ext cx="1663700" cy="0"/>
          </a:xfrm>
          <a:custGeom>
            <a:avLst/>
            <a:gdLst/>
            <a:ahLst/>
            <a:cxnLst/>
            <a:rect l="l" t="t" r="r" b="b"/>
            <a:pathLst>
              <a:path w="1663700" h="0">
                <a:moveTo>
                  <a:pt x="0" y="0"/>
                </a:moveTo>
                <a:lnTo>
                  <a:pt x="1663407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45798" y="9645421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 h="0">
                <a:moveTo>
                  <a:pt x="0" y="0"/>
                </a:moveTo>
                <a:lnTo>
                  <a:pt x="673893" y="0"/>
                </a:lnTo>
              </a:path>
            </a:pathLst>
          </a:custGeom>
          <a:ln w="34122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67886" y="7990543"/>
            <a:ext cx="6534784" cy="635"/>
          </a:xfrm>
          <a:custGeom>
            <a:avLst/>
            <a:gdLst/>
            <a:ahLst/>
            <a:cxnLst/>
            <a:rect l="l" t="t" r="r" b="b"/>
            <a:pathLst>
              <a:path w="6534784" h="634">
                <a:moveTo>
                  <a:pt x="0" y="0"/>
                </a:moveTo>
                <a:lnTo>
                  <a:pt x="6534207" y="1"/>
                </a:lnTo>
              </a:path>
            </a:pathLst>
          </a:custGeom>
          <a:ln w="34121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64491" y="7981357"/>
            <a:ext cx="443865" cy="265430"/>
          </a:xfrm>
          <a:custGeom>
            <a:avLst/>
            <a:gdLst/>
            <a:ahLst/>
            <a:cxnLst/>
            <a:rect l="l" t="t" r="r" b="b"/>
            <a:pathLst>
              <a:path w="443865" h="265429">
                <a:moveTo>
                  <a:pt x="394830" y="0"/>
                </a:moveTo>
                <a:lnTo>
                  <a:pt x="0" y="212600"/>
                </a:lnTo>
                <a:lnTo>
                  <a:pt x="0" y="265095"/>
                </a:lnTo>
                <a:lnTo>
                  <a:pt x="443574" y="26247"/>
                </a:lnTo>
                <a:lnTo>
                  <a:pt x="39483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47430" y="7740192"/>
            <a:ext cx="497205" cy="535305"/>
          </a:xfrm>
          <a:custGeom>
            <a:avLst/>
            <a:gdLst/>
            <a:ahLst/>
            <a:cxnLst/>
            <a:rect l="l" t="t" r="r" b="b"/>
            <a:pathLst>
              <a:path w="497204" h="535304">
                <a:moveTo>
                  <a:pt x="34121" y="444579"/>
                </a:moveTo>
                <a:lnTo>
                  <a:pt x="0" y="462952"/>
                </a:lnTo>
                <a:lnTo>
                  <a:pt x="0" y="534822"/>
                </a:lnTo>
                <a:lnTo>
                  <a:pt x="106089" y="477697"/>
                </a:lnTo>
                <a:lnTo>
                  <a:pt x="34121" y="477697"/>
                </a:lnTo>
                <a:lnTo>
                  <a:pt x="34121" y="444579"/>
                </a:lnTo>
                <a:close/>
              </a:path>
              <a:path w="497204" h="535304">
                <a:moveTo>
                  <a:pt x="0" y="0"/>
                </a:moveTo>
                <a:lnTo>
                  <a:pt x="0" y="3628"/>
                </a:lnTo>
                <a:lnTo>
                  <a:pt x="426514" y="233290"/>
                </a:lnTo>
                <a:lnTo>
                  <a:pt x="393898" y="250853"/>
                </a:lnTo>
                <a:lnTo>
                  <a:pt x="424649" y="267411"/>
                </a:lnTo>
                <a:lnTo>
                  <a:pt x="34121" y="477697"/>
                </a:lnTo>
                <a:lnTo>
                  <a:pt x="106089" y="477697"/>
                </a:lnTo>
                <a:lnTo>
                  <a:pt x="496622" y="267411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30370" y="7734634"/>
            <a:ext cx="443865" cy="478155"/>
          </a:xfrm>
          <a:custGeom>
            <a:avLst/>
            <a:gdLst/>
            <a:ahLst/>
            <a:cxnLst/>
            <a:rect l="l" t="t" r="r" b="b"/>
            <a:pathLst>
              <a:path w="443865" h="478154">
                <a:moveTo>
                  <a:pt x="0" y="0"/>
                </a:moveTo>
                <a:lnTo>
                  <a:pt x="0" y="477696"/>
                </a:lnTo>
                <a:lnTo>
                  <a:pt x="443574" y="23884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30369" y="7734634"/>
            <a:ext cx="443865" cy="478155"/>
          </a:xfrm>
          <a:custGeom>
            <a:avLst/>
            <a:gdLst/>
            <a:ahLst/>
            <a:cxnLst/>
            <a:rect l="l" t="t" r="r" b="b"/>
            <a:pathLst>
              <a:path w="443865" h="478154">
                <a:moveTo>
                  <a:pt x="0" y="0"/>
                </a:moveTo>
                <a:lnTo>
                  <a:pt x="443575" y="238848"/>
                </a:lnTo>
                <a:lnTo>
                  <a:pt x="0" y="477696"/>
                </a:lnTo>
                <a:lnTo>
                  <a:pt x="0" y="0"/>
                </a:lnTo>
                <a:close/>
              </a:path>
            </a:pathLst>
          </a:custGeom>
          <a:ln w="34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3812" y="6481286"/>
            <a:ext cx="716915" cy="33020"/>
          </a:xfrm>
          <a:custGeom>
            <a:avLst/>
            <a:gdLst/>
            <a:ahLst/>
            <a:cxnLst/>
            <a:rect l="l" t="t" r="r" b="b"/>
            <a:pathLst>
              <a:path w="716914" h="33020">
                <a:moveTo>
                  <a:pt x="0" y="33019"/>
                </a:moveTo>
                <a:lnTo>
                  <a:pt x="716544" y="33019"/>
                </a:lnTo>
                <a:lnTo>
                  <a:pt x="716544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53297" y="6259036"/>
            <a:ext cx="0" cy="222250"/>
          </a:xfrm>
          <a:custGeom>
            <a:avLst/>
            <a:gdLst/>
            <a:ahLst/>
            <a:cxnLst/>
            <a:rect l="l" t="t" r="r" b="b"/>
            <a:pathLst>
              <a:path w="0"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45283" y="650668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09"/>
                </a:moveTo>
                <a:lnTo>
                  <a:pt x="733604" y="16509"/>
                </a:lnTo>
                <a:lnTo>
                  <a:pt x="733604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45283" y="648128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5" h="25400">
                <a:moveTo>
                  <a:pt x="0" y="25400"/>
                </a:moveTo>
                <a:lnTo>
                  <a:pt x="17060" y="25400"/>
                </a:lnTo>
                <a:lnTo>
                  <a:pt x="1706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70358" y="626792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60"/>
                </a:lnTo>
              </a:path>
            </a:pathLst>
          </a:custGeom>
          <a:ln w="1706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36237" y="6250146"/>
            <a:ext cx="43180" cy="17780"/>
          </a:xfrm>
          <a:custGeom>
            <a:avLst/>
            <a:gdLst/>
            <a:ahLst/>
            <a:cxnLst/>
            <a:rect l="l" t="t" r="r" b="b"/>
            <a:pathLst>
              <a:path w="43179" h="17779">
                <a:moveTo>
                  <a:pt x="0" y="17780"/>
                </a:moveTo>
                <a:lnTo>
                  <a:pt x="42651" y="17780"/>
                </a:lnTo>
                <a:lnTo>
                  <a:pt x="42651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19692" y="6224772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39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19692" y="6224772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39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53812" y="695880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53297" y="672004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59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45283" y="698420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09"/>
                </a:moveTo>
                <a:lnTo>
                  <a:pt x="733604" y="16509"/>
                </a:lnTo>
                <a:lnTo>
                  <a:pt x="733604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45283" y="695880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5" h="25400">
                <a:moveTo>
                  <a:pt x="0" y="25400"/>
                </a:moveTo>
                <a:lnTo>
                  <a:pt x="17060" y="25400"/>
                </a:lnTo>
                <a:lnTo>
                  <a:pt x="1706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057562" y="671115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19692" y="6685408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19692" y="6685408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53812" y="741854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53297" y="719756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45283" y="744521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10"/>
                </a:moveTo>
                <a:lnTo>
                  <a:pt x="733604" y="16510"/>
                </a:lnTo>
                <a:lnTo>
                  <a:pt x="733604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45283" y="7419013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5" h="26670">
                <a:moveTo>
                  <a:pt x="0" y="26202"/>
                </a:moveTo>
                <a:lnTo>
                  <a:pt x="17060" y="26202"/>
                </a:lnTo>
                <a:lnTo>
                  <a:pt x="17060" y="0"/>
                </a:lnTo>
                <a:lnTo>
                  <a:pt x="0" y="0"/>
                </a:lnTo>
                <a:lnTo>
                  <a:pt x="0" y="26202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57562" y="718867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539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19692" y="7163105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19692" y="7163104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353812" y="7897336"/>
            <a:ext cx="716915" cy="33020"/>
          </a:xfrm>
          <a:custGeom>
            <a:avLst/>
            <a:gdLst/>
            <a:ahLst/>
            <a:cxnLst/>
            <a:rect l="l" t="t" r="r" b="b"/>
            <a:pathLst>
              <a:path w="716914" h="33020">
                <a:moveTo>
                  <a:pt x="0" y="33020"/>
                </a:moveTo>
                <a:lnTo>
                  <a:pt x="716544" y="33020"/>
                </a:lnTo>
                <a:lnTo>
                  <a:pt x="716544" y="0"/>
                </a:lnTo>
                <a:lnTo>
                  <a:pt x="0" y="0"/>
                </a:lnTo>
                <a:lnTo>
                  <a:pt x="0" y="3302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053297" y="7657306"/>
            <a:ext cx="0" cy="240029"/>
          </a:xfrm>
          <a:custGeom>
            <a:avLst/>
            <a:gdLst/>
            <a:ahLst/>
            <a:cxnLst/>
            <a:rect l="l" t="t" r="r" b="b"/>
            <a:pathLst>
              <a:path w="0" h="240029">
                <a:moveTo>
                  <a:pt x="0" y="0"/>
                </a:moveTo>
                <a:lnTo>
                  <a:pt x="0" y="240029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45283" y="792273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09"/>
                </a:moveTo>
                <a:lnTo>
                  <a:pt x="733604" y="16509"/>
                </a:lnTo>
                <a:lnTo>
                  <a:pt x="733604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45283" y="789733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5" h="25400">
                <a:moveTo>
                  <a:pt x="0" y="25400"/>
                </a:moveTo>
                <a:lnTo>
                  <a:pt x="17060" y="25400"/>
                </a:lnTo>
                <a:lnTo>
                  <a:pt x="1706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057562" y="764968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19692" y="7623740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319692" y="7623740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353812" y="8357075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053297" y="813609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45283" y="8382475"/>
            <a:ext cx="734060" cy="17780"/>
          </a:xfrm>
          <a:custGeom>
            <a:avLst/>
            <a:gdLst/>
            <a:ahLst/>
            <a:cxnLst/>
            <a:rect l="l" t="t" r="r" b="b"/>
            <a:pathLst>
              <a:path w="734060" h="17779">
                <a:moveTo>
                  <a:pt x="0" y="17779"/>
                </a:moveTo>
                <a:lnTo>
                  <a:pt x="733604" y="17779"/>
                </a:lnTo>
                <a:lnTo>
                  <a:pt x="733604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345283" y="835734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5" h="25400">
                <a:moveTo>
                  <a:pt x="0" y="25129"/>
                </a:moveTo>
                <a:lnTo>
                  <a:pt x="17060" y="25129"/>
                </a:lnTo>
                <a:lnTo>
                  <a:pt x="17060" y="0"/>
                </a:lnTo>
                <a:lnTo>
                  <a:pt x="0" y="0"/>
                </a:lnTo>
                <a:lnTo>
                  <a:pt x="0" y="2512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057562" y="8127206"/>
            <a:ext cx="0" cy="255270"/>
          </a:xfrm>
          <a:custGeom>
            <a:avLst/>
            <a:gdLst/>
            <a:ahLst/>
            <a:cxnLst/>
            <a:rect l="l" t="t" r="r" b="b"/>
            <a:pathLst>
              <a:path w="0"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19692" y="8101438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19692" y="8101437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353812" y="883459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89"/>
                </a:moveTo>
                <a:lnTo>
                  <a:pt x="716544" y="34289"/>
                </a:lnTo>
                <a:lnTo>
                  <a:pt x="716544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053297" y="861361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45283" y="886126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10"/>
                </a:moveTo>
                <a:lnTo>
                  <a:pt x="733604" y="16510"/>
                </a:lnTo>
                <a:lnTo>
                  <a:pt x="733604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45283" y="8835042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5" h="26670">
                <a:moveTo>
                  <a:pt x="0" y="26223"/>
                </a:moveTo>
                <a:lnTo>
                  <a:pt x="17060" y="26223"/>
                </a:lnTo>
                <a:lnTo>
                  <a:pt x="17060" y="0"/>
                </a:lnTo>
                <a:lnTo>
                  <a:pt x="0" y="0"/>
                </a:lnTo>
                <a:lnTo>
                  <a:pt x="0" y="2622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057562" y="860472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319692" y="8579134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319692" y="8579133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353812" y="931211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053297" y="907335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59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345283" y="933878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60" h="16509">
                <a:moveTo>
                  <a:pt x="0" y="16510"/>
                </a:moveTo>
                <a:lnTo>
                  <a:pt x="733604" y="16510"/>
                </a:lnTo>
                <a:lnTo>
                  <a:pt x="733604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45283" y="9312739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5" h="26670">
                <a:moveTo>
                  <a:pt x="0" y="26046"/>
                </a:moveTo>
                <a:lnTo>
                  <a:pt x="17060" y="26046"/>
                </a:lnTo>
                <a:lnTo>
                  <a:pt x="17060" y="0"/>
                </a:lnTo>
                <a:lnTo>
                  <a:pt x="0" y="0"/>
                </a:lnTo>
                <a:lnTo>
                  <a:pt x="0" y="26046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057562" y="906573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19692" y="9039769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19692" y="9039769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4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353812" y="9773125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4" h="34290">
                <a:moveTo>
                  <a:pt x="0" y="34289"/>
                </a:moveTo>
                <a:lnTo>
                  <a:pt x="716544" y="34289"/>
                </a:lnTo>
                <a:lnTo>
                  <a:pt x="716544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53297" y="955214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79"/>
                </a:lnTo>
              </a:path>
            </a:pathLst>
          </a:custGeom>
          <a:ln w="3412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345283" y="9798525"/>
            <a:ext cx="734060" cy="17780"/>
          </a:xfrm>
          <a:custGeom>
            <a:avLst/>
            <a:gdLst/>
            <a:ahLst/>
            <a:cxnLst/>
            <a:rect l="l" t="t" r="r" b="b"/>
            <a:pathLst>
              <a:path w="734060" h="17779">
                <a:moveTo>
                  <a:pt x="0" y="17779"/>
                </a:moveTo>
                <a:lnTo>
                  <a:pt x="733604" y="17779"/>
                </a:lnTo>
                <a:lnTo>
                  <a:pt x="733604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345283" y="9773125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5" h="25400">
                <a:moveTo>
                  <a:pt x="0" y="25399"/>
                </a:moveTo>
                <a:lnTo>
                  <a:pt x="17060" y="25399"/>
                </a:lnTo>
                <a:lnTo>
                  <a:pt x="1706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057562" y="9543256"/>
            <a:ext cx="0" cy="255270"/>
          </a:xfrm>
          <a:custGeom>
            <a:avLst/>
            <a:gdLst/>
            <a:ahLst/>
            <a:cxnLst/>
            <a:rect l="l" t="t" r="r" b="b"/>
            <a:pathLst>
              <a:path w="0"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42651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319692" y="9517467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33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19692" y="9517466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4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580220" y="6304618"/>
            <a:ext cx="716915" cy="3903979"/>
          </a:xfrm>
          <a:custGeom>
            <a:avLst/>
            <a:gdLst/>
            <a:ahLst/>
            <a:cxnLst/>
            <a:rect l="l" t="t" r="r" b="b"/>
            <a:pathLst>
              <a:path w="716915" h="3903979">
                <a:moveTo>
                  <a:pt x="682423" y="0"/>
                </a:moveTo>
                <a:lnTo>
                  <a:pt x="682423" y="3382783"/>
                </a:lnTo>
                <a:lnTo>
                  <a:pt x="0" y="3846495"/>
                </a:lnTo>
                <a:lnTo>
                  <a:pt x="0" y="3903801"/>
                </a:lnTo>
                <a:lnTo>
                  <a:pt x="716544" y="3416905"/>
                </a:lnTo>
                <a:lnTo>
                  <a:pt x="716544" y="23185"/>
                </a:lnTo>
                <a:lnTo>
                  <a:pt x="68242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63159" y="5808690"/>
            <a:ext cx="751205" cy="4432300"/>
          </a:xfrm>
          <a:custGeom>
            <a:avLst/>
            <a:gdLst/>
            <a:ahLst/>
            <a:cxnLst/>
            <a:rect l="l" t="t" r="r" b="b"/>
            <a:pathLst>
              <a:path w="751204" h="4432300">
                <a:moveTo>
                  <a:pt x="34121" y="4330831"/>
                </a:moveTo>
                <a:lnTo>
                  <a:pt x="0" y="4354016"/>
                </a:lnTo>
                <a:lnTo>
                  <a:pt x="0" y="4431949"/>
                </a:lnTo>
                <a:lnTo>
                  <a:pt x="94831" y="4367510"/>
                </a:lnTo>
                <a:lnTo>
                  <a:pt x="34121" y="4367510"/>
                </a:lnTo>
                <a:lnTo>
                  <a:pt x="34121" y="4330831"/>
                </a:lnTo>
                <a:close/>
              </a:path>
              <a:path w="751204" h="4432300">
                <a:moveTo>
                  <a:pt x="0" y="0"/>
                </a:moveTo>
                <a:lnTo>
                  <a:pt x="0" y="9689"/>
                </a:lnTo>
                <a:lnTo>
                  <a:pt x="699484" y="484994"/>
                </a:lnTo>
                <a:lnTo>
                  <a:pt x="699484" y="516556"/>
                </a:lnTo>
                <a:lnTo>
                  <a:pt x="716544" y="528149"/>
                </a:lnTo>
                <a:lnTo>
                  <a:pt x="716544" y="3903799"/>
                </a:lnTo>
                <a:lnTo>
                  <a:pt x="34121" y="4367510"/>
                </a:lnTo>
                <a:lnTo>
                  <a:pt x="94831" y="4367510"/>
                </a:lnTo>
                <a:lnTo>
                  <a:pt x="750666" y="3921866"/>
                </a:lnTo>
                <a:lnTo>
                  <a:pt x="750666" y="510080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46098" y="5806787"/>
            <a:ext cx="716915" cy="4367530"/>
          </a:xfrm>
          <a:custGeom>
            <a:avLst/>
            <a:gdLst/>
            <a:ahLst/>
            <a:cxnLst/>
            <a:rect l="l" t="t" r="r" b="b"/>
            <a:pathLst>
              <a:path w="716915" h="4367530">
                <a:moveTo>
                  <a:pt x="0" y="0"/>
                </a:moveTo>
                <a:lnTo>
                  <a:pt x="0" y="4367512"/>
                </a:lnTo>
                <a:lnTo>
                  <a:pt x="716544" y="3880614"/>
                </a:lnTo>
                <a:lnTo>
                  <a:pt x="716544" y="486896"/>
                </a:lnTo>
                <a:lnTo>
                  <a:pt x="0" y="0"/>
                </a:lnTo>
                <a:close/>
              </a:path>
            </a:pathLst>
          </a:custGeom>
          <a:solidFill>
            <a:srgbClr val="6A91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46098" y="5806787"/>
            <a:ext cx="716915" cy="4367530"/>
          </a:xfrm>
          <a:custGeom>
            <a:avLst/>
            <a:gdLst/>
            <a:ahLst/>
            <a:cxnLst/>
            <a:rect l="l" t="t" r="r" b="b"/>
            <a:pathLst>
              <a:path w="716915" h="4367530">
                <a:moveTo>
                  <a:pt x="0" y="4367511"/>
                </a:moveTo>
                <a:lnTo>
                  <a:pt x="716544" y="3880615"/>
                </a:lnTo>
                <a:lnTo>
                  <a:pt x="716544" y="486895"/>
                </a:lnTo>
                <a:lnTo>
                  <a:pt x="0" y="0"/>
                </a:lnTo>
                <a:lnTo>
                  <a:pt x="0" y="4367511"/>
                </a:lnTo>
                <a:close/>
              </a:path>
            </a:pathLst>
          </a:custGeom>
          <a:ln w="34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704974" y="5840908"/>
            <a:ext cx="716915" cy="4367530"/>
          </a:xfrm>
          <a:custGeom>
            <a:avLst/>
            <a:gdLst/>
            <a:ahLst/>
            <a:cxnLst/>
            <a:rect l="l" t="t" r="r" b="b"/>
            <a:pathLst>
              <a:path w="716915" h="4367530">
                <a:moveTo>
                  <a:pt x="0" y="3869681"/>
                </a:moveTo>
                <a:lnTo>
                  <a:pt x="0" y="3880614"/>
                </a:lnTo>
                <a:lnTo>
                  <a:pt x="716543" y="4367510"/>
                </a:lnTo>
                <a:lnTo>
                  <a:pt x="716543" y="4333390"/>
                </a:lnTo>
                <a:lnTo>
                  <a:pt x="682419" y="4333390"/>
                </a:lnTo>
                <a:lnTo>
                  <a:pt x="0" y="3869681"/>
                </a:lnTo>
                <a:close/>
              </a:path>
              <a:path w="716915" h="4367530">
                <a:moveTo>
                  <a:pt x="716543" y="0"/>
                </a:moveTo>
                <a:lnTo>
                  <a:pt x="682419" y="23187"/>
                </a:lnTo>
                <a:lnTo>
                  <a:pt x="682419" y="4333390"/>
                </a:lnTo>
                <a:lnTo>
                  <a:pt x="716543" y="4333390"/>
                </a:lnTo>
                <a:lnTo>
                  <a:pt x="71654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687906" y="5808690"/>
            <a:ext cx="751205" cy="4432300"/>
          </a:xfrm>
          <a:custGeom>
            <a:avLst/>
            <a:gdLst/>
            <a:ahLst/>
            <a:cxnLst/>
            <a:rect l="l" t="t" r="r" b="b"/>
            <a:pathLst>
              <a:path w="751205" h="4432300">
                <a:moveTo>
                  <a:pt x="0" y="3890302"/>
                </a:moveTo>
                <a:lnTo>
                  <a:pt x="0" y="3921866"/>
                </a:lnTo>
                <a:lnTo>
                  <a:pt x="750668" y="4431949"/>
                </a:lnTo>
                <a:lnTo>
                  <a:pt x="750668" y="4367510"/>
                </a:lnTo>
                <a:lnTo>
                  <a:pt x="716543" y="4367510"/>
                </a:lnTo>
                <a:lnTo>
                  <a:pt x="713745" y="4365609"/>
                </a:lnTo>
                <a:lnTo>
                  <a:pt x="699486" y="4365609"/>
                </a:lnTo>
                <a:lnTo>
                  <a:pt x="0" y="3890302"/>
                </a:lnTo>
                <a:close/>
              </a:path>
              <a:path w="751205" h="4432300">
                <a:moveTo>
                  <a:pt x="750668" y="64437"/>
                </a:moveTo>
                <a:lnTo>
                  <a:pt x="716543" y="64437"/>
                </a:lnTo>
                <a:lnTo>
                  <a:pt x="716543" y="4367510"/>
                </a:lnTo>
                <a:lnTo>
                  <a:pt x="750668" y="4367510"/>
                </a:lnTo>
                <a:lnTo>
                  <a:pt x="750668" y="64437"/>
                </a:lnTo>
                <a:close/>
              </a:path>
              <a:path w="751205" h="4432300">
                <a:moveTo>
                  <a:pt x="699486" y="4355920"/>
                </a:moveTo>
                <a:lnTo>
                  <a:pt x="699486" y="4365609"/>
                </a:lnTo>
                <a:lnTo>
                  <a:pt x="713745" y="4365609"/>
                </a:lnTo>
                <a:lnTo>
                  <a:pt x="699486" y="4355920"/>
                </a:lnTo>
                <a:close/>
              </a:path>
              <a:path w="751205" h="4432300">
                <a:moveTo>
                  <a:pt x="750668" y="0"/>
                </a:moveTo>
                <a:lnTo>
                  <a:pt x="699486" y="34778"/>
                </a:lnTo>
                <a:lnTo>
                  <a:pt x="699486" y="76028"/>
                </a:lnTo>
                <a:lnTo>
                  <a:pt x="716543" y="64437"/>
                </a:lnTo>
                <a:lnTo>
                  <a:pt x="750668" y="64437"/>
                </a:lnTo>
                <a:lnTo>
                  <a:pt x="75066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670849" y="5806787"/>
            <a:ext cx="716915" cy="4367530"/>
          </a:xfrm>
          <a:custGeom>
            <a:avLst/>
            <a:gdLst/>
            <a:ahLst/>
            <a:cxnLst/>
            <a:rect l="l" t="t" r="r" b="b"/>
            <a:pathLst>
              <a:path w="716915" h="4367530">
                <a:moveTo>
                  <a:pt x="716543" y="0"/>
                </a:moveTo>
                <a:lnTo>
                  <a:pt x="0" y="486896"/>
                </a:lnTo>
                <a:lnTo>
                  <a:pt x="0" y="3880614"/>
                </a:lnTo>
                <a:lnTo>
                  <a:pt x="716543" y="4367512"/>
                </a:lnTo>
                <a:lnTo>
                  <a:pt x="716543" y="0"/>
                </a:lnTo>
                <a:close/>
              </a:path>
            </a:pathLst>
          </a:custGeom>
          <a:solidFill>
            <a:srgbClr val="88FF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670848" y="5806787"/>
            <a:ext cx="716915" cy="4367530"/>
          </a:xfrm>
          <a:custGeom>
            <a:avLst/>
            <a:gdLst/>
            <a:ahLst/>
            <a:cxnLst/>
            <a:rect l="l" t="t" r="r" b="b"/>
            <a:pathLst>
              <a:path w="716915" h="4367530">
                <a:moveTo>
                  <a:pt x="716544" y="4367511"/>
                </a:moveTo>
                <a:lnTo>
                  <a:pt x="0" y="3880615"/>
                </a:lnTo>
                <a:lnTo>
                  <a:pt x="0" y="486895"/>
                </a:lnTo>
                <a:lnTo>
                  <a:pt x="716544" y="0"/>
                </a:lnTo>
                <a:lnTo>
                  <a:pt x="716544" y="4367511"/>
                </a:lnTo>
                <a:close/>
              </a:path>
            </a:pathLst>
          </a:custGeom>
          <a:ln w="34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050797" y="6481286"/>
            <a:ext cx="716915" cy="33020"/>
          </a:xfrm>
          <a:custGeom>
            <a:avLst/>
            <a:gdLst/>
            <a:ahLst/>
            <a:cxnLst/>
            <a:rect l="l" t="t" r="r" b="b"/>
            <a:pathLst>
              <a:path w="716915" h="33020">
                <a:moveTo>
                  <a:pt x="0" y="33019"/>
                </a:moveTo>
                <a:lnTo>
                  <a:pt x="716544" y="33019"/>
                </a:lnTo>
                <a:lnTo>
                  <a:pt x="716544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750285" y="6259036"/>
            <a:ext cx="0" cy="222250"/>
          </a:xfrm>
          <a:custGeom>
            <a:avLst/>
            <a:gdLst/>
            <a:ahLst/>
            <a:cxnLst/>
            <a:rect l="l" t="t" r="r" b="b"/>
            <a:pathLst>
              <a:path w="0"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042275" y="650668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09"/>
                </a:moveTo>
                <a:lnTo>
                  <a:pt x="733600" y="16509"/>
                </a:lnTo>
                <a:lnTo>
                  <a:pt x="733600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042275" y="648128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0" y="25400"/>
                </a:moveTo>
                <a:lnTo>
                  <a:pt x="17057" y="25400"/>
                </a:lnTo>
                <a:lnTo>
                  <a:pt x="17057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767347" y="626792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60"/>
                </a:lnTo>
              </a:path>
            </a:pathLst>
          </a:custGeom>
          <a:ln w="1705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733227" y="6250146"/>
            <a:ext cx="43180" cy="17780"/>
          </a:xfrm>
          <a:custGeom>
            <a:avLst/>
            <a:gdLst/>
            <a:ahLst/>
            <a:cxnLst/>
            <a:rect l="l" t="t" r="r" b="b"/>
            <a:pathLst>
              <a:path w="43180" h="17779">
                <a:moveTo>
                  <a:pt x="0" y="17780"/>
                </a:moveTo>
                <a:lnTo>
                  <a:pt x="42647" y="17780"/>
                </a:lnTo>
                <a:lnTo>
                  <a:pt x="4264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016683" y="6224772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39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016684" y="6224772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39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5050797" y="695880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5750285" y="672004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59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5042275" y="698420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09"/>
                </a:moveTo>
                <a:lnTo>
                  <a:pt x="733600" y="16509"/>
                </a:lnTo>
                <a:lnTo>
                  <a:pt x="733600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042275" y="695880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0" y="25400"/>
                </a:moveTo>
                <a:lnTo>
                  <a:pt x="17057" y="25400"/>
                </a:lnTo>
                <a:lnTo>
                  <a:pt x="17057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754551" y="671115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5016683" y="6685408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5016684" y="6685408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050797" y="741854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5750285" y="719756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042275" y="744521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10"/>
                </a:moveTo>
                <a:lnTo>
                  <a:pt x="733600" y="16510"/>
                </a:lnTo>
                <a:lnTo>
                  <a:pt x="733600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5042275" y="7419013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70">
                <a:moveTo>
                  <a:pt x="0" y="26202"/>
                </a:moveTo>
                <a:lnTo>
                  <a:pt x="17057" y="26202"/>
                </a:lnTo>
                <a:lnTo>
                  <a:pt x="17057" y="0"/>
                </a:lnTo>
                <a:lnTo>
                  <a:pt x="0" y="0"/>
                </a:lnTo>
                <a:lnTo>
                  <a:pt x="0" y="26202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754551" y="718867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539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5016683" y="7163105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016684" y="7163104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050797" y="7897336"/>
            <a:ext cx="716915" cy="33020"/>
          </a:xfrm>
          <a:custGeom>
            <a:avLst/>
            <a:gdLst/>
            <a:ahLst/>
            <a:cxnLst/>
            <a:rect l="l" t="t" r="r" b="b"/>
            <a:pathLst>
              <a:path w="716915" h="33020">
                <a:moveTo>
                  <a:pt x="0" y="33020"/>
                </a:moveTo>
                <a:lnTo>
                  <a:pt x="716544" y="33020"/>
                </a:lnTo>
                <a:lnTo>
                  <a:pt x="716544" y="0"/>
                </a:lnTo>
                <a:lnTo>
                  <a:pt x="0" y="0"/>
                </a:lnTo>
                <a:lnTo>
                  <a:pt x="0" y="3302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750285" y="7657306"/>
            <a:ext cx="0" cy="240029"/>
          </a:xfrm>
          <a:custGeom>
            <a:avLst/>
            <a:gdLst/>
            <a:ahLst/>
            <a:cxnLst/>
            <a:rect l="l" t="t" r="r" b="b"/>
            <a:pathLst>
              <a:path w="0" h="240029">
                <a:moveTo>
                  <a:pt x="0" y="0"/>
                </a:moveTo>
                <a:lnTo>
                  <a:pt x="0" y="240029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042275" y="792273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09"/>
                </a:moveTo>
                <a:lnTo>
                  <a:pt x="733600" y="16509"/>
                </a:lnTo>
                <a:lnTo>
                  <a:pt x="733600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042275" y="789733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0" y="25400"/>
                </a:moveTo>
                <a:lnTo>
                  <a:pt x="17057" y="25400"/>
                </a:lnTo>
                <a:lnTo>
                  <a:pt x="17057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754551" y="764968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016683" y="7623740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5016684" y="7623740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5050797" y="8357075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750285" y="813609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042275" y="8382475"/>
            <a:ext cx="734060" cy="17780"/>
          </a:xfrm>
          <a:custGeom>
            <a:avLst/>
            <a:gdLst/>
            <a:ahLst/>
            <a:cxnLst/>
            <a:rect l="l" t="t" r="r" b="b"/>
            <a:pathLst>
              <a:path w="734059" h="17779">
                <a:moveTo>
                  <a:pt x="0" y="17779"/>
                </a:moveTo>
                <a:lnTo>
                  <a:pt x="733600" y="17779"/>
                </a:lnTo>
                <a:lnTo>
                  <a:pt x="733600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042275" y="8357346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0" y="25129"/>
                </a:moveTo>
                <a:lnTo>
                  <a:pt x="17057" y="25129"/>
                </a:lnTo>
                <a:lnTo>
                  <a:pt x="17057" y="0"/>
                </a:lnTo>
                <a:lnTo>
                  <a:pt x="0" y="0"/>
                </a:lnTo>
                <a:lnTo>
                  <a:pt x="0" y="2512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754551" y="8127206"/>
            <a:ext cx="0" cy="255270"/>
          </a:xfrm>
          <a:custGeom>
            <a:avLst/>
            <a:gdLst/>
            <a:ahLst/>
            <a:cxnLst/>
            <a:rect l="l" t="t" r="r" b="b"/>
            <a:pathLst>
              <a:path w="0"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016683" y="8101438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016684" y="8101437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050797" y="883459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89"/>
                </a:moveTo>
                <a:lnTo>
                  <a:pt x="716544" y="34289"/>
                </a:lnTo>
                <a:lnTo>
                  <a:pt x="716544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5750285" y="861361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042275" y="886126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10"/>
                </a:moveTo>
                <a:lnTo>
                  <a:pt x="733600" y="16510"/>
                </a:lnTo>
                <a:lnTo>
                  <a:pt x="733600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042275" y="8835042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70">
                <a:moveTo>
                  <a:pt x="0" y="26223"/>
                </a:moveTo>
                <a:lnTo>
                  <a:pt x="17057" y="26223"/>
                </a:lnTo>
                <a:lnTo>
                  <a:pt x="17057" y="0"/>
                </a:lnTo>
                <a:lnTo>
                  <a:pt x="0" y="0"/>
                </a:lnTo>
                <a:lnTo>
                  <a:pt x="0" y="2622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5754551" y="860472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016683" y="8579134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016684" y="8579133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050797" y="9312116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90"/>
                </a:moveTo>
                <a:lnTo>
                  <a:pt x="716544" y="34290"/>
                </a:lnTo>
                <a:lnTo>
                  <a:pt x="716544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750285" y="907335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759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042275" y="9338786"/>
            <a:ext cx="734060" cy="16510"/>
          </a:xfrm>
          <a:custGeom>
            <a:avLst/>
            <a:gdLst/>
            <a:ahLst/>
            <a:cxnLst/>
            <a:rect l="l" t="t" r="r" b="b"/>
            <a:pathLst>
              <a:path w="734059" h="16509">
                <a:moveTo>
                  <a:pt x="0" y="16510"/>
                </a:moveTo>
                <a:lnTo>
                  <a:pt x="733600" y="16510"/>
                </a:lnTo>
                <a:lnTo>
                  <a:pt x="733600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042275" y="9312739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70">
                <a:moveTo>
                  <a:pt x="0" y="26046"/>
                </a:moveTo>
                <a:lnTo>
                  <a:pt x="17057" y="26046"/>
                </a:lnTo>
                <a:lnTo>
                  <a:pt x="17057" y="0"/>
                </a:lnTo>
                <a:lnTo>
                  <a:pt x="0" y="0"/>
                </a:lnTo>
                <a:lnTo>
                  <a:pt x="0" y="26046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754551" y="9065736"/>
            <a:ext cx="0" cy="273050"/>
          </a:xfrm>
          <a:custGeom>
            <a:avLst/>
            <a:gdLst/>
            <a:ahLst/>
            <a:cxnLst/>
            <a:rect l="l" t="t" r="r" b="b"/>
            <a:pathLst>
              <a:path w="0"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016683" y="9039769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272969"/>
                </a:moveTo>
                <a:lnTo>
                  <a:pt x="716544" y="272969"/>
                </a:lnTo>
                <a:lnTo>
                  <a:pt x="716544" y="0"/>
                </a:lnTo>
                <a:lnTo>
                  <a:pt x="0" y="0"/>
                </a:lnTo>
                <a:lnTo>
                  <a:pt x="0" y="272969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016684" y="9039769"/>
            <a:ext cx="716915" cy="273050"/>
          </a:xfrm>
          <a:custGeom>
            <a:avLst/>
            <a:gdLst/>
            <a:ahLst/>
            <a:cxnLst/>
            <a:rect l="l" t="t" r="r" b="b"/>
            <a:pathLst>
              <a:path w="716915" h="273050">
                <a:moveTo>
                  <a:pt x="0" y="0"/>
                </a:moveTo>
                <a:lnTo>
                  <a:pt x="716544" y="0"/>
                </a:lnTo>
                <a:lnTo>
                  <a:pt x="716544" y="272969"/>
                </a:lnTo>
                <a:lnTo>
                  <a:pt x="0" y="272969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050797" y="9773125"/>
            <a:ext cx="716915" cy="34290"/>
          </a:xfrm>
          <a:custGeom>
            <a:avLst/>
            <a:gdLst/>
            <a:ahLst/>
            <a:cxnLst/>
            <a:rect l="l" t="t" r="r" b="b"/>
            <a:pathLst>
              <a:path w="716915" h="34290">
                <a:moveTo>
                  <a:pt x="0" y="34289"/>
                </a:moveTo>
                <a:lnTo>
                  <a:pt x="716544" y="34289"/>
                </a:lnTo>
                <a:lnTo>
                  <a:pt x="716544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5750285" y="9552146"/>
            <a:ext cx="0" cy="220979"/>
          </a:xfrm>
          <a:custGeom>
            <a:avLst/>
            <a:gdLst/>
            <a:ahLst/>
            <a:cxnLst/>
            <a:rect l="l" t="t" r="r" b="b"/>
            <a:pathLst>
              <a:path w="0" h="220979">
                <a:moveTo>
                  <a:pt x="0" y="0"/>
                </a:moveTo>
                <a:lnTo>
                  <a:pt x="0" y="220979"/>
                </a:lnTo>
              </a:path>
            </a:pathLst>
          </a:custGeom>
          <a:ln w="3411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042275" y="9798525"/>
            <a:ext cx="734060" cy="17780"/>
          </a:xfrm>
          <a:custGeom>
            <a:avLst/>
            <a:gdLst/>
            <a:ahLst/>
            <a:cxnLst/>
            <a:rect l="l" t="t" r="r" b="b"/>
            <a:pathLst>
              <a:path w="734059" h="17779">
                <a:moveTo>
                  <a:pt x="0" y="17779"/>
                </a:moveTo>
                <a:lnTo>
                  <a:pt x="733600" y="17779"/>
                </a:lnTo>
                <a:lnTo>
                  <a:pt x="733600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042275" y="9773125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0" y="25399"/>
                </a:moveTo>
                <a:lnTo>
                  <a:pt x="17057" y="25399"/>
                </a:lnTo>
                <a:lnTo>
                  <a:pt x="17057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754551" y="9543256"/>
            <a:ext cx="0" cy="255270"/>
          </a:xfrm>
          <a:custGeom>
            <a:avLst/>
            <a:gdLst/>
            <a:ahLst/>
            <a:cxnLst/>
            <a:rect l="l" t="t" r="r" b="b"/>
            <a:pathLst>
              <a:path w="0"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42647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5016683" y="9517467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255908"/>
                </a:moveTo>
                <a:lnTo>
                  <a:pt x="716544" y="255908"/>
                </a:lnTo>
                <a:lnTo>
                  <a:pt x="716544" y="0"/>
                </a:lnTo>
                <a:lnTo>
                  <a:pt x="0" y="0"/>
                </a:lnTo>
                <a:lnTo>
                  <a:pt x="0" y="255908"/>
                </a:lnTo>
                <a:close/>
              </a:path>
            </a:pathLst>
          </a:custGeom>
          <a:solidFill>
            <a:srgbClr val="33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016684" y="9517466"/>
            <a:ext cx="716915" cy="256540"/>
          </a:xfrm>
          <a:custGeom>
            <a:avLst/>
            <a:gdLst/>
            <a:ahLst/>
            <a:cxnLst/>
            <a:rect l="l" t="t" r="r" b="b"/>
            <a:pathLst>
              <a:path w="716915" h="256540">
                <a:moveTo>
                  <a:pt x="0" y="0"/>
                </a:moveTo>
                <a:lnTo>
                  <a:pt x="716544" y="0"/>
                </a:lnTo>
                <a:lnTo>
                  <a:pt x="716544" y="255908"/>
                </a:lnTo>
                <a:lnTo>
                  <a:pt x="0" y="255908"/>
                </a:lnTo>
                <a:lnTo>
                  <a:pt x="0" y="0"/>
                </a:lnTo>
                <a:close/>
              </a:path>
            </a:pathLst>
          </a:custGeom>
          <a:ln w="17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787611" y="7980989"/>
            <a:ext cx="426720" cy="266065"/>
          </a:xfrm>
          <a:custGeom>
            <a:avLst/>
            <a:gdLst/>
            <a:ahLst/>
            <a:cxnLst/>
            <a:rect l="l" t="t" r="r" b="b"/>
            <a:pathLst>
              <a:path w="426720" h="266065">
                <a:moveTo>
                  <a:pt x="378988" y="0"/>
                </a:moveTo>
                <a:lnTo>
                  <a:pt x="0" y="212233"/>
                </a:lnTo>
                <a:lnTo>
                  <a:pt x="0" y="265462"/>
                </a:lnTo>
                <a:lnTo>
                  <a:pt x="426514" y="26614"/>
                </a:lnTo>
                <a:lnTo>
                  <a:pt x="37898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770550" y="7739649"/>
            <a:ext cx="478790" cy="535940"/>
          </a:xfrm>
          <a:custGeom>
            <a:avLst/>
            <a:gdLst/>
            <a:ahLst/>
            <a:cxnLst/>
            <a:rect l="l" t="t" r="r" b="b"/>
            <a:pathLst>
              <a:path w="478790" h="535940">
                <a:moveTo>
                  <a:pt x="34120" y="444020"/>
                </a:moveTo>
                <a:lnTo>
                  <a:pt x="0" y="463127"/>
                </a:lnTo>
                <a:lnTo>
                  <a:pt x="0" y="535910"/>
                </a:lnTo>
                <a:lnTo>
                  <a:pt x="103953" y="477696"/>
                </a:lnTo>
                <a:lnTo>
                  <a:pt x="34120" y="477696"/>
                </a:lnTo>
                <a:lnTo>
                  <a:pt x="34120" y="444020"/>
                </a:lnTo>
                <a:close/>
              </a:path>
              <a:path w="478790" h="535940">
                <a:moveTo>
                  <a:pt x="0" y="0"/>
                </a:moveTo>
                <a:lnTo>
                  <a:pt x="0" y="4539"/>
                </a:lnTo>
                <a:lnTo>
                  <a:pt x="409453" y="233833"/>
                </a:lnTo>
                <a:lnTo>
                  <a:pt x="378589" y="251117"/>
                </a:lnTo>
                <a:lnTo>
                  <a:pt x="408656" y="267955"/>
                </a:lnTo>
                <a:lnTo>
                  <a:pt x="34120" y="477696"/>
                </a:lnTo>
                <a:lnTo>
                  <a:pt x="103953" y="477696"/>
                </a:lnTo>
                <a:lnTo>
                  <a:pt x="478491" y="267955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753489" y="7734634"/>
            <a:ext cx="426720" cy="478155"/>
          </a:xfrm>
          <a:custGeom>
            <a:avLst/>
            <a:gdLst/>
            <a:ahLst/>
            <a:cxnLst/>
            <a:rect l="l" t="t" r="r" b="b"/>
            <a:pathLst>
              <a:path w="426720" h="478154">
                <a:moveTo>
                  <a:pt x="0" y="0"/>
                </a:moveTo>
                <a:lnTo>
                  <a:pt x="0" y="477696"/>
                </a:lnTo>
                <a:lnTo>
                  <a:pt x="426514" y="23884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753489" y="7734634"/>
            <a:ext cx="426720" cy="478155"/>
          </a:xfrm>
          <a:custGeom>
            <a:avLst/>
            <a:gdLst/>
            <a:ahLst/>
            <a:cxnLst/>
            <a:rect l="l" t="t" r="r" b="b"/>
            <a:pathLst>
              <a:path w="426720" h="478154">
                <a:moveTo>
                  <a:pt x="0" y="0"/>
                </a:moveTo>
                <a:lnTo>
                  <a:pt x="426514" y="238848"/>
                </a:lnTo>
                <a:lnTo>
                  <a:pt x="0" y="477696"/>
                </a:lnTo>
                <a:lnTo>
                  <a:pt x="0" y="0"/>
                </a:lnTo>
                <a:close/>
              </a:path>
            </a:pathLst>
          </a:custGeom>
          <a:ln w="34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1544852" y="7980991"/>
            <a:ext cx="426720" cy="266065"/>
          </a:xfrm>
          <a:custGeom>
            <a:avLst/>
            <a:gdLst/>
            <a:ahLst/>
            <a:cxnLst/>
            <a:rect l="l" t="t" r="r" b="b"/>
            <a:pathLst>
              <a:path w="426720" h="266065">
                <a:moveTo>
                  <a:pt x="378988" y="0"/>
                </a:moveTo>
                <a:lnTo>
                  <a:pt x="0" y="212230"/>
                </a:lnTo>
                <a:lnTo>
                  <a:pt x="0" y="265461"/>
                </a:lnTo>
                <a:lnTo>
                  <a:pt x="426510" y="26612"/>
                </a:lnTo>
                <a:lnTo>
                  <a:pt x="37898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1527795" y="7739649"/>
            <a:ext cx="478790" cy="535940"/>
          </a:xfrm>
          <a:custGeom>
            <a:avLst/>
            <a:gdLst/>
            <a:ahLst/>
            <a:cxnLst/>
            <a:rect l="l" t="t" r="r" b="b"/>
            <a:pathLst>
              <a:path w="478790" h="535940">
                <a:moveTo>
                  <a:pt x="34114" y="444020"/>
                </a:moveTo>
                <a:lnTo>
                  <a:pt x="0" y="463124"/>
                </a:lnTo>
                <a:lnTo>
                  <a:pt x="0" y="535910"/>
                </a:lnTo>
                <a:lnTo>
                  <a:pt x="103952" y="477696"/>
                </a:lnTo>
                <a:lnTo>
                  <a:pt x="34114" y="477696"/>
                </a:lnTo>
                <a:lnTo>
                  <a:pt x="34114" y="444020"/>
                </a:lnTo>
                <a:close/>
              </a:path>
              <a:path w="478790" h="535940">
                <a:moveTo>
                  <a:pt x="0" y="0"/>
                </a:moveTo>
                <a:lnTo>
                  <a:pt x="0" y="4543"/>
                </a:lnTo>
                <a:lnTo>
                  <a:pt x="409453" y="233833"/>
                </a:lnTo>
                <a:lnTo>
                  <a:pt x="378589" y="251117"/>
                </a:lnTo>
                <a:lnTo>
                  <a:pt x="408657" y="267955"/>
                </a:lnTo>
                <a:lnTo>
                  <a:pt x="34114" y="477696"/>
                </a:lnTo>
                <a:lnTo>
                  <a:pt x="103952" y="477696"/>
                </a:lnTo>
                <a:lnTo>
                  <a:pt x="478488" y="267955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1510728" y="7734634"/>
            <a:ext cx="426720" cy="478155"/>
          </a:xfrm>
          <a:custGeom>
            <a:avLst/>
            <a:gdLst/>
            <a:ahLst/>
            <a:cxnLst/>
            <a:rect l="l" t="t" r="r" b="b"/>
            <a:pathLst>
              <a:path w="426720" h="478154">
                <a:moveTo>
                  <a:pt x="0" y="0"/>
                </a:moveTo>
                <a:lnTo>
                  <a:pt x="0" y="477696"/>
                </a:lnTo>
                <a:lnTo>
                  <a:pt x="426521" y="23884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1510734" y="7734634"/>
            <a:ext cx="426720" cy="478155"/>
          </a:xfrm>
          <a:custGeom>
            <a:avLst/>
            <a:gdLst/>
            <a:ahLst/>
            <a:cxnLst/>
            <a:rect l="l" t="t" r="r" b="b"/>
            <a:pathLst>
              <a:path w="426720" h="478154">
                <a:moveTo>
                  <a:pt x="0" y="0"/>
                </a:moveTo>
                <a:lnTo>
                  <a:pt x="426514" y="238848"/>
                </a:lnTo>
                <a:lnTo>
                  <a:pt x="0" y="477696"/>
                </a:lnTo>
                <a:lnTo>
                  <a:pt x="0" y="0"/>
                </a:lnTo>
                <a:close/>
              </a:path>
            </a:pathLst>
          </a:custGeom>
          <a:ln w="34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260688" y="8399997"/>
            <a:ext cx="0" cy="525145"/>
          </a:xfrm>
          <a:custGeom>
            <a:avLst/>
            <a:gdLst/>
            <a:ahLst/>
            <a:cxnLst/>
            <a:rect l="l" t="t" r="r" b="b"/>
            <a:pathLst>
              <a:path w="0" h="525145">
                <a:moveTo>
                  <a:pt x="0" y="525049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017928" y="8399997"/>
            <a:ext cx="0" cy="525145"/>
          </a:xfrm>
          <a:custGeom>
            <a:avLst/>
            <a:gdLst/>
            <a:ahLst/>
            <a:cxnLst/>
            <a:rect l="l" t="t" r="r" b="b"/>
            <a:pathLst>
              <a:path w="0" h="525145">
                <a:moveTo>
                  <a:pt x="0" y="525049"/>
                </a:moveTo>
                <a:lnTo>
                  <a:pt x="0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451574" y="8662522"/>
            <a:ext cx="1376045" cy="0"/>
          </a:xfrm>
          <a:custGeom>
            <a:avLst/>
            <a:gdLst/>
            <a:ahLst/>
            <a:cxnLst/>
            <a:rect l="l" t="t" r="r" b="b"/>
            <a:pathLst>
              <a:path w="1376045" h="0">
                <a:moveTo>
                  <a:pt x="0" y="0"/>
                </a:moveTo>
                <a:lnTo>
                  <a:pt x="10470" y="0"/>
                </a:lnTo>
                <a:lnTo>
                  <a:pt x="1364997" y="0"/>
                </a:lnTo>
                <a:lnTo>
                  <a:pt x="1375468" y="0"/>
                </a:lnTo>
              </a:path>
            </a:pathLst>
          </a:custGeom>
          <a:ln w="20941">
            <a:solidFill>
              <a:srgbClr val="424C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816571" y="861226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361524" y="861226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424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8733759" y="8725403"/>
            <a:ext cx="8115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114">
                <a:latin typeface="宋体"/>
                <a:cs typeface="宋体"/>
              </a:rPr>
              <a:t>120</a:t>
            </a:r>
            <a:r>
              <a:rPr dirty="0" sz="2050" spc="340">
                <a:latin typeface="宋体"/>
                <a:cs typeface="宋体"/>
              </a:rPr>
              <a:t>km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704616" y="7172890"/>
            <a:ext cx="8699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75">
                <a:latin typeface="宋体"/>
                <a:cs typeface="宋体"/>
              </a:rPr>
              <a:t>20Gb/s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1421926" y="8484641"/>
            <a:ext cx="72390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400">
                <a:latin typeface="宋体"/>
                <a:cs typeface="宋体"/>
              </a:rPr>
              <a:t>ED</a:t>
            </a:r>
            <a:r>
              <a:rPr dirty="0" sz="2050" spc="225">
                <a:latin typeface="宋体"/>
                <a:cs typeface="宋体"/>
              </a:rPr>
              <a:t>F</a:t>
            </a:r>
            <a:r>
              <a:rPr dirty="0" sz="2050" spc="340">
                <a:latin typeface="宋体"/>
                <a:cs typeface="宋体"/>
              </a:rPr>
              <a:t>A</a:t>
            </a:r>
            <a:endParaRPr sz="2050">
              <a:latin typeface="宋体"/>
              <a:cs typeface="宋体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431023" y="5531207"/>
            <a:ext cx="528320" cy="603885"/>
          </a:xfrm>
          <a:prstGeom prst="rect">
            <a:avLst/>
          </a:prstGeom>
        </p:spPr>
        <p:txBody>
          <a:bodyPr wrap="square" lIns="0" tIns="42544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4"/>
              </a:spcBef>
            </a:pPr>
            <a:r>
              <a:rPr dirty="0" sz="1950" spc="15" b="0">
                <a:latin typeface="Microsoft JhengHei UI Light"/>
                <a:cs typeface="Microsoft JhengHei UI Light"/>
              </a:rPr>
              <a:t>光调 制器</a:t>
            </a:r>
            <a:endParaRPr sz="1950">
              <a:latin typeface="Microsoft JhengHei UI Light"/>
              <a:cs typeface="Microsoft JhengHei UI Light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878131" y="5942568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0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5158146" y="5942568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1550n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3878131" y="6411735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5158146" y="6411735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1551n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3878131" y="6889432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2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5158146" y="6889432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1552n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3878131" y="7358598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3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158146" y="7358598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1553n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3878131" y="7827764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4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5158146" y="7827764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1554n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878131" y="8305461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5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5158146" y="8305461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1555n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878131" y="8766097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6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5158146" y="8766097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1556n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3878131" y="9252323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7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5158146" y="9252323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1557n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14021103" y="5942568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1550n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16005509" y="5942568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0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14021103" y="6411735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1551n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16005509" y="6411735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4021103" y="6889432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1552n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16005509" y="6889432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2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14021103" y="7358598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1553n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16005509" y="7358598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3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14021103" y="7827764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1554n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16005509" y="7827764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4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4021103" y="8305461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1555n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16005509" y="8305461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5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14021103" y="8766097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1556n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16005509" y="8766097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6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14021103" y="9252323"/>
            <a:ext cx="8585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1557n</a:t>
            </a:r>
            <a:r>
              <a:rPr dirty="0" sz="1800" spc="605">
                <a:latin typeface="宋体"/>
                <a:cs typeface="宋体"/>
              </a:rPr>
              <a:t>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6005509" y="9252323"/>
            <a:ext cx="15367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>
                <a:latin typeface="宋体"/>
                <a:cs typeface="宋体"/>
              </a:rPr>
              <a:t>7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5076830" y="5531207"/>
            <a:ext cx="528320" cy="603885"/>
          </a:xfrm>
          <a:prstGeom prst="rect">
            <a:avLst/>
          </a:prstGeom>
        </p:spPr>
        <p:txBody>
          <a:bodyPr wrap="square" lIns="0" tIns="42544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4"/>
              </a:spcBef>
            </a:pPr>
            <a:r>
              <a:rPr dirty="0" sz="1950" spc="15" b="0">
                <a:latin typeface="Microsoft JhengHei UI Light"/>
                <a:cs typeface="Microsoft JhengHei UI Light"/>
              </a:rPr>
              <a:t>光调 制器</a:t>
            </a:r>
            <a:endParaRPr sz="1950">
              <a:latin typeface="Microsoft JhengHei UI Light"/>
              <a:cs typeface="Microsoft JhengHei UI Light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4147649" y="9896933"/>
            <a:ext cx="109537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0810" marR="5080" indent="-118745">
              <a:lnSpc>
                <a:spcPct val="114500"/>
              </a:lnSpc>
              <a:spcBef>
                <a:spcPts val="95"/>
              </a:spcBef>
            </a:pPr>
            <a:r>
              <a:rPr dirty="0" sz="1800" spc="100">
                <a:latin typeface="宋体"/>
                <a:cs typeface="宋体"/>
              </a:rPr>
              <a:t>8</a:t>
            </a:r>
            <a:r>
              <a:rPr dirty="0" sz="1800" spc="-320">
                <a:latin typeface="宋体"/>
                <a:cs typeface="宋体"/>
              </a:rPr>
              <a:t>×2</a:t>
            </a:r>
            <a:r>
              <a:rPr dirty="0" sz="1800" spc="-405">
                <a:latin typeface="宋体"/>
                <a:cs typeface="宋体"/>
              </a:rPr>
              <a:t>.</a:t>
            </a:r>
            <a:r>
              <a:rPr dirty="0" sz="1800" spc="100">
                <a:latin typeface="宋体"/>
                <a:cs typeface="宋体"/>
              </a:rPr>
              <a:t>5</a:t>
            </a:r>
            <a:r>
              <a:rPr dirty="0" sz="1800" spc="500">
                <a:latin typeface="宋体"/>
                <a:cs typeface="宋体"/>
              </a:rPr>
              <a:t>G</a:t>
            </a:r>
            <a:r>
              <a:rPr dirty="0" sz="1800" spc="100">
                <a:latin typeface="宋体"/>
                <a:cs typeface="宋体"/>
              </a:rPr>
              <a:t>b</a:t>
            </a:r>
            <a:r>
              <a:rPr dirty="0" sz="1800" spc="-405">
                <a:latin typeface="宋体"/>
                <a:cs typeface="宋体"/>
              </a:rPr>
              <a:t>/</a:t>
            </a:r>
            <a:r>
              <a:rPr dirty="0" sz="1800" spc="0">
                <a:latin typeface="宋体"/>
                <a:cs typeface="宋体"/>
              </a:rPr>
              <a:t>s  </a:t>
            </a:r>
            <a:r>
              <a:rPr dirty="0" sz="1800" spc="185">
                <a:latin typeface="宋体"/>
                <a:cs typeface="宋体"/>
              </a:rPr>
              <a:t>1310nm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4793456" y="9896933"/>
            <a:ext cx="109537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0810" marR="5080" indent="-118745">
              <a:lnSpc>
                <a:spcPct val="114500"/>
              </a:lnSpc>
              <a:spcBef>
                <a:spcPts val="95"/>
              </a:spcBef>
            </a:pPr>
            <a:r>
              <a:rPr dirty="0" sz="1800" spc="100">
                <a:latin typeface="宋体"/>
                <a:cs typeface="宋体"/>
              </a:rPr>
              <a:t>8</a:t>
            </a:r>
            <a:r>
              <a:rPr dirty="0" sz="1800" spc="-320">
                <a:latin typeface="宋体"/>
                <a:cs typeface="宋体"/>
              </a:rPr>
              <a:t>×2</a:t>
            </a:r>
            <a:r>
              <a:rPr dirty="0" sz="1800" spc="-405">
                <a:latin typeface="宋体"/>
                <a:cs typeface="宋体"/>
              </a:rPr>
              <a:t>.</a:t>
            </a:r>
            <a:r>
              <a:rPr dirty="0" sz="1800" spc="100">
                <a:latin typeface="宋体"/>
                <a:cs typeface="宋体"/>
              </a:rPr>
              <a:t>5</a:t>
            </a:r>
            <a:r>
              <a:rPr dirty="0" sz="1800" spc="500">
                <a:latin typeface="宋体"/>
                <a:cs typeface="宋体"/>
              </a:rPr>
              <a:t>G</a:t>
            </a:r>
            <a:r>
              <a:rPr dirty="0" sz="1800" spc="100">
                <a:latin typeface="宋体"/>
                <a:cs typeface="宋体"/>
              </a:rPr>
              <a:t>b</a:t>
            </a:r>
            <a:r>
              <a:rPr dirty="0" sz="1800" spc="-405">
                <a:latin typeface="宋体"/>
                <a:cs typeface="宋体"/>
              </a:rPr>
              <a:t>/</a:t>
            </a:r>
            <a:r>
              <a:rPr dirty="0" sz="1800" spc="0">
                <a:latin typeface="宋体"/>
                <a:cs typeface="宋体"/>
              </a:rPr>
              <a:t>s  </a:t>
            </a:r>
            <a:r>
              <a:rPr dirty="0" sz="1800" spc="185">
                <a:latin typeface="宋体"/>
                <a:cs typeface="宋体"/>
              </a:rPr>
              <a:t>1310nm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6753609" y="7227969"/>
            <a:ext cx="318770" cy="8636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复</a:t>
            </a:r>
            <a:endParaRPr sz="2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⽤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6753609" y="8132653"/>
            <a:ext cx="31877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solidFill>
                  <a:srgbClr val="FFFFFF"/>
                </a:solidFill>
                <a:latin typeface="Microsoft JhengHei UI"/>
                <a:cs typeface="Microsoft JhengHei UI"/>
              </a:rPr>
              <a:t>器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2895419" y="7227969"/>
            <a:ext cx="318770" cy="8636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300" spc="0">
                <a:latin typeface="Microsoft JhengHei UI"/>
                <a:cs typeface="Microsoft JhengHei UI"/>
              </a:rPr>
              <a:t>分</a:t>
            </a:r>
            <a:endParaRPr sz="23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300" spc="0">
                <a:latin typeface="Microsoft JhengHei UI"/>
                <a:cs typeface="Microsoft JhengHei UI"/>
              </a:rPr>
              <a:t>⽤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2895419" y="8132653"/>
            <a:ext cx="31877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0">
                <a:latin typeface="Microsoft JhengHei UI"/>
                <a:cs typeface="Microsoft JhengHei UI"/>
              </a:rPr>
              <a:t>器</a:t>
            </a:r>
            <a:endParaRPr sz="2300">
              <a:latin typeface="Microsoft JhengHei UI"/>
              <a:cs typeface="Microsoft JhengHei UI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 txBox="1">
            <a:spLocks noGrp="1"/>
          </p:cNvSpPr>
          <p:nvPr>
            <p:ph type="title"/>
          </p:nvPr>
        </p:nvSpPr>
        <p:spPr>
          <a:xfrm>
            <a:off x="3682224" y="705445"/>
            <a:ext cx="1274000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波分复⽤（</a:t>
            </a:r>
            <a:r>
              <a:rPr dirty="0" spc="100" b="0">
                <a:latin typeface="Arial"/>
                <a:cs typeface="Arial"/>
              </a:rPr>
              <a:t>Wavelength</a:t>
            </a:r>
            <a:r>
              <a:rPr dirty="0" spc="254" b="0">
                <a:latin typeface="Arial"/>
                <a:cs typeface="Arial"/>
              </a:rPr>
              <a:t> </a:t>
            </a:r>
            <a:r>
              <a:rPr dirty="0" spc="85" b="0">
                <a:latin typeface="Arial"/>
                <a:cs typeface="Arial"/>
              </a:rPr>
              <a:t>Division</a:t>
            </a:r>
            <a:r>
              <a:rPr dirty="0" spc="254" b="0">
                <a:latin typeface="Arial"/>
                <a:cs typeface="Arial"/>
              </a:rPr>
              <a:t> </a:t>
            </a:r>
            <a:r>
              <a:rPr dirty="0" spc="175" b="0">
                <a:latin typeface="Arial"/>
                <a:cs typeface="Arial"/>
              </a:rPr>
              <a:t>Multiplexing</a:t>
            </a:r>
            <a:r>
              <a:rPr dirty="0" spc="175"/>
              <a:t>）</a:t>
            </a:r>
          </a:p>
        </p:txBody>
      </p:sp>
      <p:sp>
        <p:nvSpPr>
          <p:cNvPr id="226" name="object 226"/>
          <p:cNvSpPr txBox="1"/>
          <p:nvPr/>
        </p:nvSpPr>
        <p:spPr>
          <a:xfrm>
            <a:off x="8058781" y="9869837"/>
            <a:ext cx="387477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波⻓</a:t>
            </a:r>
            <a:r>
              <a:rPr dirty="0" sz="2850" spc="-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25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光速</a:t>
            </a:r>
            <a:r>
              <a:rPr dirty="0" sz="2850" spc="-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165">
                <a:solidFill>
                  <a:srgbClr val="FF2600"/>
                </a:solidFill>
                <a:latin typeface="Arial"/>
                <a:cs typeface="Arial"/>
              </a:rPr>
              <a:t>*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-90">
                <a:solidFill>
                  <a:srgbClr val="FF2600"/>
                </a:solidFill>
                <a:latin typeface="Arial"/>
                <a:cs typeface="Arial"/>
              </a:rPr>
              <a:t>(1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275">
                <a:solidFill>
                  <a:srgbClr val="FF2600"/>
                </a:solidFill>
                <a:latin typeface="Arial"/>
                <a:cs typeface="Arial"/>
              </a:rPr>
              <a:t>/</a:t>
            </a:r>
            <a:r>
              <a:rPr dirty="0" sz="2850" spc="-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频率</a:t>
            </a:r>
            <a:r>
              <a:rPr dirty="0" sz="2850" spc="-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-200">
                <a:solidFill>
                  <a:srgbClr val="FF2600"/>
                </a:solidFill>
                <a:latin typeface="Arial"/>
                <a:cs typeface="Arial"/>
              </a:rPr>
              <a:t>)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0648" y="715916"/>
            <a:ext cx="98145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常⽤物理层相关标准</a:t>
            </a:r>
            <a:r>
              <a:rPr dirty="0" spc="90"/>
              <a:t>：</a:t>
            </a:r>
            <a:r>
              <a:rPr dirty="0" spc="90" b="0">
                <a:latin typeface="Arial"/>
                <a:cs typeface="Arial"/>
              </a:rPr>
              <a:t>RJ45</a:t>
            </a:r>
            <a:r>
              <a:rPr dirty="0" spc="100"/>
              <a:t>机械特性</a:t>
            </a:r>
          </a:p>
        </p:txBody>
      </p:sp>
      <p:sp>
        <p:nvSpPr>
          <p:cNvPr id="7" name="object 7"/>
          <p:cNvSpPr/>
          <p:nvPr/>
        </p:nvSpPr>
        <p:spPr>
          <a:xfrm>
            <a:off x="12687582" y="3895169"/>
            <a:ext cx="6799539" cy="3518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32076" y="3895169"/>
            <a:ext cx="6855459" cy="3518535"/>
          </a:xfrm>
          <a:custGeom>
            <a:avLst/>
            <a:gdLst/>
            <a:ahLst/>
            <a:cxnLst/>
            <a:rect l="l" t="t" r="r" b="b"/>
            <a:pathLst>
              <a:path w="6855459" h="3518534">
                <a:moveTo>
                  <a:pt x="0" y="0"/>
                </a:moveTo>
                <a:lnTo>
                  <a:pt x="0" y="3518217"/>
                </a:lnTo>
                <a:lnTo>
                  <a:pt x="6855157" y="3518217"/>
                </a:lnTo>
                <a:lnTo>
                  <a:pt x="6855157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04089" y="3895169"/>
            <a:ext cx="4918530" cy="3514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04089" y="3895169"/>
            <a:ext cx="4918710" cy="3514725"/>
          </a:xfrm>
          <a:custGeom>
            <a:avLst/>
            <a:gdLst/>
            <a:ahLst/>
            <a:cxnLst/>
            <a:rect l="l" t="t" r="r" b="b"/>
            <a:pathLst>
              <a:path w="4918709" h="3514725">
                <a:moveTo>
                  <a:pt x="0" y="0"/>
                </a:moveTo>
                <a:lnTo>
                  <a:pt x="0" y="3514617"/>
                </a:lnTo>
                <a:lnTo>
                  <a:pt x="4918371" y="3514617"/>
                </a:lnTo>
                <a:lnTo>
                  <a:pt x="4918371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584674" y="2332101"/>
            <a:ext cx="121920" cy="880744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77332" y="2187573"/>
            <a:ext cx="8211184" cy="107569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568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30" b="0">
                <a:solidFill>
                  <a:srgbClr val="333333"/>
                </a:solidFill>
                <a:latin typeface="Microsoft JhengHei UI Light"/>
                <a:cs typeface="Microsoft JhengHei UI Light"/>
              </a:rPr>
              <a:t>橙⽩，橙，绿⽩，蓝，蓝⽩，绿，棕⽩，棕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568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30" b="0">
                <a:solidFill>
                  <a:srgbClr val="333333"/>
                </a:solidFill>
                <a:latin typeface="Microsoft JhengHei UI Light"/>
                <a:cs typeface="Microsoft JhengHei UI Light"/>
              </a:rPr>
              <a:t>绿⽩，绿，橙⽩，蓝，蓝⽩，橙，棕⽩，棕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3584" y="8046897"/>
            <a:ext cx="13759235" cy="2934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81478" y="8423849"/>
            <a:ext cx="12963525" cy="2139315"/>
          </a:xfrm>
          <a:custGeom>
            <a:avLst/>
            <a:gdLst/>
            <a:ahLst/>
            <a:cxnLst/>
            <a:rect l="l" t="t" r="r" b="b"/>
            <a:pathLst>
              <a:path w="12963525" h="21393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50"/>
                </a:lnTo>
                <a:lnTo>
                  <a:pt x="49226" y="49227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881006"/>
                </a:lnTo>
                <a:lnTo>
                  <a:pt x="197" y="1932375"/>
                </a:lnTo>
                <a:lnTo>
                  <a:pt x="1581" y="1973803"/>
                </a:lnTo>
                <a:lnTo>
                  <a:pt x="12649" y="2032511"/>
                </a:lnTo>
                <a:lnTo>
                  <a:pt x="49226" y="2089925"/>
                </a:lnTo>
                <a:lnTo>
                  <a:pt x="106640" y="2126501"/>
                </a:lnTo>
                <a:lnTo>
                  <a:pt x="165348" y="2137570"/>
                </a:lnTo>
                <a:lnTo>
                  <a:pt x="206776" y="2138954"/>
                </a:lnTo>
                <a:lnTo>
                  <a:pt x="258146" y="2139151"/>
                </a:lnTo>
                <a:lnTo>
                  <a:pt x="12705299" y="2139151"/>
                </a:lnTo>
                <a:lnTo>
                  <a:pt x="12756671" y="2138954"/>
                </a:lnTo>
                <a:lnTo>
                  <a:pt x="12798099" y="2137570"/>
                </a:lnTo>
                <a:lnTo>
                  <a:pt x="12856802" y="2126501"/>
                </a:lnTo>
                <a:lnTo>
                  <a:pt x="12914218" y="2089925"/>
                </a:lnTo>
                <a:lnTo>
                  <a:pt x="12950799" y="2032511"/>
                </a:lnTo>
                <a:lnTo>
                  <a:pt x="12961867" y="1973803"/>
                </a:lnTo>
                <a:lnTo>
                  <a:pt x="12963250" y="1932375"/>
                </a:lnTo>
                <a:lnTo>
                  <a:pt x="12963448" y="1881006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7"/>
                </a:lnTo>
                <a:lnTo>
                  <a:pt x="12856802" y="12650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81478" y="8423849"/>
            <a:ext cx="12963525" cy="2139315"/>
          </a:xfrm>
          <a:custGeom>
            <a:avLst/>
            <a:gdLst/>
            <a:ahLst/>
            <a:cxnLst/>
            <a:rect l="l" t="t" r="r" b="b"/>
            <a:pathLst>
              <a:path w="12963525" h="21393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881005"/>
                </a:lnTo>
                <a:lnTo>
                  <a:pt x="12963250" y="1932375"/>
                </a:lnTo>
                <a:lnTo>
                  <a:pt x="12961867" y="1973802"/>
                </a:lnTo>
                <a:lnTo>
                  <a:pt x="12950799" y="2032510"/>
                </a:lnTo>
                <a:lnTo>
                  <a:pt x="12914218" y="2089924"/>
                </a:lnTo>
                <a:lnTo>
                  <a:pt x="12856802" y="2126500"/>
                </a:lnTo>
                <a:lnTo>
                  <a:pt x="12798099" y="2137570"/>
                </a:lnTo>
                <a:lnTo>
                  <a:pt x="12756671" y="2138953"/>
                </a:lnTo>
                <a:lnTo>
                  <a:pt x="12705299" y="2139151"/>
                </a:lnTo>
                <a:lnTo>
                  <a:pt x="258145" y="2139151"/>
                </a:lnTo>
                <a:lnTo>
                  <a:pt x="206775" y="2138953"/>
                </a:lnTo>
                <a:lnTo>
                  <a:pt x="165348" y="2137570"/>
                </a:lnTo>
                <a:lnTo>
                  <a:pt x="106640" y="2126500"/>
                </a:lnTo>
                <a:lnTo>
                  <a:pt x="49226" y="2089924"/>
                </a:lnTo>
                <a:lnTo>
                  <a:pt x="12650" y="2032510"/>
                </a:lnTo>
                <a:lnTo>
                  <a:pt x="1581" y="1973802"/>
                </a:lnTo>
                <a:lnTo>
                  <a:pt x="197" y="1932375"/>
                </a:lnTo>
                <a:lnTo>
                  <a:pt x="0" y="188100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166645" y="898907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956544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9303" y="8793237"/>
            <a:ext cx="11550650" cy="11785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卡接簧⽚表⾯镀⾦或镀银，可接线径为</a:t>
            </a:r>
            <a:r>
              <a:rPr dirty="0" sz="2850" spc="65">
                <a:latin typeface="Arial"/>
                <a:cs typeface="Arial"/>
              </a:rPr>
              <a:t>0.4mm</a:t>
            </a:r>
            <a:r>
              <a:rPr dirty="0" sz="2850" spc="65" b="0">
                <a:latin typeface="Microsoft JhengHei UI Light"/>
                <a:cs typeface="Microsoft JhengHei UI Light"/>
              </a:rPr>
              <a:t>～</a:t>
            </a:r>
            <a:r>
              <a:rPr dirty="0" sz="2850" spc="65">
                <a:latin typeface="Arial"/>
                <a:cs typeface="Arial"/>
              </a:rPr>
              <a:t>0.6mm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插头插座可重复插拔次数不⼩于</a:t>
            </a:r>
            <a:r>
              <a:rPr dirty="0" sz="2850" spc="60">
                <a:latin typeface="Arial"/>
                <a:cs typeface="Arial"/>
              </a:rPr>
              <a:t>750</a:t>
            </a:r>
            <a:r>
              <a:rPr dirty="0" sz="2850" spc="80" b="0">
                <a:latin typeface="Microsoft JhengHei UI Light"/>
                <a:cs typeface="Microsoft JhengHei UI Light"/>
              </a:rPr>
              <a:t>次</a:t>
            </a:r>
            <a:r>
              <a:rPr dirty="0" sz="2850" spc="75" b="0">
                <a:latin typeface="Microsoft JhengHei UI Light"/>
                <a:cs typeface="Microsoft JhengHei UI Light"/>
              </a:rPr>
              <a:t>；</a:t>
            </a:r>
            <a:r>
              <a:rPr dirty="0" sz="2850" spc="75">
                <a:latin typeface="Arial"/>
                <a:cs typeface="Arial"/>
              </a:rPr>
              <a:t>8</a:t>
            </a:r>
            <a:r>
              <a:rPr dirty="0" sz="2850" spc="80" b="0">
                <a:latin typeface="Microsoft JhengHei UI Light"/>
                <a:cs typeface="Microsoft JhengHei UI Light"/>
              </a:rPr>
              <a:t>线接触针镀⾦</a:t>
            </a:r>
            <a:r>
              <a:rPr dirty="0" sz="2850" spc="65">
                <a:latin typeface="Arial"/>
                <a:cs typeface="Arial"/>
              </a:rPr>
              <a:t>509</a:t>
            </a:r>
            <a:r>
              <a:rPr dirty="0" sz="2850" spc="65" b="0">
                <a:latin typeface="Microsoft JhengHei UI Light"/>
                <a:cs typeface="Microsoft JhengHei UI Light"/>
              </a:rPr>
              <a:t>（</a:t>
            </a:r>
            <a:r>
              <a:rPr dirty="0" sz="2850" spc="65">
                <a:latin typeface="Arial"/>
                <a:cs typeface="Arial"/>
              </a:rPr>
              <a:t>inch</a:t>
            </a:r>
            <a:r>
              <a:rPr dirty="0" sz="2850" spc="65" b="0">
                <a:latin typeface="Microsoft JhengHei UI Light"/>
                <a:cs typeface="Microsoft JhengHei UI Light"/>
              </a:rPr>
              <a:t>）</a:t>
            </a:r>
            <a:r>
              <a:rPr dirty="0" sz="2850" spc="8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3939" y="8142789"/>
            <a:ext cx="9920100" cy="180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55712" y="8363619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915645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123183" y="4963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42586"/>
                </a:lnTo>
                <a:lnTo>
                  <a:pt x="183" y="1090364"/>
                </a:lnTo>
                <a:lnTo>
                  <a:pt x="1470" y="1128895"/>
                </a:lnTo>
                <a:lnTo>
                  <a:pt x="11766" y="1183499"/>
                </a:lnTo>
                <a:lnTo>
                  <a:pt x="45785" y="1236898"/>
                </a:lnTo>
                <a:lnTo>
                  <a:pt x="99184" y="1270917"/>
                </a:lnTo>
                <a:lnTo>
                  <a:pt x="153788" y="1281212"/>
                </a:lnTo>
                <a:lnTo>
                  <a:pt x="192319" y="1282499"/>
                </a:lnTo>
                <a:lnTo>
                  <a:pt x="240097" y="1282683"/>
                </a:lnTo>
                <a:lnTo>
                  <a:pt x="9156459" y="1282683"/>
                </a:lnTo>
                <a:lnTo>
                  <a:pt x="9204238" y="1282499"/>
                </a:lnTo>
                <a:lnTo>
                  <a:pt x="9242769" y="1281212"/>
                </a:lnTo>
                <a:lnTo>
                  <a:pt x="9297376" y="1270917"/>
                </a:lnTo>
                <a:lnTo>
                  <a:pt x="9350772" y="1236898"/>
                </a:lnTo>
                <a:lnTo>
                  <a:pt x="9384787" y="1183499"/>
                </a:lnTo>
                <a:lnTo>
                  <a:pt x="9395085" y="1128895"/>
                </a:lnTo>
                <a:lnTo>
                  <a:pt x="9396372" y="1090364"/>
                </a:lnTo>
                <a:lnTo>
                  <a:pt x="9396556" y="1042586"/>
                </a:lnTo>
                <a:lnTo>
                  <a:pt x="9396556" y="240097"/>
                </a:lnTo>
                <a:lnTo>
                  <a:pt x="9396372" y="192319"/>
                </a:lnTo>
                <a:lnTo>
                  <a:pt x="9395085" y="153788"/>
                </a:lnTo>
                <a:lnTo>
                  <a:pt x="9384787" y="99184"/>
                </a:lnTo>
                <a:lnTo>
                  <a:pt x="9350772" y="45785"/>
                </a:lnTo>
                <a:lnTo>
                  <a:pt x="9297376" y="11766"/>
                </a:lnTo>
                <a:lnTo>
                  <a:pt x="9242769" y="1470"/>
                </a:lnTo>
                <a:lnTo>
                  <a:pt x="9204238" y="183"/>
                </a:lnTo>
                <a:lnTo>
                  <a:pt x="9156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55712" y="8363619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240097" y="0"/>
                </a:moveTo>
                <a:lnTo>
                  <a:pt x="9156459" y="0"/>
                </a:lnTo>
                <a:lnTo>
                  <a:pt x="9204237" y="183"/>
                </a:lnTo>
                <a:lnTo>
                  <a:pt x="9242767" y="1470"/>
                </a:lnTo>
                <a:lnTo>
                  <a:pt x="9297371" y="11765"/>
                </a:lnTo>
                <a:lnTo>
                  <a:pt x="9350771" y="45785"/>
                </a:lnTo>
                <a:lnTo>
                  <a:pt x="9384790" y="99184"/>
                </a:lnTo>
                <a:lnTo>
                  <a:pt x="9395085" y="153788"/>
                </a:lnTo>
                <a:lnTo>
                  <a:pt x="9396371" y="192318"/>
                </a:lnTo>
                <a:lnTo>
                  <a:pt x="9396555" y="240097"/>
                </a:lnTo>
                <a:lnTo>
                  <a:pt x="9396555" y="1042586"/>
                </a:lnTo>
                <a:lnTo>
                  <a:pt x="9396371" y="1090364"/>
                </a:lnTo>
                <a:lnTo>
                  <a:pt x="9395085" y="1128895"/>
                </a:lnTo>
                <a:lnTo>
                  <a:pt x="9384790" y="1183499"/>
                </a:lnTo>
                <a:lnTo>
                  <a:pt x="9350771" y="1236898"/>
                </a:lnTo>
                <a:lnTo>
                  <a:pt x="9297371" y="1270917"/>
                </a:lnTo>
                <a:lnTo>
                  <a:pt x="9242767" y="1281212"/>
                </a:lnTo>
                <a:lnTo>
                  <a:pt x="9204237" y="1282499"/>
                </a:lnTo>
                <a:lnTo>
                  <a:pt x="9156459" y="1282683"/>
                </a:lnTo>
                <a:lnTo>
                  <a:pt x="240097" y="1282683"/>
                </a:lnTo>
                <a:lnTo>
                  <a:pt x="192318" y="1282499"/>
                </a:lnTo>
                <a:lnTo>
                  <a:pt x="153788" y="1281212"/>
                </a:lnTo>
                <a:lnTo>
                  <a:pt x="99184" y="1270917"/>
                </a:lnTo>
                <a:lnTo>
                  <a:pt x="45785" y="1236898"/>
                </a:lnTo>
                <a:lnTo>
                  <a:pt x="11765" y="1183499"/>
                </a:lnTo>
                <a:lnTo>
                  <a:pt x="1470" y="1128895"/>
                </a:lnTo>
                <a:lnTo>
                  <a:pt x="183" y="1090364"/>
                </a:lnTo>
                <a:lnTo>
                  <a:pt x="0" y="104258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62394" y="8717764"/>
            <a:ext cx="79838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波分复⽤：不同⽤户，相同时间，不同波⻓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93939" y="2928287"/>
            <a:ext cx="9920100" cy="1806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55712" y="3149118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915645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42586"/>
                </a:lnTo>
                <a:lnTo>
                  <a:pt x="183" y="1090364"/>
                </a:lnTo>
                <a:lnTo>
                  <a:pt x="1470" y="1128895"/>
                </a:lnTo>
                <a:lnTo>
                  <a:pt x="11766" y="1183499"/>
                </a:lnTo>
                <a:lnTo>
                  <a:pt x="45785" y="1236898"/>
                </a:lnTo>
                <a:lnTo>
                  <a:pt x="99184" y="1270917"/>
                </a:lnTo>
                <a:lnTo>
                  <a:pt x="153788" y="1281212"/>
                </a:lnTo>
                <a:lnTo>
                  <a:pt x="192319" y="1282499"/>
                </a:lnTo>
                <a:lnTo>
                  <a:pt x="240097" y="1282683"/>
                </a:lnTo>
                <a:lnTo>
                  <a:pt x="9156459" y="1282683"/>
                </a:lnTo>
                <a:lnTo>
                  <a:pt x="9204238" y="1282499"/>
                </a:lnTo>
                <a:lnTo>
                  <a:pt x="9242769" y="1281212"/>
                </a:lnTo>
                <a:lnTo>
                  <a:pt x="9297376" y="1270917"/>
                </a:lnTo>
                <a:lnTo>
                  <a:pt x="9350772" y="1236898"/>
                </a:lnTo>
                <a:lnTo>
                  <a:pt x="9384787" y="1183499"/>
                </a:lnTo>
                <a:lnTo>
                  <a:pt x="9395085" y="1128895"/>
                </a:lnTo>
                <a:lnTo>
                  <a:pt x="9396372" y="1090364"/>
                </a:lnTo>
                <a:lnTo>
                  <a:pt x="9396556" y="1042586"/>
                </a:lnTo>
                <a:lnTo>
                  <a:pt x="9396556" y="240097"/>
                </a:lnTo>
                <a:lnTo>
                  <a:pt x="9396372" y="192319"/>
                </a:lnTo>
                <a:lnTo>
                  <a:pt x="9395085" y="153788"/>
                </a:lnTo>
                <a:lnTo>
                  <a:pt x="9384787" y="99184"/>
                </a:lnTo>
                <a:lnTo>
                  <a:pt x="9350772" y="45785"/>
                </a:lnTo>
                <a:lnTo>
                  <a:pt x="9297376" y="11766"/>
                </a:lnTo>
                <a:lnTo>
                  <a:pt x="9242769" y="1470"/>
                </a:lnTo>
                <a:lnTo>
                  <a:pt x="9204238" y="183"/>
                </a:lnTo>
                <a:lnTo>
                  <a:pt x="9156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55712" y="3149118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240097" y="0"/>
                </a:moveTo>
                <a:lnTo>
                  <a:pt x="9156459" y="0"/>
                </a:lnTo>
                <a:lnTo>
                  <a:pt x="9204237" y="183"/>
                </a:lnTo>
                <a:lnTo>
                  <a:pt x="9242767" y="1470"/>
                </a:lnTo>
                <a:lnTo>
                  <a:pt x="9297371" y="11765"/>
                </a:lnTo>
                <a:lnTo>
                  <a:pt x="9350771" y="45785"/>
                </a:lnTo>
                <a:lnTo>
                  <a:pt x="9384790" y="99184"/>
                </a:lnTo>
                <a:lnTo>
                  <a:pt x="9395085" y="153788"/>
                </a:lnTo>
                <a:lnTo>
                  <a:pt x="9396371" y="192318"/>
                </a:lnTo>
                <a:lnTo>
                  <a:pt x="9396555" y="240097"/>
                </a:lnTo>
                <a:lnTo>
                  <a:pt x="9396555" y="1042586"/>
                </a:lnTo>
                <a:lnTo>
                  <a:pt x="9396371" y="1090364"/>
                </a:lnTo>
                <a:lnTo>
                  <a:pt x="9395085" y="1128895"/>
                </a:lnTo>
                <a:lnTo>
                  <a:pt x="9384790" y="1183499"/>
                </a:lnTo>
                <a:lnTo>
                  <a:pt x="9350771" y="1236898"/>
                </a:lnTo>
                <a:lnTo>
                  <a:pt x="9297371" y="1270917"/>
                </a:lnTo>
                <a:lnTo>
                  <a:pt x="9242767" y="1281212"/>
                </a:lnTo>
                <a:lnTo>
                  <a:pt x="9204237" y="1282499"/>
                </a:lnTo>
                <a:lnTo>
                  <a:pt x="9156459" y="1282683"/>
                </a:lnTo>
                <a:lnTo>
                  <a:pt x="240097" y="1282683"/>
                </a:lnTo>
                <a:lnTo>
                  <a:pt x="192318" y="1282499"/>
                </a:lnTo>
                <a:lnTo>
                  <a:pt x="153788" y="1281212"/>
                </a:lnTo>
                <a:lnTo>
                  <a:pt x="99184" y="1270917"/>
                </a:lnTo>
                <a:lnTo>
                  <a:pt x="45785" y="1236898"/>
                </a:lnTo>
                <a:lnTo>
                  <a:pt x="11765" y="1183499"/>
                </a:lnTo>
                <a:lnTo>
                  <a:pt x="1470" y="1128895"/>
                </a:lnTo>
                <a:lnTo>
                  <a:pt x="183" y="1090364"/>
                </a:lnTo>
                <a:lnTo>
                  <a:pt x="0" y="104258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62394" y="3503263"/>
            <a:ext cx="79838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频分复⽤：不同⽤户，相同时间，不同频带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93939" y="4666454"/>
            <a:ext cx="9920100" cy="1806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55712" y="4887285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915645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42586"/>
                </a:lnTo>
                <a:lnTo>
                  <a:pt x="183" y="1090364"/>
                </a:lnTo>
                <a:lnTo>
                  <a:pt x="1470" y="1128895"/>
                </a:lnTo>
                <a:lnTo>
                  <a:pt x="11766" y="1183499"/>
                </a:lnTo>
                <a:lnTo>
                  <a:pt x="45785" y="1236898"/>
                </a:lnTo>
                <a:lnTo>
                  <a:pt x="99184" y="1270917"/>
                </a:lnTo>
                <a:lnTo>
                  <a:pt x="153788" y="1281212"/>
                </a:lnTo>
                <a:lnTo>
                  <a:pt x="192319" y="1282499"/>
                </a:lnTo>
                <a:lnTo>
                  <a:pt x="240097" y="1282683"/>
                </a:lnTo>
                <a:lnTo>
                  <a:pt x="9156459" y="1282683"/>
                </a:lnTo>
                <a:lnTo>
                  <a:pt x="9204238" y="1282499"/>
                </a:lnTo>
                <a:lnTo>
                  <a:pt x="9242769" y="1281212"/>
                </a:lnTo>
                <a:lnTo>
                  <a:pt x="9297376" y="1270917"/>
                </a:lnTo>
                <a:lnTo>
                  <a:pt x="9350772" y="1236898"/>
                </a:lnTo>
                <a:lnTo>
                  <a:pt x="9384787" y="1183499"/>
                </a:lnTo>
                <a:lnTo>
                  <a:pt x="9395085" y="1128895"/>
                </a:lnTo>
                <a:lnTo>
                  <a:pt x="9396372" y="1090364"/>
                </a:lnTo>
                <a:lnTo>
                  <a:pt x="9396556" y="1042586"/>
                </a:lnTo>
                <a:lnTo>
                  <a:pt x="9396556" y="240097"/>
                </a:lnTo>
                <a:lnTo>
                  <a:pt x="9396372" y="192319"/>
                </a:lnTo>
                <a:lnTo>
                  <a:pt x="9395085" y="153788"/>
                </a:lnTo>
                <a:lnTo>
                  <a:pt x="9384787" y="99184"/>
                </a:lnTo>
                <a:lnTo>
                  <a:pt x="9350772" y="45785"/>
                </a:lnTo>
                <a:lnTo>
                  <a:pt x="9297376" y="11766"/>
                </a:lnTo>
                <a:lnTo>
                  <a:pt x="9242769" y="1470"/>
                </a:lnTo>
                <a:lnTo>
                  <a:pt x="9204238" y="183"/>
                </a:lnTo>
                <a:lnTo>
                  <a:pt x="9156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55712" y="4887285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240097" y="0"/>
                </a:moveTo>
                <a:lnTo>
                  <a:pt x="9156459" y="0"/>
                </a:lnTo>
                <a:lnTo>
                  <a:pt x="9204237" y="183"/>
                </a:lnTo>
                <a:lnTo>
                  <a:pt x="9242767" y="1470"/>
                </a:lnTo>
                <a:lnTo>
                  <a:pt x="9297371" y="11765"/>
                </a:lnTo>
                <a:lnTo>
                  <a:pt x="9350771" y="45785"/>
                </a:lnTo>
                <a:lnTo>
                  <a:pt x="9384790" y="99184"/>
                </a:lnTo>
                <a:lnTo>
                  <a:pt x="9395085" y="153788"/>
                </a:lnTo>
                <a:lnTo>
                  <a:pt x="9396371" y="192318"/>
                </a:lnTo>
                <a:lnTo>
                  <a:pt x="9396555" y="240097"/>
                </a:lnTo>
                <a:lnTo>
                  <a:pt x="9396555" y="1042586"/>
                </a:lnTo>
                <a:lnTo>
                  <a:pt x="9396371" y="1090364"/>
                </a:lnTo>
                <a:lnTo>
                  <a:pt x="9395085" y="1128895"/>
                </a:lnTo>
                <a:lnTo>
                  <a:pt x="9384790" y="1183499"/>
                </a:lnTo>
                <a:lnTo>
                  <a:pt x="9350771" y="1236898"/>
                </a:lnTo>
                <a:lnTo>
                  <a:pt x="9297371" y="1270917"/>
                </a:lnTo>
                <a:lnTo>
                  <a:pt x="9242767" y="1281212"/>
                </a:lnTo>
                <a:lnTo>
                  <a:pt x="9204237" y="1282499"/>
                </a:lnTo>
                <a:lnTo>
                  <a:pt x="9156459" y="1282683"/>
                </a:lnTo>
                <a:lnTo>
                  <a:pt x="240097" y="1282683"/>
                </a:lnTo>
                <a:lnTo>
                  <a:pt x="192318" y="1282499"/>
                </a:lnTo>
                <a:lnTo>
                  <a:pt x="153788" y="1281212"/>
                </a:lnTo>
                <a:lnTo>
                  <a:pt x="99184" y="1270917"/>
                </a:lnTo>
                <a:lnTo>
                  <a:pt x="45785" y="1236898"/>
                </a:lnTo>
                <a:lnTo>
                  <a:pt x="11765" y="1183499"/>
                </a:lnTo>
                <a:lnTo>
                  <a:pt x="1470" y="1128895"/>
                </a:lnTo>
                <a:lnTo>
                  <a:pt x="183" y="1090364"/>
                </a:lnTo>
                <a:lnTo>
                  <a:pt x="0" y="104258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962394" y="5241430"/>
            <a:ext cx="79838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时分复⽤：不同⽤户，不同时间，相同频带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3939" y="6404621"/>
            <a:ext cx="9920100" cy="1806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55712" y="6625452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915645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42586"/>
                </a:lnTo>
                <a:lnTo>
                  <a:pt x="183" y="1090364"/>
                </a:lnTo>
                <a:lnTo>
                  <a:pt x="1470" y="1128895"/>
                </a:lnTo>
                <a:lnTo>
                  <a:pt x="11766" y="1183499"/>
                </a:lnTo>
                <a:lnTo>
                  <a:pt x="45785" y="1236898"/>
                </a:lnTo>
                <a:lnTo>
                  <a:pt x="99184" y="1270917"/>
                </a:lnTo>
                <a:lnTo>
                  <a:pt x="153788" y="1281212"/>
                </a:lnTo>
                <a:lnTo>
                  <a:pt x="192319" y="1282499"/>
                </a:lnTo>
                <a:lnTo>
                  <a:pt x="240097" y="1282683"/>
                </a:lnTo>
                <a:lnTo>
                  <a:pt x="9156459" y="1282683"/>
                </a:lnTo>
                <a:lnTo>
                  <a:pt x="9204238" y="1282499"/>
                </a:lnTo>
                <a:lnTo>
                  <a:pt x="9242769" y="1281212"/>
                </a:lnTo>
                <a:lnTo>
                  <a:pt x="9297376" y="1270917"/>
                </a:lnTo>
                <a:lnTo>
                  <a:pt x="9350772" y="1236898"/>
                </a:lnTo>
                <a:lnTo>
                  <a:pt x="9384787" y="1183499"/>
                </a:lnTo>
                <a:lnTo>
                  <a:pt x="9395085" y="1128895"/>
                </a:lnTo>
                <a:lnTo>
                  <a:pt x="9396372" y="1090364"/>
                </a:lnTo>
                <a:lnTo>
                  <a:pt x="9396556" y="1042586"/>
                </a:lnTo>
                <a:lnTo>
                  <a:pt x="9396556" y="240097"/>
                </a:lnTo>
                <a:lnTo>
                  <a:pt x="9396372" y="192319"/>
                </a:lnTo>
                <a:lnTo>
                  <a:pt x="9395085" y="153788"/>
                </a:lnTo>
                <a:lnTo>
                  <a:pt x="9384787" y="99184"/>
                </a:lnTo>
                <a:lnTo>
                  <a:pt x="9350772" y="45785"/>
                </a:lnTo>
                <a:lnTo>
                  <a:pt x="9297376" y="11766"/>
                </a:lnTo>
                <a:lnTo>
                  <a:pt x="9242769" y="1470"/>
                </a:lnTo>
                <a:lnTo>
                  <a:pt x="9204238" y="183"/>
                </a:lnTo>
                <a:lnTo>
                  <a:pt x="9156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55712" y="6625452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240097" y="0"/>
                </a:moveTo>
                <a:lnTo>
                  <a:pt x="9156459" y="0"/>
                </a:lnTo>
                <a:lnTo>
                  <a:pt x="9204237" y="183"/>
                </a:lnTo>
                <a:lnTo>
                  <a:pt x="9242767" y="1470"/>
                </a:lnTo>
                <a:lnTo>
                  <a:pt x="9297371" y="11765"/>
                </a:lnTo>
                <a:lnTo>
                  <a:pt x="9350771" y="45785"/>
                </a:lnTo>
                <a:lnTo>
                  <a:pt x="9384790" y="99184"/>
                </a:lnTo>
                <a:lnTo>
                  <a:pt x="9395085" y="153788"/>
                </a:lnTo>
                <a:lnTo>
                  <a:pt x="9396371" y="192318"/>
                </a:lnTo>
                <a:lnTo>
                  <a:pt x="9396555" y="240097"/>
                </a:lnTo>
                <a:lnTo>
                  <a:pt x="9396555" y="1042586"/>
                </a:lnTo>
                <a:lnTo>
                  <a:pt x="9396371" y="1090364"/>
                </a:lnTo>
                <a:lnTo>
                  <a:pt x="9395085" y="1128895"/>
                </a:lnTo>
                <a:lnTo>
                  <a:pt x="9384790" y="1183499"/>
                </a:lnTo>
                <a:lnTo>
                  <a:pt x="9350771" y="1236898"/>
                </a:lnTo>
                <a:lnTo>
                  <a:pt x="9297371" y="1270917"/>
                </a:lnTo>
                <a:lnTo>
                  <a:pt x="9242767" y="1281212"/>
                </a:lnTo>
                <a:lnTo>
                  <a:pt x="9204237" y="1282499"/>
                </a:lnTo>
                <a:lnTo>
                  <a:pt x="9156459" y="1282683"/>
                </a:lnTo>
                <a:lnTo>
                  <a:pt x="240097" y="1282683"/>
                </a:lnTo>
                <a:lnTo>
                  <a:pt x="192318" y="1282499"/>
                </a:lnTo>
                <a:lnTo>
                  <a:pt x="153788" y="1281212"/>
                </a:lnTo>
                <a:lnTo>
                  <a:pt x="99184" y="1270917"/>
                </a:lnTo>
                <a:lnTo>
                  <a:pt x="45785" y="1236898"/>
                </a:lnTo>
                <a:lnTo>
                  <a:pt x="11765" y="1183499"/>
                </a:lnTo>
                <a:lnTo>
                  <a:pt x="1470" y="1128895"/>
                </a:lnTo>
                <a:lnTo>
                  <a:pt x="183" y="1090364"/>
                </a:lnTo>
                <a:lnTo>
                  <a:pt x="0" y="104258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171812" y="6979597"/>
            <a:ext cx="75647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统计时分复⽤：解决信道利⽤率低的问题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9092" y="705445"/>
            <a:ext cx="1133792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码分复⽤技术</a:t>
            </a:r>
            <a:r>
              <a:rPr dirty="0" spc="75" b="0">
                <a:latin typeface="Arial"/>
                <a:cs typeface="Arial"/>
              </a:rPr>
              <a:t>(Code</a:t>
            </a:r>
            <a:r>
              <a:rPr dirty="0" spc="250" b="0">
                <a:latin typeface="Arial"/>
                <a:cs typeface="Arial"/>
              </a:rPr>
              <a:t> </a:t>
            </a:r>
            <a:r>
              <a:rPr dirty="0" spc="85" b="0">
                <a:latin typeface="Arial"/>
                <a:cs typeface="Arial"/>
              </a:rPr>
              <a:t>Division</a:t>
            </a:r>
            <a:r>
              <a:rPr dirty="0" spc="250" b="0">
                <a:latin typeface="Arial"/>
                <a:cs typeface="Arial"/>
              </a:rPr>
              <a:t> </a:t>
            </a:r>
            <a:r>
              <a:rPr dirty="0" spc="155" b="0">
                <a:latin typeface="Arial"/>
                <a:cs typeface="Arial"/>
              </a:rPr>
              <a:t>Multiplexing)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75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964304"/>
          </a:xfrm>
          <a:custGeom>
            <a:avLst/>
            <a:gdLst/>
            <a:ahLst/>
            <a:cxnLst/>
            <a:rect l="l" t="t" r="r" b="b"/>
            <a:pathLst>
              <a:path w="12963525" h="396430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705579"/>
                </a:lnTo>
                <a:lnTo>
                  <a:pt x="197" y="3756949"/>
                </a:lnTo>
                <a:lnTo>
                  <a:pt x="1581" y="3798376"/>
                </a:lnTo>
                <a:lnTo>
                  <a:pt x="12649" y="3857084"/>
                </a:lnTo>
                <a:lnTo>
                  <a:pt x="49226" y="3914498"/>
                </a:lnTo>
                <a:lnTo>
                  <a:pt x="106640" y="3951074"/>
                </a:lnTo>
                <a:lnTo>
                  <a:pt x="165348" y="3962144"/>
                </a:lnTo>
                <a:lnTo>
                  <a:pt x="206776" y="3963527"/>
                </a:lnTo>
                <a:lnTo>
                  <a:pt x="258146" y="3963725"/>
                </a:lnTo>
                <a:lnTo>
                  <a:pt x="12705299" y="3963725"/>
                </a:lnTo>
                <a:lnTo>
                  <a:pt x="12756671" y="3963527"/>
                </a:lnTo>
                <a:lnTo>
                  <a:pt x="12798099" y="3962144"/>
                </a:lnTo>
                <a:lnTo>
                  <a:pt x="12856802" y="3951074"/>
                </a:lnTo>
                <a:lnTo>
                  <a:pt x="12914218" y="3914498"/>
                </a:lnTo>
                <a:lnTo>
                  <a:pt x="12950799" y="3857084"/>
                </a:lnTo>
                <a:lnTo>
                  <a:pt x="12961867" y="3798376"/>
                </a:lnTo>
                <a:lnTo>
                  <a:pt x="12963250" y="3756949"/>
                </a:lnTo>
                <a:lnTo>
                  <a:pt x="12963448" y="370557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964304"/>
          </a:xfrm>
          <a:custGeom>
            <a:avLst/>
            <a:gdLst/>
            <a:ahLst/>
            <a:cxnLst/>
            <a:rect l="l" t="t" r="r" b="b"/>
            <a:pathLst>
              <a:path w="12963525" h="396430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705579"/>
                </a:lnTo>
                <a:lnTo>
                  <a:pt x="12963250" y="3756949"/>
                </a:lnTo>
                <a:lnTo>
                  <a:pt x="12961867" y="3798376"/>
                </a:lnTo>
                <a:lnTo>
                  <a:pt x="12950799" y="3857084"/>
                </a:lnTo>
                <a:lnTo>
                  <a:pt x="12914218" y="3914498"/>
                </a:lnTo>
                <a:lnTo>
                  <a:pt x="12856802" y="3951074"/>
                </a:lnTo>
                <a:lnTo>
                  <a:pt x="12798099" y="3962144"/>
                </a:lnTo>
                <a:lnTo>
                  <a:pt x="12756671" y="3963527"/>
                </a:lnTo>
                <a:lnTo>
                  <a:pt x="12705299" y="3963725"/>
                </a:lnTo>
                <a:lnTo>
                  <a:pt x="258145" y="3963725"/>
                </a:lnTo>
                <a:lnTo>
                  <a:pt x="206775" y="3963527"/>
                </a:lnTo>
                <a:lnTo>
                  <a:pt x="165348" y="3962144"/>
                </a:lnTo>
                <a:lnTo>
                  <a:pt x="106640" y="3951074"/>
                </a:lnTo>
                <a:lnTo>
                  <a:pt x="49226" y="3914498"/>
                </a:lnTo>
                <a:lnTo>
                  <a:pt x="12650" y="3857084"/>
                </a:lnTo>
                <a:lnTo>
                  <a:pt x="1581" y="3798376"/>
                </a:lnTo>
                <a:lnTo>
                  <a:pt x="197" y="3756949"/>
                </a:lnTo>
                <a:lnTo>
                  <a:pt x="0" y="370557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1256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472886"/>
            <a:ext cx="11040745" cy="128016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码分多</a:t>
            </a:r>
            <a:r>
              <a:rPr dirty="0" sz="2850" spc="30" b="0">
                <a:latin typeface="Microsoft JhengHei UI Light"/>
                <a:cs typeface="Microsoft JhengHei UI Light"/>
              </a:rPr>
              <a:t>址</a:t>
            </a:r>
            <a:r>
              <a:rPr dirty="0" sz="2850" spc="90" b="0">
                <a:latin typeface="Microsoft JhengHei UI Light"/>
                <a:cs typeface="Microsoft JhengHei UI Light"/>
              </a:rPr>
              <a:t> </a:t>
            </a:r>
            <a:r>
              <a:rPr dirty="0" sz="2850" spc="110">
                <a:latin typeface="Arial"/>
                <a:cs typeface="Arial"/>
              </a:rPr>
              <a:t>CDMA</a:t>
            </a:r>
            <a:r>
              <a:rPr dirty="0" sz="2850" spc="110" b="0">
                <a:latin typeface="Microsoft JhengHei UI Light"/>
                <a:cs typeface="Microsoft JhengHei UI Light"/>
              </a:rPr>
              <a:t>（</a:t>
            </a:r>
            <a:r>
              <a:rPr dirty="0" sz="2850" spc="110">
                <a:latin typeface="Arial"/>
                <a:cs typeface="Arial"/>
              </a:rPr>
              <a:t>Code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60">
                <a:latin typeface="Arial"/>
                <a:cs typeface="Arial"/>
              </a:rPr>
              <a:t>Division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130">
                <a:latin typeface="Arial"/>
                <a:cs typeface="Arial"/>
              </a:rPr>
              <a:t>Multiple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-5">
                <a:latin typeface="Arial"/>
                <a:cs typeface="Arial"/>
              </a:rPr>
              <a:t>Access</a:t>
            </a:r>
            <a:r>
              <a:rPr dirty="0" sz="2850" spc="-5" b="0">
                <a:latin typeface="Microsoft JhengHei UI Light"/>
                <a:cs typeface="Microsoft JhengHei UI Light"/>
              </a:rPr>
              <a:t>）</a:t>
            </a:r>
            <a:r>
              <a:rPr dirty="0" sz="2850" spc="90" b="0">
                <a:latin typeface="Microsoft JhengHei UI Light"/>
                <a:cs typeface="Microsoft JhengHei UI Light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码分复⽤的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⼀种⽅式：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3950605"/>
            <a:ext cx="163195" cy="9715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430" y="3727129"/>
            <a:ext cx="10866120" cy="1872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各⽤户使⽤经过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特殊挑选的不同码型</a:t>
            </a:r>
            <a:r>
              <a:rPr dirty="0" sz="2850" spc="80" b="0">
                <a:latin typeface="Microsoft JhengHei UI Light"/>
                <a:cs typeface="Microsoft JhengHei UI Light"/>
              </a:rPr>
              <a:t>，因此彼此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不会造成⼲扰</a:t>
            </a:r>
            <a:r>
              <a:rPr dirty="0" sz="2850" spc="30" b="0">
                <a:latin typeface="Microsoft JhengHei UI Light"/>
                <a:cs typeface="Microsoft JhengHei UI Light"/>
              </a:rPr>
              <a:t>；  </a:t>
            </a:r>
            <a:r>
              <a:rPr dirty="0" sz="2850" spc="80" b="0">
                <a:latin typeface="Microsoft JhengHei UI Light"/>
                <a:cs typeface="Microsoft JhengHei UI Light"/>
              </a:rPr>
              <a:t>这种系统发送的信号有很强的抗⼲扰能⼒，其频谱类似于⽩噪声，  不易被敌⼈发现。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9674" y="705445"/>
            <a:ext cx="6896734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码⽚序列</a:t>
            </a:r>
            <a:r>
              <a:rPr dirty="0" spc="50" b="0">
                <a:latin typeface="Arial"/>
                <a:cs typeface="Arial"/>
              </a:rPr>
              <a:t>(Chip</a:t>
            </a:r>
            <a:r>
              <a:rPr dirty="0" spc="225" b="0">
                <a:latin typeface="Arial"/>
                <a:cs typeface="Arial"/>
              </a:rPr>
              <a:t> </a:t>
            </a:r>
            <a:r>
              <a:rPr dirty="0" spc="10" b="0">
                <a:latin typeface="Arial"/>
                <a:cs typeface="Arial"/>
              </a:rPr>
              <a:t>Sequence)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769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973445"/>
          </a:xfrm>
          <a:custGeom>
            <a:avLst/>
            <a:gdLst/>
            <a:ahLst/>
            <a:cxnLst/>
            <a:rect l="l" t="t" r="r" b="b"/>
            <a:pathLst>
              <a:path w="12963525" h="597344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15128"/>
                </a:lnTo>
                <a:lnTo>
                  <a:pt x="197" y="5766498"/>
                </a:lnTo>
                <a:lnTo>
                  <a:pt x="1581" y="5807925"/>
                </a:lnTo>
                <a:lnTo>
                  <a:pt x="12649" y="5866633"/>
                </a:lnTo>
                <a:lnTo>
                  <a:pt x="49226" y="5924047"/>
                </a:lnTo>
                <a:lnTo>
                  <a:pt x="106640" y="5960623"/>
                </a:lnTo>
                <a:lnTo>
                  <a:pt x="165348" y="5971692"/>
                </a:lnTo>
                <a:lnTo>
                  <a:pt x="206776" y="5973075"/>
                </a:lnTo>
                <a:lnTo>
                  <a:pt x="258146" y="5973273"/>
                </a:lnTo>
                <a:lnTo>
                  <a:pt x="12705299" y="5973273"/>
                </a:lnTo>
                <a:lnTo>
                  <a:pt x="12756671" y="5973075"/>
                </a:lnTo>
                <a:lnTo>
                  <a:pt x="12798099" y="5971692"/>
                </a:lnTo>
                <a:lnTo>
                  <a:pt x="12856802" y="5960623"/>
                </a:lnTo>
                <a:lnTo>
                  <a:pt x="12914218" y="5924047"/>
                </a:lnTo>
                <a:lnTo>
                  <a:pt x="12950799" y="5866633"/>
                </a:lnTo>
                <a:lnTo>
                  <a:pt x="12961867" y="5807925"/>
                </a:lnTo>
                <a:lnTo>
                  <a:pt x="12963250" y="5766498"/>
                </a:lnTo>
                <a:lnTo>
                  <a:pt x="12963448" y="571512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973445"/>
          </a:xfrm>
          <a:custGeom>
            <a:avLst/>
            <a:gdLst/>
            <a:ahLst/>
            <a:cxnLst/>
            <a:rect l="l" t="t" r="r" b="b"/>
            <a:pathLst>
              <a:path w="12963525" h="597344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15128"/>
                </a:lnTo>
                <a:lnTo>
                  <a:pt x="12963250" y="5766498"/>
                </a:lnTo>
                <a:lnTo>
                  <a:pt x="12961867" y="5807925"/>
                </a:lnTo>
                <a:lnTo>
                  <a:pt x="12950799" y="5866633"/>
                </a:lnTo>
                <a:lnTo>
                  <a:pt x="12914218" y="5924047"/>
                </a:lnTo>
                <a:lnTo>
                  <a:pt x="12856802" y="5960623"/>
                </a:lnTo>
                <a:lnTo>
                  <a:pt x="12798099" y="5971692"/>
                </a:lnTo>
                <a:lnTo>
                  <a:pt x="12756671" y="5973075"/>
                </a:lnTo>
                <a:lnTo>
                  <a:pt x="12705299" y="5973273"/>
                </a:lnTo>
                <a:lnTo>
                  <a:pt x="258145" y="5973273"/>
                </a:lnTo>
                <a:lnTo>
                  <a:pt x="206775" y="5973075"/>
                </a:lnTo>
                <a:lnTo>
                  <a:pt x="165348" y="5971692"/>
                </a:lnTo>
                <a:lnTo>
                  <a:pt x="106640" y="5960623"/>
                </a:lnTo>
                <a:lnTo>
                  <a:pt x="49226" y="5924047"/>
                </a:lnTo>
                <a:lnTo>
                  <a:pt x="12650" y="5866633"/>
                </a:lnTo>
                <a:lnTo>
                  <a:pt x="1581" y="5807925"/>
                </a:lnTo>
                <a:lnTo>
                  <a:pt x="197" y="5766498"/>
                </a:lnTo>
                <a:lnTo>
                  <a:pt x="0" y="571512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59504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519832"/>
            <a:ext cx="9442450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每⼀个⽐特时间划分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个短的间隔</a:t>
            </a:r>
            <a:r>
              <a:rPr dirty="0" sz="2850" spc="8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称为码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⽚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(chip)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每个站</a:t>
            </a:r>
            <a:r>
              <a:rPr dirty="0" sz="2850" spc="80" b="0">
                <a:latin typeface="Microsoft JhengHei UI Light"/>
                <a:cs typeface="Microsoft JhengHei UI Light"/>
              </a:rPr>
              <a:t>被指派⼀个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唯⼀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m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60">
                <a:latin typeface="Arial"/>
                <a:cs typeface="Arial"/>
              </a:rPr>
              <a:t>bit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码⽚序列：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4013745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430" y="3774074"/>
            <a:ext cx="8188959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如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发送⽐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特</a:t>
            </a:r>
            <a:r>
              <a:rPr dirty="0" sz="2850" spc="6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则发送⾃⼰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m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60">
                <a:latin typeface="Arial"/>
                <a:cs typeface="Arial"/>
              </a:rPr>
              <a:t>bit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码⽚序列</a:t>
            </a:r>
            <a:r>
              <a:rPr dirty="0" sz="2850" spc="30" b="0">
                <a:latin typeface="Microsoft JhengHei UI Light"/>
                <a:cs typeface="Microsoft JhengHei UI Light"/>
              </a:rPr>
              <a:t>；  </a:t>
            </a:r>
            <a:r>
              <a:rPr dirty="0" sz="2850" spc="80" b="0">
                <a:latin typeface="Microsoft JhengHei UI Light"/>
                <a:cs typeface="Microsoft JhengHei UI Light"/>
              </a:rPr>
              <a:t>如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发送⽐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特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 spc="7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则发送该码⽚序列的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⼆进制反码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645" y="5267987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9303" y="5215659"/>
            <a:ext cx="7242809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例如</a:t>
            </a:r>
            <a:r>
              <a:rPr dirty="0" sz="2850" spc="-110" b="0">
                <a:latin typeface="Microsoft JhengHei UI Light"/>
                <a:cs typeface="Microsoft JhengHei UI Light"/>
              </a:rPr>
              <a:t>，</a:t>
            </a:r>
            <a:r>
              <a:rPr dirty="0" sz="2850" spc="-110">
                <a:latin typeface="Arial"/>
                <a:cs typeface="Arial"/>
              </a:rPr>
              <a:t>S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站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8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60">
                <a:latin typeface="Arial"/>
                <a:cs typeface="Arial"/>
              </a:rPr>
              <a:t>bit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码⽚序列</a:t>
            </a:r>
            <a:r>
              <a:rPr dirty="0" sz="2850" spc="30" b="0">
                <a:latin typeface="Microsoft JhengHei UI Light"/>
                <a:cs typeface="Microsoft JhengHei UI Light"/>
              </a:rPr>
              <a:t>是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00011011</a:t>
            </a:r>
            <a:r>
              <a:rPr dirty="0" sz="2850" spc="6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0772" y="5895108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430" y="5655435"/>
            <a:ext cx="6731634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发送⽐</a:t>
            </a:r>
            <a:r>
              <a:rPr dirty="0" sz="2850" spc="30" b="0">
                <a:latin typeface="Microsoft JhengHei UI Light"/>
                <a:cs typeface="Microsoft JhengHei UI Light"/>
              </a:rPr>
              <a:t>特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时，就发送序</a:t>
            </a:r>
            <a:r>
              <a:rPr dirty="0" sz="2850" spc="30" b="0">
                <a:latin typeface="Microsoft JhengHei UI Light"/>
                <a:cs typeface="Microsoft JhengHei UI Light"/>
              </a:rPr>
              <a:t>列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00011011</a:t>
            </a:r>
            <a:r>
              <a:rPr dirty="0" sz="2850" spc="60" b="0">
                <a:latin typeface="Microsoft JhengHei UI Light"/>
                <a:cs typeface="Microsoft JhengHei UI Light"/>
              </a:rPr>
              <a:t>；  </a:t>
            </a:r>
            <a:r>
              <a:rPr dirty="0" sz="2850" spc="80" b="0">
                <a:latin typeface="Microsoft JhengHei UI Light"/>
                <a:cs typeface="Microsoft JhengHei UI Light"/>
              </a:rPr>
              <a:t>发送⽐</a:t>
            </a:r>
            <a:r>
              <a:rPr dirty="0" sz="2850" spc="30" b="0">
                <a:latin typeface="Microsoft JhengHei UI Light"/>
                <a:cs typeface="Microsoft JhengHei UI Light"/>
              </a:rPr>
              <a:t>特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0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时，就发送序</a:t>
            </a:r>
            <a:r>
              <a:rPr dirty="0" sz="2850" spc="30" b="0">
                <a:latin typeface="Microsoft JhengHei UI Light"/>
                <a:cs typeface="Microsoft JhengHei UI Light"/>
              </a:rPr>
              <a:t>列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latin typeface="Arial"/>
                <a:cs typeface="Arial"/>
              </a:rPr>
              <a:t>11100100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6645" y="714934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303" y="7097021"/>
            <a:ext cx="79736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593965" algn="l"/>
              </a:tabLst>
            </a:pPr>
            <a:r>
              <a:rPr dirty="0" sz="2850" spc="-300">
                <a:solidFill>
                  <a:srgbClr val="FF2600"/>
                </a:solidFill>
                <a:latin typeface="Arial"/>
                <a:cs typeface="Arial"/>
              </a:rPr>
              <a:t>S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站的码⽚序列：</a:t>
            </a:r>
            <a:r>
              <a:rPr dirty="0" sz="2850" spc="-50">
                <a:latin typeface="Arial"/>
                <a:cs typeface="Arial"/>
              </a:rPr>
              <a:t>(–</a:t>
            </a:r>
            <a:r>
              <a:rPr dirty="0" sz="2850" spc="-125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-10">
                <a:latin typeface="Arial"/>
                <a:cs typeface="Arial"/>
              </a:rPr>
              <a:t>–</a:t>
            </a:r>
            <a:r>
              <a:rPr dirty="0" sz="2850" spc="-65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-10">
                <a:latin typeface="Arial"/>
                <a:cs typeface="Arial"/>
              </a:rPr>
              <a:t>–</a:t>
            </a:r>
            <a:r>
              <a:rPr dirty="0" sz="2850" spc="-65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+</a:t>
            </a:r>
            <a:r>
              <a:rPr dirty="0" sz="2850" spc="13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+</a:t>
            </a:r>
            <a:r>
              <a:rPr dirty="0" sz="2850" spc="13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-10">
                <a:latin typeface="Arial"/>
                <a:cs typeface="Arial"/>
              </a:rPr>
              <a:t>–</a:t>
            </a:r>
            <a:r>
              <a:rPr dirty="0" sz="2850" spc="-65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90">
                <a:latin typeface="Arial"/>
                <a:cs typeface="Arial"/>
              </a:rPr>
              <a:t>+</a:t>
            </a:r>
            <a:r>
              <a:rPr dirty="0" sz="2850" spc="13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>
                <a:latin typeface="Arial"/>
                <a:cs typeface="Arial"/>
              </a:rPr>
              <a:t>+1</a:t>
            </a:r>
            <a:r>
              <a:rPr dirty="0" sz="2850" spc="10">
                <a:latin typeface="Arial"/>
                <a:cs typeface="Arial"/>
              </a:rPr>
              <a:t>)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3777" y="715916"/>
            <a:ext cx="54082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码⽚序列实现了扩频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545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749925"/>
          </a:xfrm>
          <a:custGeom>
            <a:avLst/>
            <a:gdLst/>
            <a:ahLst/>
            <a:cxnLst/>
            <a:rect l="l" t="t" r="r" b="b"/>
            <a:pathLst>
              <a:path w="12963525" h="574992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491609"/>
                </a:lnTo>
                <a:lnTo>
                  <a:pt x="197" y="5542979"/>
                </a:lnTo>
                <a:lnTo>
                  <a:pt x="1581" y="5584406"/>
                </a:lnTo>
                <a:lnTo>
                  <a:pt x="12649" y="5643115"/>
                </a:lnTo>
                <a:lnTo>
                  <a:pt x="49226" y="5700528"/>
                </a:lnTo>
                <a:lnTo>
                  <a:pt x="106640" y="5737104"/>
                </a:lnTo>
                <a:lnTo>
                  <a:pt x="165348" y="5748173"/>
                </a:lnTo>
                <a:lnTo>
                  <a:pt x="206776" y="5749557"/>
                </a:lnTo>
                <a:lnTo>
                  <a:pt x="258146" y="5749754"/>
                </a:lnTo>
                <a:lnTo>
                  <a:pt x="12705299" y="5749754"/>
                </a:lnTo>
                <a:lnTo>
                  <a:pt x="12756671" y="5749557"/>
                </a:lnTo>
                <a:lnTo>
                  <a:pt x="12798099" y="5748173"/>
                </a:lnTo>
                <a:lnTo>
                  <a:pt x="12856802" y="5737104"/>
                </a:lnTo>
                <a:lnTo>
                  <a:pt x="12914218" y="5700528"/>
                </a:lnTo>
                <a:lnTo>
                  <a:pt x="12950799" y="5643115"/>
                </a:lnTo>
                <a:lnTo>
                  <a:pt x="12961867" y="5584406"/>
                </a:lnTo>
                <a:lnTo>
                  <a:pt x="12963250" y="5542979"/>
                </a:lnTo>
                <a:lnTo>
                  <a:pt x="12963448" y="549160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749925"/>
          </a:xfrm>
          <a:custGeom>
            <a:avLst/>
            <a:gdLst/>
            <a:ahLst/>
            <a:cxnLst/>
            <a:rect l="l" t="t" r="r" b="b"/>
            <a:pathLst>
              <a:path w="12963525" h="574992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491609"/>
                </a:lnTo>
                <a:lnTo>
                  <a:pt x="12963250" y="5542979"/>
                </a:lnTo>
                <a:lnTo>
                  <a:pt x="12961867" y="5584406"/>
                </a:lnTo>
                <a:lnTo>
                  <a:pt x="12950799" y="5643115"/>
                </a:lnTo>
                <a:lnTo>
                  <a:pt x="12914218" y="5700528"/>
                </a:lnTo>
                <a:lnTo>
                  <a:pt x="12856802" y="5737104"/>
                </a:lnTo>
                <a:lnTo>
                  <a:pt x="12798099" y="5748173"/>
                </a:lnTo>
                <a:lnTo>
                  <a:pt x="12756671" y="5749557"/>
                </a:lnTo>
                <a:lnTo>
                  <a:pt x="12705299" y="5749754"/>
                </a:lnTo>
                <a:lnTo>
                  <a:pt x="258145" y="5749754"/>
                </a:lnTo>
                <a:lnTo>
                  <a:pt x="206775" y="5749557"/>
                </a:lnTo>
                <a:lnTo>
                  <a:pt x="165348" y="5748173"/>
                </a:lnTo>
                <a:lnTo>
                  <a:pt x="106640" y="5737104"/>
                </a:lnTo>
                <a:lnTo>
                  <a:pt x="49226" y="5700528"/>
                </a:lnTo>
                <a:lnTo>
                  <a:pt x="12650" y="5643115"/>
                </a:lnTo>
                <a:lnTo>
                  <a:pt x="1581" y="5584406"/>
                </a:lnTo>
                <a:lnTo>
                  <a:pt x="197" y="5542979"/>
                </a:lnTo>
                <a:lnTo>
                  <a:pt x="0" y="549160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6606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84743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303" y="2726396"/>
            <a:ext cx="11005185" cy="2534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假定</a:t>
            </a:r>
            <a:r>
              <a:rPr dirty="0" sz="2850" spc="-250">
                <a:latin typeface="Arial"/>
                <a:cs typeface="Arial"/>
              </a:rPr>
              <a:t>S</a:t>
            </a:r>
            <a:r>
              <a:rPr dirty="0" sz="2850" spc="80" b="0">
                <a:latin typeface="Microsoft JhengHei UI Light"/>
                <a:cs typeface="Microsoft JhengHei UI Light"/>
              </a:rPr>
              <a:t>站要发送信息的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数据率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为</a:t>
            </a:r>
            <a:r>
              <a:rPr dirty="0" sz="2850" spc="8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175">
                <a:solidFill>
                  <a:srgbClr val="FF2600"/>
                </a:solidFill>
                <a:latin typeface="Arial"/>
                <a:cs typeface="Arial"/>
              </a:rPr>
              <a:t>b</a:t>
            </a:r>
            <a:r>
              <a:rPr dirty="0" sz="2850" spc="140">
                <a:solidFill>
                  <a:srgbClr val="FF2600"/>
                </a:solidFill>
                <a:latin typeface="Arial"/>
                <a:cs typeface="Arial"/>
              </a:rPr>
              <a:t> bit/s</a:t>
            </a:r>
            <a:r>
              <a:rPr dirty="0" sz="2850" spc="80" b="0">
                <a:latin typeface="Microsoft JhengHei UI Light"/>
                <a:cs typeface="Microsoft JhengHei UI Light"/>
              </a:rPr>
              <a:t>。由于每⼀个⽐特要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转换成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个⽐特的码⽚</a:t>
            </a:r>
            <a:r>
              <a:rPr dirty="0" sz="2850" spc="80" b="0">
                <a:latin typeface="Microsoft JhengHei UI Light"/>
                <a:cs typeface="Microsoft JhengHei UI Light"/>
              </a:rPr>
              <a:t>，因</a:t>
            </a:r>
            <a:r>
              <a:rPr dirty="0" sz="2850" spc="30" b="0">
                <a:latin typeface="Microsoft JhengHei UI Light"/>
                <a:cs typeface="Microsoft JhengHei UI Light"/>
              </a:rPr>
              <a:t>此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-300">
                <a:latin typeface="Arial"/>
                <a:cs typeface="Arial"/>
              </a:rPr>
              <a:t>S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站实际上发送的数据率提⾼</a:t>
            </a:r>
            <a:r>
              <a:rPr dirty="0" sz="2850" spc="30" b="0">
                <a:latin typeface="Microsoft JhengHei UI Light"/>
                <a:cs typeface="Microsoft JhengHei UI Light"/>
              </a:rPr>
              <a:t>到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50">
                <a:solidFill>
                  <a:srgbClr val="FF2600"/>
                </a:solidFill>
                <a:latin typeface="Arial"/>
                <a:cs typeface="Arial"/>
              </a:rPr>
              <a:t>mb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bit/s</a:t>
            </a:r>
            <a:r>
              <a:rPr dirty="0" sz="2850" spc="125" b="0">
                <a:latin typeface="Microsoft JhengHei UI Light"/>
                <a:cs typeface="Microsoft JhengHei UI Light"/>
              </a:rPr>
              <a:t>，  </a:t>
            </a:r>
            <a:r>
              <a:rPr dirty="0" sz="2850" spc="80" b="0">
                <a:latin typeface="Microsoft JhengHei UI Light"/>
                <a:cs typeface="Microsoft JhengHei UI Light"/>
              </a:rPr>
              <a:t>同</a:t>
            </a:r>
            <a:r>
              <a:rPr dirty="0" sz="2850" spc="30" b="0">
                <a:latin typeface="Microsoft JhengHei UI Light"/>
                <a:cs typeface="Microsoft JhengHei UI Light"/>
              </a:rPr>
              <a:t>时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-300">
                <a:latin typeface="Arial"/>
                <a:cs typeface="Arial"/>
              </a:rPr>
              <a:t>S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站所占⽤的频带宽度也提⾼到原来数值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latin typeface="Arial"/>
                <a:cs typeface="Arial"/>
              </a:rPr>
              <a:t>m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倍。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这种通信⽅式是扩频</a:t>
            </a:r>
            <a:r>
              <a:rPr dirty="0" sz="2850" spc="0">
                <a:latin typeface="Arial"/>
                <a:cs typeface="Arial"/>
              </a:rPr>
              <a:t>(Spread</a:t>
            </a:r>
            <a:r>
              <a:rPr dirty="0" sz="2850" spc="155">
                <a:latin typeface="Arial"/>
                <a:cs typeface="Arial"/>
              </a:rPr>
              <a:t> </a:t>
            </a:r>
            <a:r>
              <a:rPr dirty="0" sz="2850" spc="50">
                <a:latin typeface="Arial"/>
                <a:cs typeface="Arial"/>
              </a:rPr>
              <a:t>spectrum)</a:t>
            </a:r>
            <a:r>
              <a:rPr dirty="0" sz="2850" spc="80" b="0">
                <a:latin typeface="Microsoft JhengHei UI Light"/>
                <a:cs typeface="Microsoft JhengHei UI Light"/>
              </a:rPr>
              <a:t>通信中的⼀种</a:t>
            </a:r>
            <a:r>
              <a:rPr dirty="0" sz="2850" spc="-75" b="0">
                <a:latin typeface="Microsoft JhengHei UI Light"/>
                <a:cs typeface="Microsoft JhengHei UI Light"/>
              </a:rPr>
              <a:t>（</a:t>
            </a:r>
            <a:r>
              <a:rPr dirty="0" sz="2850" spc="-75">
                <a:latin typeface="Arial"/>
                <a:cs typeface="Arial"/>
              </a:rPr>
              <a:t>DSSS</a:t>
            </a:r>
            <a:r>
              <a:rPr dirty="0" sz="2850" spc="-75" b="0">
                <a:latin typeface="Microsoft JhengHei UI Light"/>
                <a:cs typeface="Microsoft JhengHei UI Light"/>
              </a:rPr>
              <a:t>）</a:t>
            </a:r>
            <a:r>
              <a:rPr dirty="0" sz="2850" spc="8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5474552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430" y="5234879"/>
            <a:ext cx="10668000" cy="190690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直接序列扩频</a:t>
            </a:r>
            <a:r>
              <a:rPr dirty="0" sz="2850" spc="-165">
                <a:solidFill>
                  <a:srgbClr val="FF2600"/>
                </a:solidFill>
                <a:latin typeface="Arial"/>
                <a:cs typeface="Arial"/>
              </a:rPr>
              <a:t>DSSS</a:t>
            </a:r>
            <a:r>
              <a:rPr dirty="0" sz="2850" spc="13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50">
                <a:latin typeface="Arial"/>
                <a:cs typeface="Arial"/>
              </a:rPr>
              <a:t>(Direct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30">
                <a:latin typeface="Arial"/>
                <a:cs typeface="Arial"/>
              </a:rPr>
              <a:t>Sequence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Spread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35">
                <a:latin typeface="Arial"/>
                <a:cs typeface="Arial"/>
              </a:rPr>
              <a:t>Spectrum)</a:t>
            </a:r>
            <a:r>
              <a:rPr dirty="0" sz="2850" spc="35" b="0">
                <a:latin typeface="Microsoft JhengHei UI Light"/>
                <a:cs typeface="Microsoft JhengHei UI Light"/>
              </a:rPr>
              <a:t>；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44400"/>
              </a:lnSpc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跳频扩频</a:t>
            </a:r>
            <a:r>
              <a:rPr dirty="0" sz="2850" spc="-140">
                <a:solidFill>
                  <a:srgbClr val="FF2600"/>
                </a:solidFill>
                <a:latin typeface="Arial"/>
                <a:cs typeface="Arial"/>
              </a:rPr>
              <a:t>FHSS</a:t>
            </a:r>
            <a:r>
              <a:rPr dirty="0" sz="2850" spc="16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(Frequency</a:t>
            </a:r>
            <a:r>
              <a:rPr dirty="0" sz="2850" spc="165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Hopping</a:t>
            </a:r>
            <a:r>
              <a:rPr dirty="0" sz="2850" spc="165">
                <a:latin typeface="Arial"/>
                <a:cs typeface="Arial"/>
              </a:rPr>
              <a:t> </a:t>
            </a:r>
            <a:r>
              <a:rPr dirty="0" sz="2850" spc="25">
                <a:latin typeface="Arial"/>
                <a:cs typeface="Arial"/>
              </a:rPr>
              <a:t>Spread</a:t>
            </a:r>
            <a:r>
              <a:rPr dirty="0" sz="2850" spc="165">
                <a:latin typeface="Arial"/>
                <a:cs typeface="Arial"/>
              </a:rPr>
              <a:t> </a:t>
            </a:r>
            <a:r>
              <a:rPr dirty="0" sz="2850" spc="40">
                <a:latin typeface="Arial"/>
                <a:cs typeface="Arial"/>
              </a:rPr>
              <a:t>Spectrum)</a:t>
            </a:r>
            <a:r>
              <a:rPr dirty="0" sz="2850" spc="4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依据跳 频码，使载波的频率不停地跳变。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3435" y="705445"/>
            <a:ext cx="50095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55" b="0">
                <a:latin typeface="Arial"/>
                <a:cs typeface="Arial"/>
              </a:rPr>
              <a:t>CDMA </a:t>
            </a:r>
            <a:r>
              <a:rPr dirty="0" spc="100"/>
              <a:t>的重要特点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6768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972810"/>
          </a:xfrm>
          <a:custGeom>
            <a:avLst/>
            <a:gdLst/>
            <a:ahLst/>
            <a:cxnLst/>
            <a:rect l="l" t="t" r="r" b="b"/>
            <a:pathLst>
              <a:path w="12963525" h="597280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714339"/>
                </a:lnTo>
                <a:lnTo>
                  <a:pt x="197" y="5765708"/>
                </a:lnTo>
                <a:lnTo>
                  <a:pt x="1581" y="5807135"/>
                </a:lnTo>
                <a:lnTo>
                  <a:pt x="12649" y="5865844"/>
                </a:lnTo>
                <a:lnTo>
                  <a:pt x="49226" y="5923257"/>
                </a:lnTo>
                <a:lnTo>
                  <a:pt x="106640" y="5959834"/>
                </a:lnTo>
                <a:lnTo>
                  <a:pt x="165348" y="5970902"/>
                </a:lnTo>
                <a:lnTo>
                  <a:pt x="206776" y="5972286"/>
                </a:lnTo>
                <a:lnTo>
                  <a:pt x="258146" y="5972484"/>
                </a:lnTo>
                <a:lnTo>
                  <a:pt x="12705299" y="5972484"/>
                </a:lnTo>
                <a:lnTo>
                  <a:pt x="12756671" y="5972286"/>
                </a:lnTo>
                <a:lnTo>
                  <a:pt x="12798099" y="5970902"/>
                </a:lnTo>
                <a:lnTo>
                  <a:pt x="12856802" y="5959834"/>
                </a:lnTo>
                <a:lnTo>
                  <a:pt x="12914218" y="5923257"/>
                </a:lnTo>
                <a:lnTo>
                  <a:pt x="12950799" y="5865844"/>
                </a:lnTo>
                <a:lnTo>
                  <a:pt x="12961867" y="5807135"/>
                </a:lnTo>
                <a:lnTo>
                  <a:pt x="12963250" y="5765708"/>
                </a:lnTo>
                <a:lnTo>
                  <a:pt x="12963448" y="571433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972810"/>
          </a:xfrm>
          <a:custGeom>
            <a:avLst/>
            <a:gdLst/>
            <a:ahLst/>
            <a:cxnLst/>
            <a:rect l="l" t="t" r="r" b="b"/>
            <a:pathLst>
              <a:path w="12963525" h="597280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714339"/>
                </a:lnTo>
                <a:lnTo>
                  <a:pt x="12963250" y="5765708"/>
                </a:lnTo>
                <a:lnTo>
                  <a:pt x="12961867" y="5807135"/>
                </a:lnTo>
                <a:lnTo>
                  <a:pt x="12950799" y="5865844"/>
                </a:lnTo>
                <a:lnTo>
                  <a:pt x="12914218" y="5923257"/>
                </a:lnTo>
                <a:lnTo>
                  <a:pt x="12856802" y="5959834"/>
                </a:lnTo>
                <a:lnTo>
                  <a:pt x="12798099" y="5970902"/>
                </a:lnTo>
                <a:lnTo>
                  <a:pt x="12756671" y="5972286"/>
                </a:lnTo>
                <a:lnTo>
                  <a:pt x="12705299" y="5972484"/>
                </a:lnTo>
                <a:lnTo>
                  <a:pt x="258145" y="5972484"/>
                </a:lnTo>
                <a:lnTo>
                  <a:pt x="206775" y="5972286"/>
                </a:lnTo>
                <a:lnTo>
                  <a:pt x="165348" y="5970902"/>
                </a:lnTo>
                <a:lnTo>
                  <a:pt x="106640" y="5959834"/>
                </a:lnTo>
                <a:lnTo>
                  <a:pt x="49226" y="5923257"/>
                </a:lnTo>
                <a:lnTo>
                  <a:pt x="12650" y="5865844"/>
                </a:lnTo>
                <a:lnTo>
                  <a:pt x="1581" y="5807135"/>
                </a:lnTo>
                <a:lnTo>
                  <a:pt x="197" y="5765708"/>
                </a:lnTo>
                <a:lnTo>
                  <a:pt x="0" y="571433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64825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019067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303" y="2525154"/>
            <a:ext cx="10975340" cy="253428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每个站分配的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码⽚</a:t>
            </a:r>
            <a:r>
              <a:rPr dirty="0" sz="2850" spc="80" b="0">
                <a:latin typeface="Microsoft JhengHei UI Light"/>
                <a:cs typeface="Microsoft JhengHei UI Light"/>
              </a:rPr>
              <a:t>序列不仅必须各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不相同</a:t>
            </a:r>
            <a:r>
              <a:rPr dirty="0" sz="2850" spc="80" b="0">
                <a:latin typeface="Microsoft JhengHei UI Light"/>
                <a:cs typeface="Microsoft JhengHei UI Light"/>
              </a:rPr>
              <a:t>，并且还必须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互相正交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50" spc="75">
                <a:latin typeface="Arial"/>
                <a:cs typeface="Arial"/>
              </a:rPr>
              <a:t>(orthogonal)</a:t>
            </a:r>
            <a:r>
              <a:rPr dirty="0" sz="2850" spc="80" b="0">
                <a:latin typeface="Microsoft JhengHei UI Light"/>
                <a:cs typeface="Microsoft JhengHei UI Light"/>
              </a:rPr>
              <a:t>。在实⽤的系统中是使⽤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伪随机码序列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 indent="108585">
              <a:lnSpc>
                <a:spcPct val="144400"/>
              </a:lnSpc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码序列：</a:t>
            </a:r>
            <a:r>
              <a:rPr dirty="0" sz="2850" spc="80" b="0">
                <a:latin typeface="Microsoft JhengHei UI Light"/>
                <a:cs typeface="Microsoft JhengHei UI Light"/>
              </a:rPr>
              <a:t>结构可以预先确定，可重复产⽣和复制，具有某种随机序 列的序列码：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5261876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430" y="5022205"/>
            <a:ext cx="10555605" cy="2534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59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随机码</a:t>
            </a:r>
            <a:r>
              <a:rPr dirty="0" sz="2850" spc="335">
                <a:solidFill>
                  <a:srgbClr val="FF2600"/>
                </a:solidFill>
                <a:latin typeface="Arial"/>
                <a:cs typeface="Arial"/>
              </a:rPr>
              <a:t>”</a:t>
            </a:r>
            <a:r>
              <a:rPr dirty="0" sz="2850" spc="3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就是⽆论这个码有多⻓都不会出现循环的现象；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90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伪随机码</a:t>
            </a:r>
            <a:r>
              <a:rPr dirty="0" sz="2850" spc="335">
                <a:solidFill>
                  <a:srgbClr val="FF2600"/>
                </a:solidFill>
                <a:latin typeface="Arial"/>
                <a:cs typeface="Arial"/>
              </a:rPr>
              <a:t>“</a:t>
            </a:r>
            <a:r>
              <a:rPr dirty="0" sz="2850" spc="3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850" spc="80" b="0">
                <a:latin typeface="Microsoft JhengHei UI Light"/>
                <a:cs typeface="Microsoft JhengHei UI Light"/>
              </a:rPr>
              <a:t>在码⻓达到⼀定程度时会从其第⼀位开始循环。由 于出现的循环⻓度相当⼤，例如</a:t>
            </a:r>
            <a:r>
              <a:rPr dirty="0" sz="2850" spc="125">
                <a:latin typeface="Arial"/>
                <a:cs typeface="Arial"/>
              </a:rPr>
              <a:t>CDMA</a:t>
            </a:r>
            <a:r>
              <a:rPr dirty="0" sz="2850" spc="80" b="0">
                <a:latin typeface="Microsoft JhengHei UI Light"/>
                <a:cs typeface="Microsoft JhengHei UI Light"/>
              </a:rPr>
              <a:t>采⽤</a:t>
            </a:r>
            <a:r>
              <a:rPr dirty="0" sz="2850" spc="60">
                <a:latin typeface="Arial"/>
                <a:cs typeface="Arial"/>
              </a:rPr>
              <a:t>42</a:t>
            </a:r>
            <a:r>
              <a:rPr dirty="0" sz="2850" spc="80" b="0">
                <a:latin typeface="Microsoft JhengHei UI Light"/>
                <a:cs typeface="Microsoft JhengHei UI Light"/>
              </a:rPr>
              <a:t>的伪随机码，重复 的可能性为</a:t>
            </a:r>
            <a:r>
              <a:rPr dirty="0" sz="2850" spc="60">
                <a:latin typeface="Arial"/>
                <a:cs typeface="Arial"/>
              </a:rPr>
              <a:t>4.4</a:t>
            </a:r>
            <a:r>
              <a:rPr dirty="0" sz="2850" spc="80" b="0">
                <a:latin typeface="Microsoft JhengHei UI Light"/>
                <a:cs typeface="Microsoft JhengHei UI Light"/>
              </a:rPr>
              <a:t>万亿分之⼀，所以可以当成随机码使⽤。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584" y="1790521"/>
            <a:ext cx="13759235" cy="9256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8202329"/>
                </a:lnTo>
                <a:lnTo>
                  <a:pt x="197" y="8253699"/>
                </a:lnTo>
                <a:lnTo>
                  <a:pt x="1581" y="8295126"/>
                </a:lnTo>
                <a:lnTo>
                  <a:pt x="12649" y="8353835"/>
                </a:lnTo>
                <a:lnTo>
                  <a:pt x="49226" y="8411248"/>
                </a:lnTo>
                <a:lnTo>
                  <a:pt x="106640" y="8447825"/>
                </a:lnTo>
                <a:lnTo>
                  <a:pt x="165348" y="8458894"/>
                </a:lnTo>
                <a:lnTo>
                  <a:pt x="206776" y="8460277"/>
                </a:lnTo>
                <a:lnTo>
                  <a:pt x="258146" y="8460475"/>
                </a:lnTo>
                <a:lnTo>
                  <a:pt x="12705299" y="8460475"/>
                </a:lnTo>
                <a:lnTo>
                  <a:pt x="12756671" y="8460277"/>
                </a:lnTo>
                <a:lnTo>
                  <a:pt x="12798099" y="8458894"/>
                </a:lnTo>
                <a:lnTo>
                  <a:pt x="12856802" y="8447825"/>
                </a:lnTo>
                <a:lnTo>
                  <a:pt x="12914218" y="8411248"/>
                </a:lnTo>
                <a:lnTo>
                  <a:pt x="12950799" y="8353835"/>
                </a:lnTo>
                <a:lnTo>
                  <a:pt x="12961867" y="8295126"/>
                </a:lnTo>
                <a:lnTo>
                  <a:pt x="12963250" y="8253699"/>
                </a:lnTo>
                <a:lnTo>
                  <a:pt x="12963448" y="8202329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2167473"/>
            <a:ext cx="12963525" cy="8460740"/>
          </a:xfrm>
          <a:custGeom>
            <a:avLst/>
            <a:gdLst/>
            <a:ahLst/>
            <a:cxnLst/>
            <a:rect l="l" t="t" r="r" b="b"/>
            <a:pathLst>
              <a:path w="12963525" h="846074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8202329"/>
                </a:lnTo>
                <a:lnTo>
                  <a:pt x="12963250" y="8253699"/>
                </a:lnTo>
                <a:lnTo>
                  <a:pt x="12961867" y="8295126"/>
                </a:lnTo>
                <a:lnTo>
                  <a:pt x="12950799" y="8353834"/>
                </a:lnTo>
                <a:lnTo>
                  <a:pt x="12914218" y="8411248"/>
                </a:lnTo>
                <a:lnTo>
                  <a:pt x="12856802" y="8447825"/>
                </a:lnTo>
                <a:lnTo>
                  <a:pt x="12798099" y="8458894"/>
                </a:lnTo>
                <a:lnTo>
                  <a:pt x="12756671" y="8460277"/>
                </a:lnTo>
                <a:lnTo>
                  <a:pt x="12705299" y="8460475"/>
                </a:lnTo>
                <a:lnTo>
                  <a:pt x="258145" y="8460475"/>
                </a:lnTo>
                <a:lnTo>
                  <a:pt x="206775" y="8460277"/>
                </a:lnTo>
                <a:lnTo>
                  <a:pt x="165348" y="8458894"/>
                </a:lnTo>
                <a:lnTo>
                  <a:pt x="106640" y="8447825"/>
                </a:lnTo>
                <a:lnTo>
                  <a:pt x="49226" y="8411248"/>
                </a:lnTo>
                <a:lnTo>
                  <a:pt x="12650" y="8353834"/>
                </a:lnTo>
                <a:lnTo>
                  <a:pt x="1581" y="8295126"/>
                </a:lnTo>
                <a:lnTo>
                  <a:pt x="197" y="8253699"/>
                </a:lnTo>
                <a:lnTo>
                  <a:pt x="0" y="8202329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6645" y="272412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645" y="330049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6645" y="9560698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303" y="9501455"/>
            <a:ext cx="94335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⼀个码⽚向量和该码⽚</a:t>
            </a:r>
            <a:r>
              <a:rPr dirty="0" sz="2850" spc="30" b="0">
                <a:solidFill>
                  <a:srgbClr val="FF000A"/>
                </a:solidFill>
                <a:latin typeface="Microsoft JhengHei UI Light"/>
                <a:cs typeface="Microsoft JhengHei UI Light"/>
              </a:rPr>
              <a:t>反码</a:t>
            </a:r>
            <a:r>
              <a:rPr dirty="0" sz="2850" spc="80" b="0">
                <a:latin typeface="Microsoft JhengHei UI Light"/>
                <a:cs typeface="Microsoft JhengHei UI Light"/>
              </a:rPr>
              <a:t>的向量的</a:t>
            </a:r>
            <a:r>
              <a:rPr dirty="0" sz="2850" spc="30" b="0">
                <a:solidFill>
                  <a:srgbClr val="FF000A"/>
                </a:solidFill>
                <a:latin typeface="Microsoft JhengHei UI Light"/>
                <a:cs typeface="Microsoft JhengHei UI Light"/>
              </a:rPr>
              <a:t>规格化内积值是</a:t>
            </a:r>
            <a:r>
              <a:rPr dirty="0" sz="2850" spc="-55" b="0">
                <a:solidFill>
                  <a:srgbClr val="FF000A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solidFill>
                  <a:srgbClr val="FF000A"/>
                </a:solidFill>
                <a:latin typeface="Arial"/>
                <a:cs typeface="Arial"/>
              </a:rPr>
              <a:t>–1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53777" y="705445"/>
            <a:ext cx="54082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码⽚序列的正交关系</a:t>
            </a:r>
          </a:p>
        </p:txBody>
      </p:sp>
      <p:sp>
        <p:nvSpPr>
          <p:cNvPr id="11" name="object 11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59303" y="2528288"/>
            <a:ext cx="11121390" cy="21774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令向</a:t>
            </a:r>
            <a:r>
              <a:rPr dirty="0" sz="2850" spc="30" b="0">
                <a:latin typeface="Microsoft JhengHei UI Light"/>
                <a:cs typeface="Microsoft JhengHei UI Light"/>
              </a:rPr>
              <a:t>量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表示</a:t>
            </a:r>
            <a:r>
              <a:rPr dirty="0" sz="2850" spc="30" b="0">
                <a:latin typeface="Microsoft JhengHei UI Light"/>
                <a:cs typeface="Microsoft JhengHei UI Light"/>
              </a:rPr>
              <a:t>站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的码⽚向量，</a:t>
            </a:r>
            <a:r>
              <a:rPr dirty="0" sz="2850" spc="30" b="0">
                <a:latin typeface="Microsoft JhengHei UI Light"/>
                <a:cs typeface="Microsoft JhengHei UI Light"/>
              </a:rPr>
              <a:t>令</a:t>
            </a:r>
            <a:r>
              <a:rPr dirty="0" sz="2850" spc="25" b="0"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T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表示其他任何站的码⽚向量。 两个不同站的码⽚序列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正交</a:t>
            </a:r>
            <a:r>
              <a:rPr dirty="0" sz="2850" spc="80" b="0">
                <a:latin typeface="Microsoft JhengHei UI Light"/>
                <a:cs typeface="Microsoft JhengHei UI Light"/>
              </a:rPr>
              <a:t>，就是向</a:t>
            </a:r>
            <a:r>
              <a:rPr dirty="0" sz="2850" spc="30" b="0">
                <a:latin typeface="Microsoft JhengHei UI Light"/>
                <a:cs typeface="Microsoft JhengHei UI Light"/>
              </a:rPr>
              <a:t>量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5">
                <a:latin typeface="Arial"/>
                <a:cs typeface="Arial"/>
              </a:rPr>
              <a:t>S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和</a:t>
            </a:r>
            <a:r>
              <a:rPr dirty="0" sz="2850" spc="15">
                <a:latin typeface="Arial"/>
                <a:cs typeface="Arial"/>
              </a:rPr>
              <a:t>T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规格化内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积</a:t>
            </a:r>
            <a:r>
              <a:rPr dirty="0" sz="285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60">
                <a:solidFill>
                  <a:srgbClr val="FF2600"/>
                </a:solidFill>
                <a:latin typeface="Arial"/>
                <a:cs typeface="Arial"/>
              </a:rPr>
              <a:t>(inner  </a:t>
            </a:r>
            <a:r>
              <a:rPr dirty="0" sz="2850" spc="55">
                <a:solidFill>
                  <a:srgbClr val="FF2600"/>
                </a:solidFill>
                <a:latin typeface="Arial"/>
                <a:cs typeface="Arial"/>
              </a:rPr>
              <a:t>product)</a:t>
            </a:r>
            <a:r>
              <a:rPr dirty="0" sz="2850" spc="114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等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于</a:t>
            </a:r>
            <a:r>
              <a:rPr dirty="0" sz="2850" spc="6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0</a:t>
            </a:r>
            <a:r>
              <a:rPr dirty="0" sz="2850" spc="5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  <a:p>
            <a:pPr algn="ctr" marL="143510">
              <a:lnSpc>
                <a:spcPts val="3329"/>
              </a:lnSpc>
            </a:pPr>
            <a:r>
              <a:rPr dirty="0" sz="2950" spc="25" i="1">
                <a:latin typeface="Times New Roman"/>
                <a:cs typeface="Times New Roman"/>
              </a:rPr>
              <a:t>m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08861" y="4956994"/>
            <a:ext cx="124079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12566" sz="6300" i="1">
                <a:latin typeface="Times New Roman"/>
                <a:cs typeface="Times New Roman"/>
              </a:rPr>
              <a:t>m</a:t>
            </a:r>
            <a:r>
              <a:rPr dirty="0" baseline="-12566" sz="6300" spc="-67" i="1">
                <a:latin typeface="Times New Roman"/>
                <a:cs typeface="Times New Roman"/>
              </a:rPr>
              <a:t> </a:t>
            </a:r>
            <a:r>
              <a:rPr dirty="0" sz="4200" spc="2430">
                <a:latin typeface="Arial"/>
                <a:cs typeface="Arial"/>
              </a:rPr>
              <a:t>∑</a:t>
            </a:r>
            <a:endParaRPr sz="4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61053" y="4967140"/>
            <a:ext cx="514984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5605" algn="l"/>
              </a:tabLst>
            </a:pPr>
            <a:r>
              <a:rPr dirty="0" sz="2950" spc="5" i="1">
                <a:latin typeface="Times New Roman"/>
                <a:cs typeface="Times New Roman"/>
              </a:rPr>
              <a:t>i</a:t>
            </a:r>
            <a:r>
              <a:rPr dirty="0" sz="2950" spc="5" i="1">
                <a:latin typeface="Times New Roman"/>
                <a:cs typeface="Times New Roman"/>
              </a:rPr>
              <a:t>	</a:t>
            </a:r>
            <a:r>
              <a:rPr dirty="0" sz="2950" spc="5" i="1">
                <a:latin typeface="Times New Roman"/>
                <a:cs typeface="Times New Roman"/>
              </a:rPr>
              <a:t>i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24704" y="4678772"/>
            <a:ext cx="468058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00375" algn="l"/>
                <a:tab pos="3886200" algn="l"/>
              </a:tabLst>
            </a:pPr>
            <a:r>
              <a:rPr dirty="0" sz="4200" i="1">
                <a:latin typeface="Times New Roman"/>
                <a:cs typeface="Times New Roman"/>
              </a:rPr>
              <a:t>S </a:t>
            </a:r>
            <a:r>
              <a:rPr dirty="0" sz="4200" spc="10">
                <a:latin typeface="Cambria"/>
                <a:cs typeface="Cambria"/>
              </a:rPr>
              <a:t>⋅ </a:t>
            </a:r>
            <a:r>
              <a:rPr dirty="0" sz="4200" i="1">
                <a:latin typeface="Times New Roman"/>
                <a:cs typeface="Times New Roman"/>
              </a:rPr>
              <a:t>T</a:t>
            </a:r>
            <a:r>
              <a:rPr dirty="0" sz="4200" spc="100" i="1">
                <a:latin typeface="Times New Roman"/>
                <a:cs typeface="Times New Roman"/>
              </a:rPr>
              <a:t> </a:t>
            </a:r>
            <a:r>
              <a:rPr dirty="0" sz="4200" spc="-260">
                <a:latin typeface="Cambria"/>
                <a:cs typeface="Cambria"/>
              </a:rPr>
              <a:t>≡ </a:t>
            </a:r>
            <a:r>
              <a:rPr dirty="0" u="heavy" baseline="39021" sz="6300" spc="-39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baseline="39021" sz="6300" spc="-307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baseline="39021" sz="6300" spc="-337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dirty="0" baseline="39021" sz="6300" spc="-337">
                <a:latin typeface="Cambria"/>
                <a:cs typeface="Cambria"/>
              </a:rPr>
              <a:t>	</a:t>
            </a:r>
            <a:r>
              <a:rPr dirty="0" sz="4200" i="1">
                <a:latin typeface="Times New Roman"/>
                <a:cs typeface="Times New Roman"/>
              </a:rPr>
              <a:t>S</a:t>
            </a:r>
            <a:r>
              <a:rPr dirty="0" sz="4200" spc="-370" i="1">
                <a:latin typeface="Times New Roman"/>
                <a:cs typeface="Times New Roman"/>
              </a:rPr>
              <a:t> </a:t>
            </a:r>
            <a:r>
              <a:rPr dirty="0" sz="4200" i="1">
                <a:latin typeface="Times New Roman"/>
                <a:cs typeface="Times New Roman"/>
              </a:rPr>
              <a:t>T	</a:t>
            </a:r>
            <a:r>
              <a:rPr dirty="0" sz="4200" spc="550">
                <a:latin typeface="Cambria"/>
                <a:cs typeface="Cambria"/>
              </a:rPr>
              <a:t>=</a:t>
            </a:r>
            <a:r>
              <a:rPr dirty="0" sz="4200" spc="150">
                <a:latin typeface="Cambria"/>
                <a:cs typeface="Cambria"/>
              </a:rPr>
              <a:t> </a:t>
            </a:r>
            <a:r>
              <a:rPr dirty="0" sz="4200" spc="-225">
                <a:latin typeface="Cambria"/>
                <a:cs typeface="Cambria"/>
              </a:rPr>
              <a:t>0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6645" y="6247873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303" y="5231289"/>
            <a:ext cx="9683750" cy="1423035"/>
          </a:xfrm>
          <a:prstGeom prst="rect">
            <a:avLst/>
          </a:prstGeom>
        </p:spPr>
        <p:txBody>
          <a:bodyPr wrap="square" lIns="0" tIns="272415" rIns="0" bIns="0" rtlCol="0" vert="horz">
            <a:spAutoFit/>
          </a:bodyPr>
          <a:lstStyle/>
          <a:p>
            <a:pPr algn="ctr" marL="1580515">
              <a:lnSpc>
                <a:spcPct val="100000"/>
              </a:lnSpc>
              <a:spcBef>
                <a:spcPts val="2145"/>
              </a:spcBef>
            </a:pPr>
            <a:r>
              <a:rPr dirty="0" sz="2950" spc="85" i="1">
                <a:latin typeface="Times New Roman"/>
                <a:cs typeface="Times New Roman"/>
              </a:rPr>
              <a:t>i</a:t>
            </a:r>
            <a:r>
              <a:rPr dirty="0" sz="2950" spc="85">
                <a:latin typeface="Cambria"/>
                <a:cs typeface="Cambria"/>
              </a:rPr>
              <a:t>=1</a:t>
            </a:r>
            <a:endParaRPr sz="2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任何⼀个码⽚向量和该码⽚向量⾃⼰的规格化内积都</a:t>
            </a:r>
            <a:r>
              <a:rPr dirty="0" sz="2850" spc="30" b="0">
                <a:latin typeface="Microsoft JhengHei UI Light"/>
                <a:cs typeface="Microsoft JhengHei UI Light"/>
              </a:rPr>
              <a:t>是</a:t>
            </a:r>
            <a:r>
              <a:rPr dirty="0" sz="2850" spc="100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1</a:t>
            </a:r>
            <a:r>
              <a:rPr dirty="0" sz="2850" spc="5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88628" y="7892976"/>
            <a:ext cx="484505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5760" algn="l"/>
              </a:tabLst>
            </a:pPr>
            <a:r>
              <a:rPr dirty="0" sz="2950" spc="5" i="1">
                <a:latin typeface="Times New Roman"/>
                <a:cs typeface="Times New Roman"/>
              </a:rPr>
              <a:t>i</a:t>
            </a:r>
            <a:r>
              <a:rPr dirty="0" sz="2950" spc="5" i="1">
                <a:latin typeface="Times New Roman"/>
                <a:cs typeface="Times New Roman"/>
              </a:rPr>
              <a:t>	</a:t>
            </a:r>
            <a:r>
              <a:rPr dirty="0" sz="2950" spc="5" i="1">
                <a:latin typeface="Times New Roman"/>
                <a:cs typeface="Times New Roman"/>
              </a:rPr>
              <a:t>i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96476" y="7604607"/>
            <a:ext cx="419100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5925" algn="l"/>
                <a:tab pos="3811904" algn="l"/>
              </a:tabLst>
            </a:pPr>
            <a:r>
              <a:rPr dirty="0" sz="4200" i="1">
                <a:latin typeface="Times New Roman"/>
                <a:cs typeface="Times New Roman"/>
              </a:rPr>
              <a:t>S</a:t>
            </a:r>
            <a:r>
              <a:rPr dirty="0" sz="4200" spc="-120" i="1">
                <a:latin typeface="Times New Roman"/>
                <a:cs typeface="Times New Roman"/>
              </a:rPr>
              <a:t> </a:t>
            </a:r>
            <a:r>
              <a:rPr dirty="0" sz="4200" spc="10">
                <a:latin typeface="Cambria"/>
                <a:cs typeface="Cambria"/>
              </a:rPr>
              <a:t>⋅</a:t>
            </a:r>
            <a:r>
              <a:rPr dirty="0" sz="4200" spc="0">
                <a:latin typeface="Cambria"/>
                <a:cs typeface="Cambria"/>
              </a:rPr>
              <a:t> </a:t>
            </a:r>
            <a:r>
              <a:rPr dirty="0" sz="4200" i="1">
                <a:latin typeface="Times New Roman"/>
                <a:cs typeface="Times New Roman"/>
              </a:rPr>
              <a:t>S</a:t>
            </a:r>
            <a:r>
              <a:rPr dirty="0" sz="4200" spc="110" i="1">
                <a:latin typeface="Times New Roman"/>
                <a:cs typeface="Times New Roman"/>
              </a:rPr>
              <a:t> </a:t>
            </a:r>
            <a:r>
              <a:rPr dirty="0" sz="4200" spc="-260">
                <a:latin typeface="Cambria"/>
                <a:cs typeface="Cambria"/>
              </a:rPr>
              <a:t>≡</a:t>
            </a:r>
            <a:r>
              <a:rPr dirty="0" sz="4200" spc="235">
                <a:latin typeface="Cambria"/>
                <a:cs typeface="Cambria"/>
              </a:rPr>
              <a:t> </a:t>
            </a:r>
            <a:r>
              <a:rPr dirty="0" u="heavy" baseline="39021" sz="6300" spc="-24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39021" sz="6300" spc="-337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dirty="0" baseline="39021" sz="6300">
                <a:latin typeface="Cambria"/>
                <a:cs typeface="Cambria"/>
              </a:rPr>
              <a:t>	</a:t>
            </a:r>
            <a:r>
              <a:rPr dirty="0" sz="4200" i="1">
                <a:latin typeface="Times New Roman"/>
                <a:cs typeface="Times New Roman"/>
              </a:rPr>
              <a:t>S</a:t>
            </a:r>
            <a:r>
              <a:rPr dirty="0" sz="4200" spc="-370" i="1">
                <a:latin typeface="Times New Roman"/>
                <a:cs typeface="Times New Roman"/>
              </a:rPr>
              <a:t> </a:t>
            </a:r>
            <a:r>
              <a:rPr dirty="0" sz="4200" i="1">
                <a:latin typeface="Times New Roman"/>
                <a:cs typeface="Times New Roman"/>
              </a:rPr>
              <a:t>S</a:t>
            </a:r>
            <a:r>
              <a:rPr dirty="0" sz="4200" i="1">
                <a:latin typeface="Times New Roman"/>
                <a:cs typeface="Times New Roman"/>
              </a:rPr>
              <a:t>	</a:t>
            </a:r>
            <a:r>
              <a:rPr dirty="0" sz="4200" spc="550">
                <a:latin typeface="Cambria"/>
                <a:cs typeface="Cambria"/>
              </a:rPr>
              <a:t>=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10155" y="7228127"/>
            <a:ext cx="40513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4200" spc="-1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200" spc="-22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69534" y="7150962"/>
            <a:ext cx="3026410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739390" algn="l"/>
              </a:tabLst>
            </a:pPr>
            <a:r>
              <a:rPr dirty="0" sz="2950" spc="25" i="1">
                <a:latin typeface="Times New Roman"/>
                <a:cs typeface="Times New Roman"/>
              </a:rPr>
              <a:t>m</a:t>
            </a:r>
            <a:r>
              <a:rPr dirty="0" sz="2950" spc="25" i="1">
                <a:latin typeface="Times New Roman"/>
                <a:cs typeface="Times New Roman"/>
              </a:rPr>
              <a:t>	</a:t>
            </a:r>
            <a:r>
              <a:rPr dirty="0" sz="2950" spc="25" i="1">
                <a:latin typeface="Times New Roman"/>
                <a:cs typeface="Times New Roman"/>
              </a:rPr>
              <a:t>m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36437" y="7882830"/>
            <a:ext cx="3967479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39390" algn="l"/>
              </a:tabLst>
            </a:pPr>
            <a:r>
              <a:rPr dirty="0" baseline="-12566" sz="6300" i="1">
                <a:latin typeface="Times New Roman"/>
                <a:cs typeface="Times New Roman"/>
              </a:rPr>
              <a:t>m</a:t>
            </a:r>
            <a:r>
              <a:rPr dirty="0" baseline="-12566" sz="6300" spc="60" i="1">
                <a:latin typeface="Times New Roman"/>
                <a:cs typeface="Times New Roman"/>
              </a:rPr>
              <a:t> </a:t>
            </a:r>
            <a:r>
              <a:rPr dirty="0" sz="4200" spc="2430">
                <a:latin typeface="Arial"/>
                <a:cs typeface="Arial"/>
              </a:rPr>
              <a:t>∑	</a:t>
            </a:r>
            <a:r>
              <a:rPr dirty="0" baseline="-12566" sz="6300" i="1">
                <a:latin typeface="Times New Roman"/>
                <a:cs typeface="Times New Roman"/>
              </a:rPr>
              <a:t>m</a:t>
            </a:r>
            <a:r>
              <a:rPr dirty="0" baseline="-12566" sz="6300" spc="-67" i="1">
                <a:latin typeface="Times New Roman"/>
                <a:cs typeface="Times New Roman"/>
              </a:rPr>
              <a:t> </a:t>
            </a:r>
            <a:r>
              <a:rPr dirty="0" sz="4200" spc="2430">
                <a:latin typeface="Arial"/>
                <a:cs typeface="Arial"/>
              </a:rPr>
              <a:t>∑</a:t>
            </a:r>
            <a:endParaRPr sz="4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29059" y="8412573"/>
            <a:ext cx="3307715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739390" algn="l"/>
              </a:tabLst>
            </a:pPr>
            <a:r>
              <a:rPr dirty="0" sz="2950" spc="5" i="1">
                <a:latin typeface="Times New Roman"/>
                <a:cs typeface="Times New Roman"/>
              </a:rPr>
              <a:t>i</a:t>
            </a:r>
            <a:r>
              <a:rPr dirty="0" sz="2950" spc="405">
                <a:latin typeface="Cambria"/>
                <a:cs typeface="Cambria"/>
              </a:rPr>
              <a:t>=</a:t>
            </a:r>
            <a:r>
              <a:rPr dirty="0" sz="2950" spc="-145">
                <a:latin typeface="Cambria"/>
                <a:cs typeface="Cambria"/>
              </a:rPr>
              <a:t>1</a:t>
            </a:r>
            <a:r>
              <a:rPr dirty="0" sz="2950" spc="-145">
                <a:latin typeface="Cambria"/>
                <a:cs typeface="Cambria"/>
              </a:rPr>
              <a:t>	</a:t>
            </a:r>
            <a:r>
              <a:rPr dirty="0" sz="2950" spc="5" i="1">
                <a:latin typeface="Times New Roman"/>
                <a:cs typeface="Times New Roman"/>
              </a:rPr>
              <a:t>i</a:t>
            </a:r>
            <a:r>
              <a:rPr dirty="0" sz="2950" spc="405">
                <a:latin typeface="Cambria"/>
                <a:cs typeface="Cambria"/>
              </a:rPr>
              <a:t>=</a:t>
            </a:r>
            <a:r>
              <a:rPr dirty="0" sz="2950" spc="-145">
                <a:latin typeface="Cambria"/>
                <a:cs typeface="Cambria"/>
              </a:rPr>
              <a:t>1</a:t>
            </a:r>
            <a:endParaRPr sz="29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7504" y="7604607"/>
            <a:ext cx="29273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i="1">
                <a:latin typeface="Times New Roman"/>
                <a:cs typeface="Times New Roman"/>
              </a:rPr>
              <a:t>S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62280" y="7561887"/>
            <a:ext cx="215265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50" spc="-145">
                <a:latin typeface="Cambria"/>
                <a:cs typeface="Cambria"/>
              </a:rPr>
              <a:t>2</a:t>
            </a:r>
            <a:endParaRPr sz="295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412293" y="7917567"/>
            <a:ext cx="130810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50" spc="5" i="1">
                <a:latin typeface="Times New Roman"/>
                <a:cs typeface="Times New Roman"/>
              </a:rPr>
              <a:t>i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492158" y="7551206"/>
            <a:ext cx="39179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550">
                <a:latin typeface="Cambria"/>
                <a:cs typeface="Cambria"/>
              </a:rPr>
              <a:t>±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32460" y="7561887"/>
            <a:ext cx="215265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50" spc="-145">
                <a:latin typeface="Cambria"/>
                <a:cs typeface="Cambria"/>
              </a:rPr>
              <a:t>2</a:t>
            </a:r>
            <a:endParaRPr sz="295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00194" y="7604607"/>
            <a:ext cx="26771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99820" algn="l"/>
                <a:tab pos="1882775" algn="l"/>
              </a:tabLst>
            </a:pPr>
            <a:r>
              <a:rPr dirty="0" sz="4200" spc="550">
                <a:latin typeface="Cambria"/>
                <a:cs typeface="Cambria"/>
              </a:rPr>
              <a:t>=</a:t>
            </a:r>
            <a:r>
              <a:rPr dirty="0" sz="4200" spc="235">
                <a:latin typeface="Cambria"/>
                <a:cs typeface="Cambria"/>
              </a:rPr>
              <a:t> </a:t>
            </a:r>
            <a:r>
              <a:rPr dirty="0" sz="4200" spc="-204">
                <a:latin typeface="Cambria"/>
                <a:cs typeface="Cambria"/>
              </a:rPr>
              <a:t>(	</a:t>
            </a:r>
            <a:r>
              <a:rPr dirty="0" sz="4200" spc="-215">
                <a:latin typeface="Cambria"/>
                <a:cs typeface="Cambria"/>
              </a:rPr>
              <a:t>1)	</a:t>
            </a:r>
            <a:r>
              <a:rPr dirty="0" sz="4200" spc="550">
                <a:latin typeface="Cambria"/>
                <a:cs typeface="Cambria"/>
              </a:rPr>
              <a:t>=</a:t>
            </a:r>
            <a:r>
              <a:rPr dirty="0" sz="4200" spc="150">
                <a:latin typeface="Cambria"/>
                <a:cs typeface="Cambria"/>
              </a:rPr>
              <a:t> </a:t>
            </a:r>
            <a:r>
              <a:rPr dirty="0" sz="4200" spc="-225">
                <a:latin typeface="Cambria"/>
                <a:cs typeface="Cambria"/>
              </a:rPr>
              <a:t>1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4315" y="729207"/>
            <a:ext cx="807085" cy="7613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4350" spc="25">
                <a:solidFill>
                  <a:srgbClr val="FFFFFF"/>
                </a:solidFill>
                <a:latin typeface="Arial"/>
                <a:cs typeface="Arial"/>
              </a:rPr>
              <a:t>CC</a:t>
            </a:r>
            <a:endParaRPr sz="4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435" y="705445"/>
            <a:ext cx="500951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55" b="0">
                <a:latin typeface="Arial"/>
                <a:cs typeface="Arial"/>
              </a:rPr>
              <a:t>CDMA </a:t>
            </a:r>
            <a:r>
              <a:rPr dirty="0" spc="100"/>
              <a:t>的⼯作原理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/>
              <a:t>物理层</a:t>
            </a:r>
            <a:endParaRPr sz="3600"/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9512" y="3872352"/>
            <a:ext cx="209105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 spc="5" b="0">
                <a:latin typeface="Microsoft JhengHei UI Light"/>
                <a:cs typeface="Microsoft JhengHei UI Light"/>
              </a:rPr>
              <a:t>站的码⽚序列</a:t>
            </a:r>
            <a:r>
              <a:rPr dirty="0" sz="2050" spc="-80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74015" y="3101124"/>
            <a:ext cx="15963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数据码元⽐特</a:t>
            </a:r>
            <a:endParaRPr sz="2050">
              <a:latin typeface="Microsoft JhengHei UI Light"/>
              <a:cs typeface="Microsoft JhengHei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4612" y="4873201"/>
            <a:ext cx="21780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S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 spc="5" b="0">
                <a:latin typeface="Microsoft JhengHei UI Light"/>
                <a:cs typeface="Microsoft JhengHei UI Light"/>
              </a:rPr>
              <a:t>站发送的信号</a:t>
            </a:r>
            <a:r>
              <a:rPr dirty="0" sz="2050" spc="-75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S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endParaRPr baseline="-6172" sz="202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8706" y="5654161"/>
            <a:ext cx="213931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0">
                <a:latin typeface="Arial"/>
                <a:cs typeface="Arial"/>
              </a:rPr>
              <a:t>T</a:t>
            </a:r>
            <a:r>
              <a:rPr dirty="0" sz="2050" spc="-75">
                <a:latin typeface="Arial"/>
                <a:cs typeface="Arial"/>
              </a:rPr>
              <a:t> </a:t>
            </a:r>
            <a:r>
              <a:rPr dirty="0" sz="2050" spc="5" b="0">
                <a:latin typeface="Microsoft JhengHei UI Light"/>
                <a:cs typeface="Microsoft JhengHei UI Light"/>
              </a:rPr>
              <a:t>站发送的信号</a:t>
            </a:r>
            <a:r>
              <a:rPr dirty="0" sz="2050" spc="-114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T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endParaRPr baseline="-6172" sz="202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4071" y="6676711"/>
            <a:ext cx="24714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总的发送信号</a:t>
            </a:r>
            <a:r>
              <a:rPr dirty="0" sz="2050" spc="-60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S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r>
              <a:rPr dirty="0" baseline="-6172" sz="2025" spc="-22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+</a:t>
            </a:r>
            <a:r>
              <a:rPr dirty="0" sz="2050" spc="-60">
                <a:latin typeface="Arial"/>
                <a:cs typeface="Arial"/>
              </a:rPr>
              <a:t> </a:t>
            </a:r>
            <a:r>
              <a:rPr dirty="0" sz="2050" spc="0">
                <a:latin typeface="Arial"/>
                <a:cs typeface="Arial"/>
              </a:rPr>
              <a:t>T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endParaRPr baseline="-6172" sz="202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3684" y="7688791"/>
            <a:ext cx="19164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规格化内积</a:t>
            </a:r>
            <a:r>
              <a:rPr dirty="0" sz="2050" spc="-110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S.S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endParaRPr baseline="-6172" sz="202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2729" y="8473813"/>
            <a:ext cx="190182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0">
                <a:latin typeface="Microsoft JhengHei UI Light"/>
                <a:cs typeface="Microsoft JhengHei UI Light"/>
              </a:rPr>
              <a:t>规格化内积</a:t>
            </a:r>
            <a:r>
              <a:rPr dirty="0" sz="2050" spc="-114" b="0">
                <a:latin typeface="Microsoft JhengHei UI Light"/>
                <a:cs typeface="Microsoft JhengHei UI Light"/>
              </a:rPr>
              <a:t> </a:t>
            </a:r>
            <a:r>
              <a:rPr dirty="0" sz="2050" spc="0">
                <a:latin typeface="Arial"/>
                <a:cs typeface="Arial"/>
              </a:rPr>
              <a:t>S.T</a:t>
            </a:r>
            <a:r>
              <a:rPr dirty="0" baseline="-6172" sz="2025" spc="0">
                <a:latin typeface="Arial"/>
                <a:cs typeface="Arial"/>
              </a:rPr>
              <a:t>x</a:t>
            </a:r>
            <a:endParaRPr baseline="-6172" sz="20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3577" y="4392149"/>
            <a:ext cx="350520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8600"/>
              </a:lnSpc>
              <a:spcBef>
                <a:spcPts val="95"/>
              </a:spcBef>
            </a:pPr>
            <a:r>
              <a:rPr dirty="0" sz="2550" b="0">
                <a:latin typeface="Microsoft JhengHei UI Light"/>
                <a:cs typeface="Microsoft JhengHei UI Light"/>
              </a:rPr>
              <a:t>发 送 端</a:t>
            </a:r>
            <a:endParaRPr sz="25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23577" y="7469974"/>
            <a:ext cx="350520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8600"/>
              </a:lnSpc>
              <a:spcBef>
                <a:spcPts val="95"/>
              </a:spcBef>
            </a:pPr>
            <a:r>
              <a:rPr dirty="0" sz="2550" b="0">
                <a:latin typeface="Microsoft JhengHei UI Light"/>
                <a:cs typeface="Microsoft JhengHei UI Light"/>
              </a:rPr>
              <a:t>接 收 端</a:t>
            </a:r>
            <a:endParaRPr sz="2550">
              <a:latin typeface="Microsoft JhengHei UI Light"/>
              <a:cs typeface="Microsoft JhengHei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83002" y="3229086"/>
            <a:ext cx="302895" cy="3672204"/>
          </a:xfrm>
          <a:custGeom>
            <a:avLst/>
            <a:gdLst/>
            <a:ahLst/>
            <a:cxnLst/>
            <a:rect l="l" t="t" r="r" b="b"/>
            <a:pathLst>
              <a:path w="302895" h="3672204">
                <a:moveTo>
                  <a:pt x="302753" y="0"/>
                </a:moveTo>
                <a:lnTo>
                  <a:pt x="243831" y="26052"/>
                </a:lnTo>
                <a:lnTo>
                  <a:pt x="218117" y="56617"/>
                </a:lnTo>
                <a:lnTo>
                  <a:pt x="195714" y="97098"/>
                </a:lnTo>
                <a:lnTo>
                  <a:pt x="177229" y="146162"/>
                </a:lnTo>
                <a:lnTo>
                  <a:pt x="163272" y="202474"/>
                </a:lnTo>
                <a:lnTo>
                  <a:pt x="154452" y="264703"/>
                </a:lnTo>
                <a:lnTo>
                  <a:pt x="151376" y="331515"/>
                </a:lnTo>
                <a:lnTo>
                  <a:pt x="151376" y="1504557"/>
                </a:lnTo>
                <a:lnTo>
                  <a:pt x="148301" y="1571369"/>
                </a:lnTo>
                <a:lnTo>
                  <a:pt x="139481" y="1633598"/>
                </a:lnTo>
                <a:lnTo>
                  <a:pt x="125524" y="1689910"/>
                </a:lnTo>
                <a:lnTo>
                  <a:pt x="107039" y="1738974"/>
                </a:lnTo>
                <a:lnTo>
                  <a:pt x="84636" y="1779455"/>
                </a:lnTo>
                <a:lnTo>
                  <a:pt x="58922" y="1810020"/>
                </a:lnTo>
                <a:lnTo>
                  <a:pt x="0" y="1836072"/>
                </a:lnTo>
                <a:lnTo>
                  <a:pt x="30507" y="1842808"/>
                </a:lnTo>
                <a:lnTo>
                  <a:pt x="84636" y="1892690"/>
                </a:lnTo>
                <a:lnTo>
                  <a:pt x="107039" y="1933171"/>
                </a:lnTo>
                <a:lnTo>
                  <a:pt x="125524" y="1982234"/>
                </a:lnTo>
                <a:lnTo>
                  <a:pt x="139481" y="2038547"/>
                </a:lnTo>
                <a:lnTo>
                  <a:pt x="148301" y="2100776"/>
                </a:lnTo>
                <a:lnTo>
                  <a:pt x="151376" y="2167588"/>
                </a:lnTo>
                <a:lnTo>
                  <a:pt x="151376" y="3340634"/>
                </a:lnTo>
                <a:lnTo>
                  <a:pt x="154452" y="3407446"/>
                </a:lnTo>
                <a:lnTo>
                  <a:pt x="163272" y="3469675"/>
                </a:lnTo>
                <a:lnTo>
                  <a:pt x="177229" y="3525987"/>
                </a:lnTo>
                <a:lnTo>
                  <a:pt x="195714" y="3575051"/>
                </a:lnTo>
                <a:lnTo>
                  <a:pt x="218117" y="3615532"/>
                </a:lnTo>
                <a:lnTo>
                  <a:pt x="243831" y="3646097"/>
                </a:lnTo>
                <a:lnTo>
                  <a:pt x="272246" y="3665414"/>
                </a:lnTo>
                <a:lnTo>
                  <a:pt x="302753" y="3672149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78795" y="7712898"/>
            <a:ext cx="207010" cy="1172845"/>
          </a:xfrm>
          <a:custGeom>
            <a:avLst/>
            <a:gdLst/>
            <a:ahLst/>
            <a:cxnLst/>
            <a:rect l="l" t="t" r="r" b="b"/>
            <a:pathLst>
              <a:path w="207009" h="1172845">
                <a:moveTo>
                  <a:pt x="206966" y="0"/>
                </a:moveTo>
                <a:lnTo>
                  <a:pt x="166686" y="8320"/>
                </a:lnTo>
                <a:lnTo>
                  <a:pt x="133793" y="31010"/>
                </a:lnTo>
                <a:lnTo>
                  <a:pt x="111615" y="64664"/>
                </a:lnTo>
                <a:lnTo>
                  <a:pt x="103483" y="105876"/>
                </a:lnTo>
                <a:lnTo>
                  <a:pt x="103483" y="480513"/>
                </a:lnTo>
                <a:lnTo>
                  <a:pt x="95351" y="521725"/>
                </a:lnTo>
                <a:lnTo>
                  <a:pt x="73173" y="555380"/>
                </a:lnTo>
                <a:lnTo>
                  <a:pt x="40280" y="578070"/>
                </a:lnTo>
                <a:lnTo>
                  <a:pt x="0" y="586390"/>
                </a:lnTo>
                <a:lnTo>
                  <a:pt x="40280" y="594711"/>
                </a:lnTo>
                <a:lnTo>
                  <a:pt x="73173" y="617401"/>
                </a:lnTo>
                <a:lnTo>
                  <a:pt x="95351" y="651055"/>
                </a:lnTo>
                <a:lnTo>
                  <a:pt x="103483" y="692267"/>
                </a:lnTo>
                <a:lnTo>
                  <a:pt x="103483" y="1066905"/>
                </a:lnTo>
                <a:lnTo>
                  <a:pt x="111615" y="1108118"/>
                </a:lnTo>
                <a:lnTo>
                  <a:pt x="133793" y="1141772"/>
                </a:lnTo>
                <a:lnTo>
                  <a:pt x="166686" y="1164462"/>
                </a:lnTo>
                <a:lnTo>
                  <a:pt x="206966" y="117278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108193" y="3027564"/>
            <a:ext cx="2834005" cy="256540"/>
          </a:xfrm>
          <a:custGeom>
            <a:avLst/>
            <a:gdLst/>
            <a:ahLst/>
            <a:cxnLst/>
            <a:rect l="l" t="t" r="r" b="b"/>
            <a:pathLst>
              <a:path w="2834004" h="256539">
                <a:moveTo>
                  <a:pt x="0" y="0"/>
                </a:moveTo>
                <a:lnTo>
                  <a:pt x="2833517" y="0"/>
                </a:lnTo>
                <a:lnTo>
                  <a:pt x="2833517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941710" y="3027564"/>
            <a:ext cx="2834005" cy="256540"/>
          </a:xfrm>
          <a:custGeom>
            <a:avLst/>
            <a:gdLst/>
            <a:ahLst/>
            <a:cxnLst/>
            <a:rect l="l" t="t" r="r" b="b"/>
            <a:pathLst>
              <a:path w="2834005" h="256539">
                <a:moveTo>
                  <a:pt x="0" y="0"/>
                </a:moveTo>
                <a:lnTo>
                  <a:pt x="2833515" y="0"/>
                </a:lnTo>
                <a:lnTo>
                  <a:pt x="2833515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775226" y="3284036"/>
            <a:ext cx="2834005" cy="256540"/>
          </a:xfrm>
          <a:custGeom>
            <a:avLst/>
            <a:gdLst/>
            <a:ahLst/>
            <a:cxnLst/>
            <a:rect l="l" t="t" r="r" b="b"/>
            <a:pathLst>
              <a:path w="2834005" h="256539">
                <a:moveTo>
                  <a:pt x="0" y="0"/>
                </a:moveTo>
                <a:lnTo>
                  <a:pt x="2833515" y="0"/>
                </a:lnTo>
                <a:lnTo>
                  <a:pt x="2833515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70759" y="3796979"/>
            <a:ext cx="708660" cy="256540"/>
          </a:xfrm>
          <a:custGeom>
            <a:avLst/>
            <a:gdLst/>
            <a:ahLst/>
            <a:cxnLst/>
            <a:rect l="l" t="t" r="r" b="b"/>
            <a:pathLst>
              <a:path w="708659" h="256539">
                <a:moveTo>
                  <a:pt x="0" y="0"/>
                </a:moveTo>
                <a:lnTo>
                  <a:pt x="708376" y="0"/>
                </a:lnTo>
                <a:lnTo>
                  <a:pt x="708376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233323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587522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004275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358463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066840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421027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37790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191978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900355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254543" y="3796979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108193" y="4053452"/>
            <a:ext cx="1062990" cy="256540"/>
          </a:xfrm>
          <a:custGeom>
            <a:avLst/>
            <a:gdLst/>
            <a:ahLst/>
            <a:cxnLst/>
            <a:rect l="l" t="t" r="r" b="b"/>
            <a:pathLst>
              <a:path w="1062990" h="256539">
                <a:moveTo>
                  <a:pt x="0" y="0"/>
                </a:moveTo>
                <a:lnTo>
                  <a:pt x="1062566" y="0"/>
                </a:lnTo>
                <a:lnTo>
                  <a:pt x="1062566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879135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941710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95898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650087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712650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775226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129413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483603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546167" y="4053452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0759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524947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233323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587522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004275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358463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066840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421027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775226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129413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483603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546167" y="482286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108193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9" y="0"/>
                </a:lnTo>
                <a:lnTo>
                  <a:pt x="354189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62382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9" y="0"/>
                </a:lnTo>
                <a:lnTo>
                  <a:pt x="354189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816571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879135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941710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295898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650087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712650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837790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191978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900355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254543" y="507934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816571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524947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879135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233323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650087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4358463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712650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066840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775226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129413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837790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254543" y="5592284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108193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9" y="0"/>
                </a:lnTo>
                <a:lnTo>
                  <a:pt x="354189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462382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9" y="0"/>
                </a:lnTo>
                <a:lnTo>
                  <a:pt x="354189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170759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587522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941710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295898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4004275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421027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483603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191978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7546167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7900355" y="5848756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39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524947" y="6361700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29" h="513079">
                <a:moveTo>
                  <a:pt x="0" y="0"/>
                </a:moveTo>
                <a:lnTo>
                  <a:pt x="354188" y="0"/>
                </a:lnTo>
                <a:lnTo>
                  <a:pt x="354188" y="512944"/>
                </a:lnTo>
                <a:lnTo>
                  <a:pt x="0" y="512944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233323" y="6361700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29" h="513079">
                <a:moveTo>
                  <a:pt x="0" y="0"/>
                </a:moveTo>
                <a:lnTo>
                  <a:pt x="354198" y="0"/>
                </a:lnTo>
                <a:lnTo>
                  <a:pt x="354198" y="512944"/>
                </a:lnTo>
                <a:lnTo>
                  <a:pt x="0" y="512944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358463" y="6361700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30" h="513079">
                <a:moveTo>
                  <a:pt x="0" y="0"/>
                </a:moveTo>
                <a:lnTo>
                  <a:pt x="354188" y="0"/>
                </a:lnTo>
                <a:lnTo>
                  <a:pt x="354188" y="512944"/>
                </a:lnTo>
                <a:lnTo>
                  <a:pt x="0" y="512944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066840" y="6361700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30" h="513079">
                <a:moveTo>
                  <a:pt x="0" y="0"/>
                </a:moveTo>
                <a:lnTo>
                  <a:pt x="354188" y="0"/>
                </a:lnTo>
                <a:lnTo>
                  <a:pt x="354188" y="512944"/>
                </a:lnTo>
                <a:lnTo>
                  <a:pt x="0" y="512944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775226" y="6361700"/>
            <a:ext cx="708660" cy="513080"/>
          </a:xfrm>
          <a:custGeom>
            <a:avLst/>
            <a:gdLst/>
            <a:ahLst/>
            <a:cxnLst/>
            <a:rect l="l" t="t" r="r" b="b"/>
            <a:pathLst>
              <a:path w="708659" h="513079">
                <a:moveTo>
                  <a:pt x="0" y="0"/>
                </a:moveTo>
                <a:lnTo>
                  <a:pt x="708376" y="0"/>
                </a:lnTo>
                <a:lnTo>
                  <a:pt x="708376" y="512944"/>
                </a:lnTo>
                <a:lnTo>
                  <a:pt x="0" y="512944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108193" y="6874645"/>
            <a:ext cx="708660" cy="513080"/>
          </a:xfrm>
          <a:custGeom>
            <a:avLst/>
            <a:gdLst/>
            <a:ahLst/>
            <a:cxnLst/>
            <a:rect l="l" t="t" r="r" b="b"/>
            <a:pathLst>
              <a:path w="708659" h="513079">
                <a:moveTo>
                  <a:pt x="0" y="0"/>
                </a:moveTo>
                <a:lnTo>
                  <a:pt x="708378" y="0"/>
                </a:lnTo>
                <a:lnTo>
                  <a:pt x="708378" y="512943"/>
                </a:lnTo>
                <a:lnTo>
                  <a:pt x="0" y="512943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941710" y="6874645"/>
            <a:ext cx="708660" cy="513080"/>
          </a:xfrm>
          <a:custGeom>
            <a:avLst/>
            <a:gdLst/>
            <a:ahLst/>
            <a:cxnLst/>
            <a:rect l="l" t="t" r="r" b="b"/>
            <a:pathLst>
              <a:path w="708659" h="513079">
                <a:moveTo>
                  <a:pt x="0" y="0"/>
                </a:moveTo>
                <a:lnTo>
                  <a:pt x="708376" y="0"/>
                </a:lnTo>
                <a:lnTo>
                  <a:pt x="708376" y="512943"/>
                </a:lnTo>
                <a:lnTo>
                  <a:pt x="0" y="512943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191978" y="6874645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30" h="513079">
                <a:moveTo>
                  <a:pt x="0" y="0"/>
                </a:moveTo>
                <a:lnTo>
                  <a:pt x="354188" y="0"/>
                </a:lnTo>
                <a:lnTo>
                  <a:pt x="354188" y="512943"/>
                </a:lnTo>
                <a:lnTo>
                  <a:pt x="0" y="512943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7900355" y="6874645"/>
            <a:ext cx="354330" cy="513080"/>
          </a:xfrm>
          <a:custGeom>
            <a:avLst/>
            <a:gdLst/>
            <a:ahLst/>
            <a:cxnLst/>
            <a:rect l="l" t="t" r="r" b="b"/>
            <a:pathLst>
              <a:path w="354330" h="513079">
                <a:moveTo>
                  <a:pt x="0" y="0"/>
                </a:moveTo>
                <a:lnTo>
                  <a:pt x="354188" y="0"/>
                </a:lnTo>
                <a:lnTo>
                  <a:pt x="354188" y="512943"/>
                </a:lnTo>
                <a:lnTo>
                  <a:pt x="0" y="512943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108193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9" y="0"/>
                </a:lnTo>
                <a:lnTo>
                  <a:pt x="354189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462382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9" y="0"/>
                </a:lnTo>
                <a:lnTo>
                  <a:pt x="354189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816571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170759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524947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879135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233323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587522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941710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295898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650087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004275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358463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712650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066840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421027" y="7644060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775226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129413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483603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837790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191978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546167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900355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254543" y="7900533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108193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9" y="0"/>
                </a:lnTo>
                <a:lnTo>
                  <a:pt x="354189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462382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9" y="0"/>
                </a:lnTo>
                <a:lnTo>
                  <a:pt x="354189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524947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233323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941710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295898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358463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066840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483603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837790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7546167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254543" y="8413477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98" y="0"/>
                </a:lnTo>
                <a:lnTo>
                  <a:pt x="354198" y="256471"/>
                </a:lnTo>
                <a:lnTo>
                  <a:pt x="0" y="256471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816571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170759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879135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587522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29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650087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004275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712650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421027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98" y="0"/>
                </a:lnTo>
                <a:lnTo>
                  <a:pt x="35419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2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775226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129413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191978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7900355" y="8669948"/>
            <a:ext cx="354330" cy="256540"/>
          </a:xfrm>
          <a:custGeom>
            <a:avLst/>
            <a:gdLst/>
            <a:ahLst/>
            <a:cxnLst/>
            <a:rect l="l" t="t" r="r" b="b"/>
            <a:pathLst>
              <a:path w="354330" h="256540">
                <a:moveTo>
                  <a:pt x="0" y="0"/>
                </a:moveTo>
                <a:lnTo>
                  <a:pt x="354188" y="0"/>
                </a:lnTo>
                <a:lnTo>
                  <a:pt x="354188" y="256472"/>
                </a:lnTo>
                <a:lnTo>
                  <a:pt x="0" y="256472"/>
                </a:lnTo>
                <a:lnTo>
                  <a:pt x="0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11456930" y="2783020"/>
            <a:ext cx="136525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4290445" y="2783020"/>
            <a:ext cx="136525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7123960" y="2783020"/>
            <a:ext cx="136525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2941707" y="277109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7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941709" y="302756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941709" y="328403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941709" y="3540507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941707" y="3796979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941709" y="4053452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941709" y="430992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941709" y="4566395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941709" y="4822868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2941709" y="5079340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941709" y="533581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2941709" y="5592283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2941709" y="5848756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941709" y="6105228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941709" y="6361700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2941709" y="6618172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2941709" y="687464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2941709" y="7131116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941709" y="7387588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2941709" y="764406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2941709" y="7900533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2941709" y="815700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2941709" y="8413476"/>
            <a:ext cx="0" cy="267335"/>
          </a:xfrm>
          <a:custGeom>
            <a:avLst/>
            <a:gdLst/>
            <a:ahLst/>
            <a:cxnLst/>
            <a:rect l="l" t="t" r="r" b="b"/>
            <a:pathLst>
              <a:path w="0" h="267334">
                <a:moveTo>
                  <a:pt x="0" y="0"/>
                </a:moveTo>
                <a:lnTo>
                  <a:pt x="0" y="266942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2941709" y="892642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5775221" y="277109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7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775224" y="302756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5775224" y="3540507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775224" y="3796980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5775224" y="4053452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5775224" y="430992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5775224" y="5068869"/>
            <a:ext cx="0" cy="267335"/>
          </a:xfrm>
          <a:custGeom>
            <a:avLst/>
            <a:gdLst/>
            <a:ahLst/>
            <a:cxnLst/>
            <a:rect l="l" t="t" r="r" b="b"/>
            <a:pathLst>
              <a:path w="0" h="267335">
                <a:moveTo>
                  <a:pt x="0" y="0"/>
                </a:moveTo>
                <a:lnTo>
                  <a:pt x="0" y="26694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5775224" y="533581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5775224" y="5592283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5775224" y="5848756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5775224" y="6105228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5775224" y="6361700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5775224" y="6618172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5775224" y="687464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5775224" y="7131116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5775224" y="7387588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5775224" y="764406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5775224" y="7900533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5775224" y="815700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5775224" y="8413476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5775224" y="8669949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5775224" y="892642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102956" y="4053451"/>
            <a:ext cx="8511540" cy="0"/>
          </a:xfrm>
          <a:custGeom>
            <a:avLst/>
            <a:gdLst/>
            <a:ahLst/>
            <a:cxnLst/>
            <a:rect l="l" t="t" r="r" b="b"/>
            <a:pathLst>
              <a:path w="8511540" h="0">
                <a:moveTo>
                  <a:pt x="0" y="0"/>
                </a:moveTo>
                <a:lnTo>
                  <a:pt x="851101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102956" y="5079339"/>
            <a:ext cx="6735445" cy="0"/>
          </a:xfrm>
          <a:custGeom>
            <a:avLst/>
            <a:gdLst/>
            <a:ahLst/>
            <a:cxnLst/>
            <a:rect l="l" t="t" r="r" b="b"/>
            <a:pathLst>
              <a:path w="6735444" h="0">
                <a:moveTo>
                  <a:pt x="0" y="0"/>
                </a:moveTo>
                <a:lnTo>
                  <a:pt x="6734833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7546169" y="5068868"/>
            <a:ext cx="354330" cy="20955"/>
          </a:xfrm>
          <a:custGeom>
            <a:avLst/>
            <a:gdLst/>
            <a:ahLst/>
            <a:cxnLst/>
            <a:rect l="l" t="t" r="r" b="b"/>
            <a:pathLst>
              <a:path w="354330" h="20954">
                <a:moveTo>
                  <a:pt x="0" y="0"/>
                </a:moveTo>
                <a:lnTo>
                  <a:pt x="354189" y="0"/>
                </a:lnTo>
                <a:lnTo>
                  <a:pt x="354189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0102956" y="5848755"/>
            <a:ext cx="8511540" cy="0"/>
          </a:xfrm>
          <a:custGeom>
            <a:avLst/>
            <a:gdLst/>
            <a:ahLst/>
            <a:cxnLst/>
            <a:rect l="l" t="t" r="r" b="b"/>
            <a:pathLst>
              <a:path w="8511540" h="0">
                <a:moveTo>
                  <a:pt x="0" y="0"/>
                </a:moveTo>
                <a:lnTo>
                  <a:pt x="851101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102956" y="6874643"/>
            <a:ext cx="8511540" cy="0"/>
          </a:xfrm>
          <a:custGeom>
            <a:avLst/>
            <a:gdLst/>
            <a:ahLst/>
            <a:cxnLst/>
            <a:rect l="l" t="t" r="r" b="b"/>
            <a:pathLst>
              <a:path w="8511540" h="0">
                <a:moveTo>
                  <a:pt x="0" y="0"/>
                </a:moveTo>
                <a:lnTo>
                  <a:pt x="851101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102956" y="7900532"/>
            <a:ext cx="8511540" cy="0"/>
          </a:xfrm>
          <a:custGeom>
            <a:avLst/>
            <a:gdLst/>
            <a:ahLst/>
            <a:cxnLst/>
            <a:rect l="l" t="t" r="r" b="b"/>
            <a:pathLst>
              <a:path w="8511540" h="0">
                <a:moveTo>
                  <a:pt x="0" y="0"/>
                </a:moveTo>
                <a:lnTo>
                  <a:pt x="851101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102956" y="8669948"/>
            <a:ext cx="8511540" cy="0"/>
          </a:xfrm>
          <a:custGeom>
            <a:avLst/>
            <a:gdLst/>
            <a:ahLst/>
            <a:cxnLst/>
            <a:rect l="l" t="t" r="r" b="b"/>
            <a:pathLst>
              <a:path w="8511540" h="0">
                <a:moveTo>
                  <a:pt x="0" y="0"/>
                </a:moveTo>
                <a:lnTo>
                  <a:pt x="851101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108193" y="277109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7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108193" y="3027564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108193" y="3284036"/>
            <a:ext cx="0" cy="769620"/>
          </a:xfrm>
          <a:custGeom>
            <a:avLst/>
            <a:gdLst/>
            <a:ahLst/>
            <a:cxnLst/>
            <a:rect l="l" t="t" r="r" b="b"/>
            <a:pathLst>
              <a:path w="0" h="769620">
                <a:moveTo>
                  <a:pt x="0" y="0"/>
                </a:moveTo>
                <a:lnTo>
                  <a:pt x="0" y="769415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108193" y="4053452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108193" y="4309924"/>
            <a:ext cx="0" cy="4617085"/>
          </a:xfrm>
          <a:custGeom>
            <a:avLst/>
            <a:gdLst/>
            <a:ahLst/>
            <a:cxnLst/>
            <a:rect l="l" t="t" r="r" b="b"/>
            <a:pathLst>
              <a:path w="0" h="4617084">
                <a:moveTo>
                  <a:pt x="0" y="0"/>
                </a:moveTo>
                <a:lnTo>
                  <a:pt x="0" y="461649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108193" y="892642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8608738" y="2771091"/>
            <a:ext cx="0" cy="2052320"/>
          </a:xfrm>
          <a:custGeom>
            <a:avLst/>
            <a:gdLst/>
            <a:ahLst/>
            <a:cxnLst/>
            <a:rect l="l" t="t" r="r" b="b"/>
            <a:pathLst>
              <a:path w="0" h="2052320">
                <a:moveTo>
                  <a:pt x="0" y="0"/>
                </a:moveTo>
                <a:lnTo>
                  <a:pt x="0" y="2051776"/>
                </a:lnTo>
              </a:path>
            </a:pathLst>
          </a:custGeom>
          <a:ln w="1047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8608740" y="5079340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39">
                <a:moveTo>
                  <a:pt x="0" y="0"/>
                </a:moveTo>
                <a:lnTo>
                  <a:pt x="0" y="256472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8608740" y="5335812"/>
            <a:ext cx="0" cy="3590925"/>
          </a:xfrm>
          <a:custGeom>
            <a:avLst/>
            <a:gdLst/>
            <a:ahLst/>
            <a:cxnLst/>
            <a:rect l="l" t="t" r="r" b="b"/>
            <a:pathLst>
              <a:path w="0" h="3590925">
                <a:moveTo>
                  <a:pt x="0" y="0"/>
                </a:moveTo>
                <a:lnTo>
                  <a:pt x="0" y="3590607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8608740" y="8926421"/>
            <a:ext cx="0" cy="256540"/>
          </a:xfrm>
          <a:custGeom>
            <a:avLst/>
            <a:gdLst/>
            <a:ahLst/>
            <a:cxnLst/>
            <a:rect l="l" t="t" r="r" b="b"/>
            <a:pathLst>
              <a:path w="0" h="256540">
                <a:moveTo>
                  <a:pt x="0" y="0"/>
                </a:moveTo>
                <a:lnTo>
                  <a:pt x="0" y="256471"/>
                </a:lnTo>
              </a:path>
            </a:pathLst>
          </a:custGeom>
          <a:ln w="1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905686" y="3285308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8973683" y="323504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 txBox="1"/>
          <p:nvPr/>
        </p:nvSpPr>
        <p:spPr>
          <a:xfrm>
            <a:off x="19137743" y="3054765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9905713" y="4057225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8973714" y="400696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 txBox="1"/>
          <p:nvPr/>
        </p:nvSpPr>
        <p:spPr>
          <a:xfrm>
            <a:off x="19137774" y="3826681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9905713" y="5075041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8973714" y="502478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 txBox="1"/>
          <p:nvPr/>
        </p:nvSpPr>
        <p:spPr>
          <a:xfrm>
            <a:off x="19137774" y="4844497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9905713" y="5845816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973714" y="579555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 txBox="1"/>
          <p:nvPr/>
        </p:nvSpPr>
        <p:spPr>
          <a:xfrm>
            <a:off x="19137774" y="5615274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9905686" y="6864773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8973683" y="681451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/>
          <p:nvPr/>
        </p:nvSpPr>
        <p:spPr>
          <a:xfrm>
            <a:off x="19155125" y="6634229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9905713" y="7893060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8973714" y="784280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 txBox="1"/>
          <p:nvPr/>
        </p:nvSpPr>
        <p:spPr>
          <a:xfrm>
            <a:off x="19137774" y="7662517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9905713" y="8674307"/>
            <a:ext cx="9078595" cy="0"/>
          </a:xfrm>
          <a:custGeom>
            <a:avLst/>
            <a:gdLst/>
            <a:ahLst/>
            <a:cxnLst/>
            <a:rect l="l" t="t" r="r" b="b"/>
            <a:pathLst>
              <a:path w="9078594" h="0">
                <a:moveTo>
                  <a:pt x="0" y="0"/>
                </a:moveTo>
                <a:lnTo>
                  <a:pt x="9067999" y="0"/>
                </a:lnTo>
                <a:lnTo>
                  <a:pt x="907847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8973714" y="862404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 txBox="1"/>
          <p:nvPr/>
        </p:nvSpPr>
        <p:spPr>
          <a:xfrm>
            <a:off x="19137774" y="8443763"/>
            <a:ext cx="1187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i="1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8619" y="1982089"/>
            <a:ext cx="11747035" cy="4689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6513" y="2359041"/>
            <a:ext cx="10951845" cy="3894454"/>
          </a:xfrm>
          <a:custGeom>
            <a:avLst/>
            <a:gdLst/>
            <a:ahLst/>
            <a:cxnLst/>
            <a:rect l="l" t="t" r="r" b="b"/>
            <a:pathLst>
              <a:path w="10951845" h="3894454">
                <a:moveTo>
                  <a:pt x="10742789" y="0"/>
                </a:moveTo>
                <a:lnTo>
                  <a:pt x="208453" y="0"/>
                </a:lnTo>
                <a:lnTo>
                  <a:pt x="166971" y="159"/>
                </a:lnTo>
                <a:lnTo>
                  <a:pt x="106948" y="4309"/>
                </a:lnTo>
                <a:lnTo>
                  <a:pt x="61178" y="22530"/>
                </a:lnTo>
                <a:lnTo>
                  <a:pt x="22530" y="61178"/>
                </a:lnTo>
                <a:lnTo>
                  <a:pt x="4309" y="106948"/>
                </a:lnTo>
                <a:lnTo>
                  <a:pt x="159" y="166971"/>
                </a:lnTo>
                <a:lnTo>
                  <a:pt x="0" y="208453"/>
                </a:lnTo>
                <a:lnTo>
                  <a:pt x="0" y="3685704"/>
                </a:lnTo>
                <a:lnTo>
                  <a:pt x="159" y="3727186"/>
                </a:lnTo>
                <a:lnTo>
                  <a:pt x="4309" y="3787210"/>
                </a:lnTo>
                <a:lnTo>
                  <a:pt x="22530" y="3832980"/>
                </a:lnTo>
                <a:lnTo>
                  <a:pt x="61178" y="3871628"/>
                </a:lnTo>
                <a:lnTo>
                  <a:pt x="106948" y="3889848"/>
                </a:lnTo>
                <a:lnTo>
                  <a:pt x="166971" y="3893998"/>
                </a:lnTo>
                <a:lnTo>
                  <a:pt x="208453" y="3894157"/>
                </a:lnTo>
                <a:lnTo>
                  <a:pt x="10742789" y="3894157"/>
                </a:lnTo>
                <a:lnTo>
                  <a:pt x="10784270" y="3893998"/>
                </a:lnTo>
                <a:lnTo>
                  <a:pt x="10844293" y="3889848"/>
                </a:lnTo>
                <a:lnTo>
                  <a:pt x="10890066" y="3871628"/>
                </a:lnTo>
                <a:lnTo>
                  <a:pt x="10928715" y="3832980"/>
                </a:lnTo>
                <a:lnTo>
                  <a:pt x="10946936" y="3787210"/>
                </a:lnTo>
                <a:lnTo>
                  <a:pt x="10951083" y="3727186"/>
                </a:lnTo>
                <a:lnTo>
                  <a:pt x="10951243" y="3685704"/>
                </a:lnTo>
                <a:lnTo>
                  <a:pt x="10951243" y="208453"/>
                </a:lnTo>
                <a:lnTo>
                  <a:pt x="10951083" y="166971"/>
                </a:lnTo>
                <a:lnTo>
                  <a:pt x="10946936" y="106948"/>
                </a:lnTo>
                <a:lnTo>
                  <a:pt x="10928715" y="61178"/>
                </a:lnTo>
                <a:lnTo>
                  <a:pt x="10890066" y="22530"/>
                </a:lnTo>
                <a:lnTo>
                  <a:pt x="10844293" y="4309"/>
                </a:lnTo>
                <a:lnTo>
                  <a:pt x="10784270" y="159"/>
                </a:lnTo>
                <a:lnTo>
                  <a:pt x="10742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6513" y="2359041"/>
            <a:ext cx="10951845" cy="3894454"/>
          </a:xfrm>
          <a:custGeom>
            <a:avLst/>
            <a:gdLst/>
            <a:ahLst/>
            <a:cxnLst/>
            <a:rect l="l" t="t" r="r" b="b"/>
            <a:pathLst>
              <a:path w="10951845" h="3894454">
                <a:moveTo>
                  <a:pt x="208453" y="0"/>
                </a:moveTo>
                <a:lnTo>
                  <a:pt x="10742793" y="0"/>
                </a:lnTo>
                <a:lnTo>
                  <a:pt x="10784274" y="159"/>
                </a:lnTo>
                <a:lnTo>
                  <a:pt x="10844297" y="4309"/>
                </a:lnTo>
                <a:lnTo>
                  <a:pt x="10890065" y="22529"/>
                </a:lnTo>
                <a:lnTo>
                  <a:pt x="10928713" y="61177"/>
                </a:lnTo>
                <a:lnTo>
                  <a:pt x="10946936" y="106948"/>
                </a:lnTo>
                <a:lnTo>
                  <a:pt x="10951088" y="166972"/>
                </a:lnTo>
                <a:lnTo>
                  <a:pt x="10951247" y="208453"/>
                </a:lnTo>
                <a:lnTo>
                  <a:pt x="10951247" y="3685705"/>
                </a:lnTo>
                <a:lnTo>
                  <a:pt x="10951088" y="3727186"/>
                </a:lnTo>
                <a:lnTo>
                  <a:pt x="10946936" y="3787210"/>
                </a:lnTo>
                <a:lnTo>
                  <a:pt x="10928713" y="3832980"/>
                </a:lnTo>
                <a:lnTo>
                  <a:pt x="10890065" y="3871628"/>
                </a:lnTo>
                <a:lnTo>
                  <a:pt x="10844297" y="3889848"/>
                </a:lnTo>
                <a:lnTo>
                  <a:pt x="10784274" y="3893998"/>
                </a:lnTo>
                <a:lnTo>
                  <a:pt x="10742793" y="3894157"/>
                </a:lnTo>
                <a:lnTo>
                  <a:pt x="208453" y="3894157"/>
                </a:lnTo>
                <a:lnTo>
                  <a:pt x="166972" y="3893998"/>
                </a:lnTo>
                <a:lnTo>
                  <a:pt x="106948" y="3889848"/>
                </a:lnTo>
                <a:lnTo>
                  <a:pt x="61177" y="3871628"/>
                </a:lnTo>
                <a:lnTo>
                  <a:pt x="22529" y="3832980"/>
                </a:lnTo>
                <a:lnTo>
                  <a:pt x="4309" y="3787210"/>
                </a:lnTo>
                <a:lnTo>
                  <a:pt x="159" y="3727186"/>
                </a:lnTo>
                <a:lnTo>
                  <a:pt x="0" y="3685705"/>
                </a:lnTo>
                <a:lnTo>
                  <a:pt x="0" y="208453"/>
                </a:lnTo>
                <a:lnTo>
                  <a:pt x="159" y="166972"/>
                </a:lnTo>
                <a:lnTo>
                  <a:pt x="4309" y="106948"/>
                </a:lnTo>
                <a:lnTo>
                  <a:pt x="22529" y="61177"/>
                </a:lnTo>
                <a:lnTo>
                  <a:pt x="61177" y="22529"/>
                </a:lnTo>
                <a:lnTo>
                  <a:pt x="106948" y="4309"/>
                </a:lnTo>
                <a:lnTo>
                  <a:pt x="166972" y="159"/>
                </a:lnTo>
                <a:lnTo>
                  <a:pt x="208453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69738" y="3245678"/>
            <a:ext cx="5925746" cy="322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67632" y="3622630"/>
            <a:ext cx="5130165" cy="2433955"/>
          </a:xfrm>
          <a:custGeom>
            <a:avLst/>
            <a:gdLst/>
            <a:ahLst/>
            <a:cxnLst/>
            <a:rect l="l" t="t" r="r" b="b"/>
            <a:pathLst>
              <a:path w="5130165" h="2433954">
                <a:moveTo>
                  <a:pt x="4906478" y="0"/>
                </a:moveTo>
                <a:lnTo>
                  <a:pt x="223480" y="0"/>
                </a:lnTo>
                <a:lnTo>
                  <a:pt x="179004" y="171"/>
                </a:lnTo>
                <a:lnTo>
                  <a:pt x="114652" y="4620"/>
                </a:lnTo>
                <a:lnTo>
                  <a:pt x="65582" y="24154"/>
                </a:lnTo>
                <a:lnTo>
                  <a:pt x="24147" y="65588"/>
                </a:lnTo>
                <a:lnTo>
                  <a:pt x="4616" y="114658"/>
                </a:lnTo>
                <a:lnTo>
                  <a:pt x="170" y="179008"/>
                </a:lnTo>
                <a:lnTo>
                  <a:pt x="0" y="223480"/>
                </a:lnTo>
                <a:lnTo>
                  <a:pt x="0" y="2210244"/>
                </a:lnTo>
                <a:lnTo>
                  <a:pt x="170" y="2254716"/>
                </a:lnTo>
                <a:lnTo>
                  <a:pt x="4616" y="2319067"/>
                </a:lnTo>
                <a:lnTo>
                  <a:pt x="24147" y="2368136"/>
                </a:lnTo>
                <a:lnTo>
                  <a:pt x="65582" y="2409570"/>
                </a:lnTo>
                <a:lnTo>
                  <a:pt x="114652" y="2429104"/>
                </a:lnTo>
                <a:lnTo>
                  <a:pt x="179004" y="2433553"/>
                </a:lnTo>
                <a:lnTo>
                  <a:pt x="223480" y="2433724"/>
                </a:lnTo>
                <a:lnTo>
                  <a:pt x="4906478" y="2433724"/>
                </a:lnTo>
                <a:lnTo>
                  <a:pt x="4950948" y="2433553"/>
                </a:lnTo>
                <a:lnTo>
                  <a:pt x="5015295" y="2429104"/>
                </a:lnTo>
                <a:lnTo>
                  <a:pt x="5064366" y="2409570"/>
                </a:lnTo>
                <a:lnTo>
                  <a:pt x="5105800" y="2368136"/>
                </a:lnTo>
                <a:lnTo>
                  <a:pt x="5125338" y="2319067"/>
                </a:lnTo>
                <a:lnTo>
                  <a:pt x="5129787" y="2254716"/>
                </a:lnTo>
                <a:lnTo>
                  <a:pt x="5129958" y="2210244"/>
                </a:lnTo>
                <a:lnTo>
                  <a:pt x="5129958" y="223480"/>
                </a:lnTo>
                <a:lnTo>
                  <a:pt x="5129787" y="179008"/>
                </a:lnTo>
                <a:lnTo>
                  <a:pt x="5125338" y="114658"/>
                </a:lnTo>
                <a:lnTo>
                  <a:pt x="5105800" y="65588"/>
                </a:lnTo>
                <a:lnTo>
                  <a:pt x="5064366" y="24154"/>
                </a:lnTo>
                <a:lnTo>
                  <a:pt x="5015295" y="4620"/>
                </a:lnTo>
                <a:lnTo>
                  <a:pt x="4950948" y="171"/>
                </a:lnTo>
                <a:lnTo>
                  <a:pt x="4906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67632" y="3622630"/>
            <a:ext cx="5130165" cy="2433955"/>
          </a:xfrm>
          <a:custGeom>
            <a:avLst/>
            <a:gdLst/>
            <a:ahLst/>
            <a:cxnLst/>
            <a:rect l="l" t="t" r="r" b="b"/>
            <a:pathLst>
              <a:path w="5130165" h="2433954">
                <a:moveTo>
                  <a:pt x="223480" y="0"/>
                </a:moveTo>
                <a:lnTo>
                  <a:pt x="4906478" y="0"/>
                </a:lnTo>
                <a:lnTo>
                  <a:pt x="4950950" y="171"/>
                </a:lnTo>
                <a:lnTo>
                  <a:pt x="5015301" y="4620"/>
                </a:lnTo>
                <a:lnTo>
                  <a:pt x="5064370" y="24154"/>
                </a:lnTo>
                <a:lnTo>
                  <a:pt x="5105804" y="65588"/>
                </a:lnTo>
                <a:lnTo>
                  <a:pt x="5125338" y="114658"/>
                </a:lnTo>
                <a:lnTo>
                  <a:pt x="5129787" y="179008"/>
                </a:lnTo>
                <a:lnTo>
                  <a:pt x="5129958" y="223480"/>
                </a:lnTo>
                <a:lnTo>
                  <a:pt x="5129958" y="2210244"/>
                </a:lnTo>
                <a:lnTo>
                  <a:pt x="5129787" y="2254716"/>
                </a:lnTo>
                <a:lnTo>
                  <a:pt x="5125338" y="2319067"/>
                </a:lnTo>
                <a:lnTo>
                  <a:pt x="5105804" y="2368136"/>
                </a:lnTo>
                <a:lnTo>
                  <a:pt x="5064370" y="2409570"/>
                </a:lnTo>
                <a:lnTo>
                  <a:pt x="5015301" y="2429104"/>
                </a:lnTo>
                <a:lnTo>
                  <a:pt x="4950950" y="2433553"/>
                </a:lnTo>
                <a:lnTo>
                  <a:pt x="4906478" y="2433724"/>
                </a:lnTo>
                <a:lnTo>
                  <a:pt x="223480" y="2433724"/>
                </a:lnTo>
                <a:lnTo>
                  <a:pt x="179008" y="2433553"/>
                </a:lnTo>
                <a:lnTo>
                  <a:pt x="114658" y="2429104"/>
                </a:lnTo>
                <a:lnTo>
                  <a:pt x="65588" y="2409570"/>
                </a:lnTo>
                <a:lnTo>
                  <a:pt x="24154" y="2368136"/>
                </a:lnTo>
                <a:lnTo>
                  <a:pt x="4620" y="2319067"/>
                </a:lnTo>
                <a:lnTo>
                  <a:pt x="171" y="2254716"/>
                </a:lnTo>
                <a:lnTo>
                  <a:pt x="0" y="2210244"/>
                </a:lnTo>
                <a:lnTo>
                  <a:pt x="0" y="223480"/>
                </a:lnTo>
                <a:lnTo>
                  <a:pt x="171" y="179008"/>
                </a:lnTo>
                <a:lnTo>
                  <a:pt x="4620" y="114658"/>
                </a:lnTo>
                <a:lnTo>
                  <a:pt x="24154" y="65588"/>
                </a:lnTo>
                <a:lnTo>
                  <a:pt x="65588" y="24154"/>
                </a:lnTo>
                <a:lnTo>
                  <a:pt x="114658" y="4620"/>
                </a:lnTo>
                <a:lnTo>
                  <a:pt x="179008" y="171"/>
                </a:lnTo>
                <a:lnTo>
                  <a:pt x="223480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89248" y="2666922"/>
            <a:ext cx="9900285" cy="316420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共有四个站进⾏码分多址</a:t>
            </a:r>
            <a:r>
              <a:rPr dirty="0" sz="2850" spc="15">
                <a:latin typeface="Arial"/>
                <a:cs typeface="Arial"/>
              </a:rPr>
              <a:t>CDMA</a:t>
            </a:r>
            <a:r>
              <a:rPr dirty="0" sz="2850" spc="30" b="0">
                <a:latin typeface="Microsoft JhengHei UI Light"/>
                <a:cs typeface="Microsoft JhengHei UI Light"/>
              </a:rPr>
              <a:t>通信。四个站的码⽚分别为：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10">
                <a:latin typeface="Arial"/>
                <a:cs typeface="Arial"/>
              </a:rPr>
              <a:t>A: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-1 </a:t>
            </a:r>
            <a:r>
              <a:rPr dirty="0" sz="2850" spc="5">
                <a:latin typeface="Arial"/>
                <a:cs typeface="Arial"/>
              </a:rPr>
              <a:t>-1 -1 </a:t>
            </a:r>
            <a:r>
              <a:rPr dirty="0" sz="2850" spc="15">
                <a:latin typeface="Arial"/>
                <a:cs typeface="Arial"/>
              </a:rPr>
              <a:t>+1 +1 </a:t>
            </a:r>
            <a:r>
              <a:rPr dirty="0" sz="2850" spc="5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+1</a:t>
            </a:r>
            <a:r>
              <a:rPr dirty="0" sz="2850" spc="15" b="0">
                <a:latin typeface="Microsoft JhengHei UI Light"/>
                <a:cs typeface="Microsoft JhengHei UI Light"/>
              </a:rPr>
              <a:t>） </a:t>
            </a:r>
            <a:r>
              <a:rPr dirty="0" sz="2850" spc="10">
                <a:latin typeface="Arial"/>
                <a:cs typeface="Arial"/>
              </a:rPr>
              <a:t>B: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-1 </a:t>
            </a:r>
            <a:r>
              <a:rPr dirty="0" sz="2850" spc="5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+1 +1</a:t>
            </a:r>
            <a:r>
              <a:rPr dirty="0" sz="2850" spc="-13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-1</a:t>
            </a:r>
            <a:r>
              <a:rPr dirty="0" sz="2850" spc="10" b="0">
                <a:latin typeface="Microsoft JhengHei UI Light"/>
                <a:cs typeface="Microsoft JhengHei UI Light"/>
              </a:rPr>
              <a:t>）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10">
                <a:latin typeface="Arial"/>
                <a:cs typeface="Arial"/>
              </a:rPr>
              <a:t>C: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+1 +1 </a:t>
            </a:r>
            <a:r>
              <a:rPr dirty="0" sz="2850" spc="5">
                <a:latin typeface="Arial"/>
                <a:cs typeface="Arial"/>
              </a:rPr>
              <a:t>-1 </a:t>
            </a:r>
            <a:r>
              <a:rPr dirty="0" sz="2850" spc="10">
                <a:latin typeface="Arial"/>
                <a:cs typeface="Arial"/>
              </a:rPr>
              <a:t>-1</a:t>
            </a:r>
            <a:r>
              <a:rPr dirty="0" sz="2850" spc="10" b="0">
                <a:latin typeface="Microsoft JhengHei UI Light"/>
                <a:cs typeface="Microsoft JhengHei UI Light"/>
              </a:rPr>
              <a:t>） </a:t>
            </a:r>
            <a:r>
              <a:rPr dirty="0" sz="2850" spc="10">
                <a:latin typeface="Arial"/>
                <a:cs typeface="Arial"/>
              </a:rPr>
              <a:t>D: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-1 -1 -1 -1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-1</a:t>
            </a:r>
            <a:r>
              <a:rPr dirty="0" sz="2850" spc="-130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）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现收到这样的码⽚序列：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850" spc="10">
                <a:latin typeface="Arial"/>
                <a:cs typeface="Arial"/>
              </a:rPr>
              <a:t>E:</a:t>
            </a:r>
            <a:r>
              <a:rPr dirty="0" sz="2850" spc="10" b="0">
                <a:latin typeface="Microsoft JhengHei UI Light"/>
                <a:cs typeface="Microsoft JhengHei UI Light"/>
              </a:rPr>
              <a:t>（</a:t>
            </a:r>
            <a:r>
              <a:rPr dirty="0" sz="2850" spc="10">
                <a:latin typeface="Arial"/>
                <a:cs typeface="Arial"/>
              </a:rPr>
              <a:t>-1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-3 </a:t>
            </a:r>
            <a:r>
              <a:rPr dirty="0" sz="2850" spc="15">
                <a:latin typeface="Arial"/>
                <a:cs typeface="Arial"/>
              </a:rPr>
              <a:t>+1 </a:t>
            </a:r>
            <a:r>
              <a:rPr dirty="0" sz="2850" spc="5">
                <a:latin typeface="Arial"/>
                <a:cs typeface="Arial"/>
              </a:rPr>
              <a:t>-1 -3 </a:t>
            </a:r>
            <a:r>
              <a:rPr dirty="0" sz="2850" spc="15">
                <a:latin typeface="Arial"/>
                <a:cs typeface="Arial"/>
              </a:rPr>
              <a:t>+1</a:t>
            </a:r>
            <a:r>
              <a:rPr dirty="0" sz="2850" spc="-2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+1</a:t>
            </a:r>
            <a:r>
              <a:rPr dirty="0" sz="2850" spc="15" b="0">
                <a:latin typeface="Microsoft JhengHei UI Light"/>
                <a:cs typeface="Microsoft JhengHei UI Light"/>
              </a:rPr>
              <a:t>）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问哪个站发送数据了？发送数据的站发送的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30" b="0">
                <a:latin typeface="Microsoft JhengHei UI Light"/>
                <a:cs typeface="Microsoft JhengHei UI Light"/>
              </a:rPr>
              <a:t>还是</a:t>
            </a:r>
            <a:r>
              <a:rPr dirty="0" sz="2850" spc="25">
                <a:latin typeface="Arial"/>
                <a:cs typeface="Arial"/>
              </a:rPr>
              <a:t>0</a:t>
            </a:r>
            <a:r>
              <a:rPr dirty="0" sz="2850" spc="25" b="0">
                <a:latin typeface="Microsoft JhengHei UI Light"/>
                <a:cs typeface="Microsoft JhengHei UI Light"/>
              </a:rPr>
              <a:t>？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5892" y="8113248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 h="0">
                <a:moveTo>
                  <a:pt x="0" y="0"/>
                </a:moveTo>
                <a:lnTo>
                  <a:pt x="182136" y="0"/>
                </a:lnTo>
              </a:path>
            </a:pathLst>
          </a:custGeom>
          <a:ln w="167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06301" y="7005086"/>
            <a:ext cx="8087995" cy="8629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收到的码⽚序列和各站码⽚进⾏规格化内积运算：</a:t>
            </a:r>
            <a:endParaRPr sz="2850">
              <a:latin typeface="Microsoft JhengHei UI Light"/>
              <a:cs typeface="Microsoft JhengHei UI Light"/>
            </a:endParaRPr>
          </a:p>
          <a:p>
            <a:pPr marL="1365885">
              <a:lnSpc>
                <a:spcPct val="100000"/>
              </a:lnSpc>
              <a:spcBef>
                <a:spcPts val="1275"/>
              </a:spcBef>
            </a:pPr>
            <a:r>
              <a:rPr dirty="0" sz="1550" spc="-5">
                <a:latin typeface="Times New Roman"/>
                <a:cs typeface="Times New Roman"/>
              </a:rPr>
              <a:t>8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2034" y="7629734"/>
            <a:ext cx="1578610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95095" algn="l"/>
              </a:tabLst>
            </a:pPr>
            <a:r>
              <a:rPr dirty="0" sz="2650" spc="5">
                <a:latin typeface="Times New Roman"/>
                <a:cs typeface="Times New Roman"/>
              </a:rPr>
              <a:t>1</a:t>
            </a:r>
            <a:r>
              <a:rPr dirty="0" sz="2650" spc="5">
                <a:latin typeface="Times New Roman"/>
                <a:cs typeface="Times New Roman"/>
              </a:rPr>
              <a:t>	</a:t>
            </a:r>
            <a:r>
              <a:rPr dirty="0" sz="2650" spc="5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714" y="8113248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 h="0">
                <a:moveTo>
                  <a:pt x="0" y="0"/>
                </a:moveTo>
                <a:lnTo>
                  <a:pt x="182136" y="0"/>
                </a:lnTo>
              </a:path>
            </a:pathLst>
          </a:custGeom>
          <a:ln w="167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122052" y="7664217"/>
            <a:ext cx="6268085" cy="873760"/>
          </a:xfrm>
          <a:prstGeom prst="rect">
            <a:avLst/>
          </a:prstGeom>
        </p:spPr>
        <p:txBody>
          <a:bodyPr wrap="square" lIns="0" tIns="247015" rIns="0" bIns="0" rtlCol="0" vert="horz">
            <a:spAutoFit/>
          </a:bodyPr>
          <a:lstStyle/>
          <a:p>
            <a:pPr marL="1009015" marR="5080" indent="-996950">
              <a:lnSpc>
                <a:spcPct val="61700"/>
              </a:lnSpc>
              <a:spcBef>
                <a:spcPts val="1945"/>
              </a:spcBef>
              <a:tabLst>
                <a:tab pos="1221740" algn="l"/>
                <a:tab pos="2391410" algn="l"/>
                <a:tab pos="2611120" algn="l"/>
              </a:tabLst>
            </a:pPr>
            <a:r>
              <a:rPr dirty="0" sz="2650" spc="100" i="1">
                <a:latin typeface="Times New Roman"/>
                <a:cs typeface="Times New Roman"/>
              </a:rPr>
              <a:t>A</a:t>
            </a:r>
            <a:r>
              <a:rPr dirty="0" sz="2650" spc="100">
                <a:latin typeface="Symbol"/>
                <a:cs typeface="Symbol"/>
              </a:rPr>
              <a:t></a:t>
            </a:r>
            <a:r>
              <a:rPr dirty="0" sz="2650" spc="-275">
                <a:latin typeface="Times New Roman"/>
                <a:cs typeface="Times New Roman"/>
              </a:rPr>
              <a:t> </a:t>
            </a:r>
            <a:r>
              <a:rPr dirty="0" sz="2650" spc="5" i="1">
                <a:latin typeface="Times New Roman"/>
                <a:cs typeface="Times New Roman"/>
              </a:rPr>
              <a:t>E</a:t>
            </a:r>
            <a:r>
              <a:rPr dirty="0" sz="2650" spc="-10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</a:t>
            </a:r>
            <a:r>
              <a:rPr dirty="0" sz="2650" spc="5">
                <a:latin typeface="Times New Roman"/>
                <a:cs typeface="Times New Roman"/>
              </a:rPr>
              <a:t>	</a:t>
            </a:r>
            <a:r>
              <a:rPr dirty="0" baseline="-6250" sz="6000" spc="165">
                <a:latin typeface="Symbol"/>
                <a:cs typeface="Symbol"/>
              </a:rPr>
              <a:t></a:t>
            </a:r>
            <a:r>
              <a:rPr dirty="0" sz="2650" spc="110" i="1">
                <a:latin typeface="Times New Roman"/>
                <a:cs typeface="Times New Roman"/>
              </a:rPr>
              <a:t>AE</a:t>
            </a:r>
            <a:r>
              <a:rPr dirty="0" sz="2650" spc="-10" i="1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</a:t>
            </a:r>
            <a:r>
              <a:rPr dirty="0" sz="2650" spc="5">
                <a:latin typeface="Times New Roman"/>
                <a:cs typeface="Times New Roman"/>
              </a:rPr>
              <a:t>		</a:t>
            </a:r>
            <a:r>
              <a:rPr dirty="0" sz="2650" spc="60">
                <a:latin typeface="Times New Roman"/>
                <a:cs typeface="Times New Roman"/>
              </a:rPr>
              <a:t>(1</a:t>
            </a:r>
            <a:r>
              <a:rPr dirty="0" sz="2650" spc="60">
                <a:latin typeface="Symbol"/>
                <a:cs typeface="Symbol"/>
              </a:rPr>
              <a:t></a:t>
            </a:r>
            <a:r>
              <a:rPr dirty="0" sz="2650" spc="60">
                <a:latin typeface="Times New Roman"/>
                <a:cs typeface="Times New Roman"/>
              </a:rPr>
              <a:t>1</a:t>
            </a:r>
            <a:r>
              <a:rPr dirty="0" sz="2650" spc="60">
                <a:latin typeface="Symbol"/>
                <a:cs typeface="Symbol"/>
              </a:rPr>
              <a:t></a:t>
            </a:r>
            <a:r>
              <a:rPr dirty="0" sz="2650" spc="-320">
                <a:latin typeface="Times New Roman"/>
                <a:cs typeface="Times New Roman"/>
              </a:rPr>
              <a:t> </a:t>
            </a:r>
            <a:r>
              <a:rPr dirty="0" sz="2650" spc="140">
                <a:latin typeface="Times New Roman"/>
                <a:cs typeface="Times New Roman"/>
              </a:rPr>
              <a:t>3</a:t>
            </a:r>
            <a:r>
              <a:rPr dirty="0" sz="2650" spc="140">
                <a:latin typeface="Symbol"/>
                <a:cs typeface="Symbol"/>
              </a:rPr>
              <a:t></a:t>
            </a:r>
            <a:r>
              <a:rPr dirty="0" sz="2650" spc="140">
                <a:latin typeface="Times New Roman"/>
                <a:cs typeface="Times New Roman"/>
              </a:rPr>
              <a:t>1</a:t>
            </a:r>
            <a:r>
              <a:rPr dirty="0" sz="2650" spc="140">
                <a:latin typeface="Symbol"/>
                <a:cs typeface="Symbol"/>
              </a:rPr>
              <a:t></a:t>
            </a:r>
            <a:r>
              <a:rPr dirty="0" sz="2650" spc="140">
                <a:latin typeface="Times New Roman"/>
                <a:cs typeface="Times New Roman"/>
              </a:rPr>
              <a:t>1</a:t>
            </a:r>
            <a:r>
              <a:rPr dirty="0" sz="2650" spc="140">
                <a:latin typeface="Symbol"/>
                <a:cs typeface="Symbol"/>
              </a:rPr>
              <a:t></a:t>
            </a:r>
            <a:r>
              <a:rPr dirty="0" sz="2650" spc="-320">
                <a:latin typeface="Times New Roman"/>
                <a:cs typeface="Times New Roman"/>
              </a:rPr>
              <a:t> </a:t>
            </a:r>
            <a:r>
              <a:rPr dirty="0" sz="2650" spc="85">
                <a:latin typeface="Times New Roman"/>
                <a:cs typeface="Times New Roman"/>
              </a:rPr>
              <a:t>3</a:t>
            </a:r>
            <a:r>
              <a:rPr dirty="0" sz="2650" spc="85">
                <a:latin typeface="Symbol"/>
                <a:cs typeface="Symbol"/>
              </a:rPr>
              <a:t></a:t>
            </a:r>
            <a:r>
              <a:rPr dirty="0" sz="2650" spc="85">
                <a:latin typeface="Times New Roman"/>
                <a:cs typeface="Times New Roman"/>
              </a:rPr>
              <a:t>1</a:t>
            </a:r>
            <a:r>
              <a:rPr dirty="0" sz="2650" spc="85">
                <a:latin typeface="Symbol"/>
                <a:cs typeface="Symbol"/>
              </a:rPr>
              <a:t></a:t>
            </a:r>
            <a:r>
              <a:rPr dirty="0" sz="2650" spc="85">
                <a:latin typeface="Times New Roman"/>
                <a:cs typeface="Times New Roman"/>
              </a:rPr>
              <a:t>1)</a:t>
            </a:r>
            <a:r>
              <a:rPr dirty="0" sz="2650" spc="-170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Symbol"/>
                <a:cs typeface="Symbol"/>
              </a:rPr>
              <a:t></a:t>
            </a:r>
            <a:r>
              <a:rPr dirty="0" sz="2650" spc="-365">
                <a:latin typeface="Times New Roman"/>
                <a:cs typeface="Times New Roman"/>
              </a:rPr>
              <a:t> </a:t>
            </a:r>
            <a:r>
              <a:rPr dirty="0" sz="2650" spc="5">
                <a:latin typeface="Times New Roman"/>
                <a:cs typeface="Times New Roman"/>
              </a:rPr>
              <a:t>1  8		8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645119" y="8112366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 h="0">
                <a:moveTo>
                  <a:pt x="0" y="0"/>
                </a:moveTo>
                <a:lnTo>
                  <a:pt x="175975" y="0"/>
                </a:lnTo>
              </a:path>
            </a:pathLst>
          </a:custGeom>
          <a:ln w="162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900652" y="8330740"/>
            <a:ext cx="269240" cy="253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35" i="1">
                <a:latin typeface="Times New Roman"/>
                <a:cs typeface="Times New Roman"/>
              </a:rPr>
              <a:t>i</a:t>
            </a:r>
            <a:r>
              <a:rPr dirty="0" sz="1500" spc="-120">
                <a:latin typeface="Symbol"/>
                <a:cs typeface="Symbol"/>
              </a:rPr>
              <a:t></a:t>
            </a:r>
            <a:r>
              <a:rPr dirty="0" sz="1500" spc="-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67284" y="7622568"/>
            <a:ext cx="120650" cy="253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00" spc="-5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40961" y="7644778"/>
            <a:ext cx="1517015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339850" algn="l"/>
              </a:tabLst>
            </a:pPr>
            <a:r>
              <a:rPr dirty="0" sz="2550" spc="10">
                <a:latin typeface="Times New Roman"/>
                <a:cs typeface="Times New Roman"/>
              </a:rPr>
              <a:t>1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sz="2550" spc="1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72620" y="8112366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 h="0">
                <a:moveTo>
                  <a:pt x="0" y="0"/>
                </a:moveTo>
                <a:lnTo>
                  <a:pt x="175975" y="0"/>
                </a:lnTo>
              </a:path>
            </a:pathLst>
          </a:custGeom>
          <a:ln w="162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661139" y="7678094"/>
            <a:ext cx="6269990" cy="844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3990"/>
              </a:lnSpc>
              <a:spcBef>
                <a:spcPts val="125"/>
              </a:spcBef>
              <a:tabLst>
                <a:tab pos="1194435" algn="l"/>
                <a:tab pos="2527935" algn="l"/>
              </a:tabLst>
            </a:pPr>
            <a:r>
              <a:rPr dirty="0" sz="2550" spc="15" i="1">
                <a:latin typeface="Times New Roman"/>
                <a:cs typeface="Times New Roman"/>
              </a:rPr>
              <a:t>B</a:t>
            </a:r>
            <a:r>
              <a:rPr dirty="0" sz="2550" spc="-350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</a:t>
            </a:r>
            <a:r>
              <a:rPr dirty="0" sz="2550" spc="-260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E</a:t>
            </a:r>
            <a:r>
              <a:rPr dirty="0" sz="2550" spc="-5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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baseline="-6493" sz="5775" spc="135">
                <a:latin typeface="Symbol"/>
                <a:cs typeface="Symbol"/>
              </a:rPr>
              <a:t></a:t>
            </a:r>
            <a:r>
              <a:rPr dirty="0" sz="2550" spc="90" i="1">
                <a:latin typeface="Times New Roman"/>
                <a:cs typeface="Times New Roman"/>
              </a:rPr>
              <a:t>BE</a:t>
            </a:r>
            <a:r>
              <a:rPr dirty="0" sz="2550" spc="-5" i="1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10">
                <a:latin typeface="Times New Roman"/>
                <a:cs typeface="Times New Roman"/>
              </a:rPr>
              <a:t>	</a:t>
            </a:r>
            <a:r>
              <a:rPr dirty="0" sz="2550" spc="60">
                <a:latin typeface="Times New Roman"/>
                <a:cs typeface="Times New Roman"/>
              </a:rPr>
              <a:t>(1</a:t>
            </a:r>
            <a:r>
              <a:rPr dirty="0" sz="2550" spc="60">
                <a:latin typeface="Symbol"/>
                <a:cs typeface="Symbol"/>
              </a:rPr>
              <a:t></a:t>
            </a:r>
            <a:r>
              <a:rPr dirty="0" sz="2550" spc="60">
                <a:latin typeface="Times New Roman"/>
                <a:cs typeface="Times New Roman"/>
              </a:rPr>
              <a:t>1</a:t>
            </a:r>
            <a:r>
              <a:rPr dirty="0" sz="2550" spc="60">
                <a:latin typeface="Symbol"/>
                <a:cs typeface="Symbol"/>
              </a:rPr>
              <a:t></a:t>
            </a:r>
            <a:r>
              <a:rPr dirty="0" sz="2550" spc="-295">
                <a:latin typeface="Times New Roman"/>
                <a:cs typeface="Times New Roman"/>
              </a:rPr>
              <a:t> </a:t>
            </a:r>
            <a:r>
              <a:rPr dirty="0" sz="2550" spc="140">
                <a:latin typeface="Times New Roman"/>
                <a:cs typeface="Times New Roman"/>
              </a:rPr>
              <a:t>3</a:t>
            </a:r>
            <a:r>
              <a:rPr dirty="0" sz="2550" spc="140">
                <a:latin typeface="Symbol"/>
                <a:cs typeface="Symbol"/>
              </a:rPr>
              <a:t></a:t>
            </a:r>
            <a:r>
              <a:rPr dirty="0" sz="2550" spc="140">
                <a:latin typeface="Times New Roman"/>
                <a:cs typeface="Times New Roman"/>
              </a:rPr>
              <a:t>1</a:t>
            </a:r>
            <a:r>
              <a:rPr dirty="0" sz="2550" spc="140">
                <a:latin typeface="Symbol"/>
                <a:cs typeface="Symbol"/>
              </a:rPr>
              <a:t></a:t>
            </a:r>
            <a:r>
              <a:rPr dirty="0" sz="2550" spc="140">
                <a:latin typeface="Times New Roman"/>
                <a:cs typeface="Times New Roman"/>
              </a:rPr>
              <a:t>1</a:t>
            </a:r>
            <a:r>
              <a:rPr dirty="0" sz="2550" spc="140">
                <a:latin typeface="Symbol"/>
                <a:cs typeface="Symbol"/>
              </a:rPr>
              <a:t></a:t>
            </a:r>
            <a:r>
              <a:rPr dirty="0" sz="2550" spc="-295">
                <a:latin typeface="Times New Roman"/>
                <a:cs typeface="Times New Roman"/>
              </a:rPr>
              <a:t> </a:t>
            </a:r>
            <a:r>
              <a:rPr dirty="0" sz="2550" spc="85">
                <a:latin typeface="Times New Roman"/>
                <a:cs typeface="Times New Roman"/>
              </a:rPr>
              <a:t>3</a:t>
            </a:r>
            <a:r>
              <a:rPr dirty="0" sz="2550" spc="85">
                <a:latin typeface="Symbol"/>
                <a:cs typeface="Symbol"/>
              </a:rPr>
              <a:t></a:t>
            </a:r>
            <a:r>
              <a:rPr dirty="0" sz="2550" spc="85">
                <a:latin typeface="Times New Roman"/>
                <a:cs typeface="Times New Roman"/>
              </a:rPr>
              <a:t>1</a:t>
            </a:r>
            <a:r>
              <a:rPr dirty="0" sz="2550" spc="85">
                <a:latin typeface="Symbol"/>
                <a:cs typeface="Symbol"/>
              </a:rPr>
              <a:t></a:t>
            </a:r>
            <a:r>
              <a:rPr dirty="0" sz="2550" spc="85">
                <a:latin typeface="Times New Roman"/>
                <a:cs typeface="Times New Roman"/>
              </a:rPr>
              <a:t>1)</a:t>
            </a:r>
            <a:r>
              <a:rPr dirty="0" sz="2550" spc="-150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165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Symbol"/>
                <a:cs typeface="Symbol"/>
              </a:rPr>
              <a:t></a:t>
            </a:r>
            <a:r>
              <a:rPr dirty="0" sz="2550" spc="5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  <a:p>
            <a:pPr marL="988694">
              <a:lnSpc>
                <a:spcPts val="2430"/>
              </a:lnSpc>
              <a:tabLst>
                <a:tab pos="2316480" algn="l"/>
              </a:tabLst>
            </a:pPr>
            <a:r>
              <a:rPr dirty="0" sz="2550" spc="10">
                <a:latin typeface="Times New Roman"/>
                <a:cs typeface="Times New Roman"/>
              </a:rPr>
              <a:t>8	8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29953" y="9190913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647" y="0"/>
                </a:lnTo>
              </a:path>
            </a:pathLst>
          </a:custGeom>
          <a:ln w="16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392608" y="9415422"/>
            <a:ext cx="27559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50" i="1">
                <a:latin typeface="Times New Roman"/>
                <a:cs typeface="Times New Roman"/>
              </a:rPr>
              <a:t>i</a:t>
            </a:r>
            <a:r>
              <a:rPr dirty="0" sz="1500" spc="-105">
                <a:latin typeface="Symbol"/>
                <a:cs typeface="Symbol"/>
              </a:rPr>
              <a:t></a:t>
            </a:r>
            <a:r>
              <a:rPr dirty="0" sz="1500" spc="1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90818" y="8225582"/>
            <a:ext cx="277495" cy="721995"/>
          </a:xfrm>
          <a:prstGeom prst="rect">
            <a:avLst/>
          </a:prstGeom>
        </p:spPr>
        <p:txBody>
          <a:bodyPr wrap="square" lIns="0" tIns="1263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dirty="0" sz="1550" spc="40" i="1">
                <a:latin typeface="Times New Roman"/>
                <a:cs typeface="Times New Roman"/>
              </a:rPr>
              <a:t>i</a:t>
            </a:r>
            <a:r>
              <a:rPr dirty="0" sz="1550" spc="-125">
                <a:latin typeface="Symbol"/>
                <a:cs typeface="Symbol"/>
              </a:rPr>
              <a:t></a:t>
            </a:r>
            <a:r>
              <a:rPr dirty="0" sz="1550" spc="-5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  <a:p>
            <a:pPr algn="ctr" marR="6350">
              <a:lnSpc>
                <a:spcPct val="100000"/>
              </a:lnSpc>
              <a:spcBef>
                <a:spcPts val="919"/>
              </a:spcBef>
            </a:pPr>
            <a:r>
              <a:rPr dirty="0" sz="1500" spc="1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26022" y="8711249"/>
            <a:ext cx="1550035" cy="42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z="2650">
                <a:latin typeface="Times New Roman"/>
                <a:cs typeface="Times New Roman"/>
              </a:rPr>
              <a:t>1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sz="2650">
                <a:latin typeface="Times New Roman"/>
                <a:cs typeface="Times New Roman"/>
              </a:rPr>
              <a:t>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85682" y="9190913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647" y="0"/>
                </a:lnTo>
              </a:path>
            </a:pathLst>
          </a:custGeom>
          <a:ln w="166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082479" y="8745449"/>
            <a:ext cx="6278880" cy="866775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marL="1052195" marR="5080" indent="-1040130">
              <a:lnSpc>
                <a:spcPct val="61400"/>
              </a:lnSpc>
              <a:spcBef>
                <a:spcPts val="1955"/>
              </a:spcBef>
              <a:tabLst>
                <a:tab pos="1263650" algn="l"/>
                <a:tab pos="2407920" algn="l"/>
                <a:tab pos="2625725" algn="l"/>
              </a:tabLst>
            </a:pPr>
            <a:r>
              <a:rPr dirty="0" sz="2650" i="1">
                <a:latin typeface="Times New Roman"/>
                <a:cs typeface="Times New Roman"/>
              </a:rPr>
              <a:t>C </a:t>
            </a:r>
            <a:r>
              <a:rPr dirty="0" sz="2650">
                <a:latin typeface="Symbol"/>
                <a:cs typeface="Symbol"/>
              </a:rPr>
              <a:t></a:t>
            </a:r>
            <a:r>
              <a:rPr dirty="0" sz="2650" spc="-490">
                <a:latin typeface="Times New Roman"/>
                <a:cs typeface="Times New Roman"/>
              </a:rPr>
              <a:t> </a:t>
            </a:r>
            <a:r>
              <a:rPr dirty="0" sz="2650" i="1">
                <a:latin typeface="Times New Roman"/>
                <a:cs typeface="Times New Roman"/>
              </a:rPr>
              <a:t>E</a:t>
            </a:r>
            <a:r>
              <a:rPr dirty="0" sz="2650" spc="-15" i="1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</a:t>
            </a:r>
            <a:r>
              <a:rPr dirty="0" sz="2650">
                <a:latin typeface="Times New Roman"/>
                <a:cs typeface="Times New Roman"/>
              </a:rPr>
              <a:t>	</a:t>
            </a:r>
            <a:r>
              <a:rPr dirty="0" baseline="-6329" sz="5925" spc="15">
                <a:latin typeface="Symbol"/>
                <a:cs typeface="Symbol"/>
              </a:rPr>
              <a:t></a:t>
            </a:r>
            <a:r>
              <a:rPr dirty="0" sz="2650" spc="10" i="1">
                <a:latin typeface="Times New Roman"/>
                <a:cs typeface="Times New Roman"/>
              </a:rPr>
              <a:t>CE</a:t>
            </a:r>
            <a:r>
              <a:rPr dirty="0" sz="2650" spc="-15" i="1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>
                <a:latin typeface="Times New Roman"/>
                <a:cs typeface="Times New Roman"/>
              </a:rPr>
              <a:t>		</a:t>
            </a:r>
            <a:r>
              <a:rPr dirty="0" sz="2650" spc="40">
                <a:latin typeface="Times New Roman"/>
                <a:cs typeface="Times New Roman"/>
              </a:rPr>
              <a:t>(1</a:t>
            </a:r>
            <a:r>
              <a:rPr dirty="0" sz="2650" spc="40">
                <a:latin typeface="Symbol"/>
                <a:cs typeface="Symbol"/>
              </a:rPr>
              <a:t></a:t>
            </a:r>
            <a:r>
              <a:rPr dirty="0" sz="2650" spc="40">
                <a:latin typeface="Times New Roman"/>
                <a:cs typeface="Times New Roman"/>
              </a:rPr>
              <a:t>1</a:t>
            </a:r>
            <a:r>
              <a:rPr dirty="0" sz="2650" spc="40">
                <a:latin typeface="Symbol"/>
                <a:cs typeface="Symbol"/>
              </a:rPr>
              <a:t></a:t>
            </a:r>
            <a:r>
              <a:rPr dirty="0" sz="2650" spc="-310">
                <a:latin typeface="Times New Roman"/>
                <a:cs typeface="Times New Roman"/>
              </a:rPr>
              <a:t> </a:t>
            </a:r>
            <a:r>
              <a:rPr dirty="0" sz="2650" spc="125">
                <a:latin typeface="Times New Roman"/>
                <a:cs typeface="Times New Roman"/>
              </a:rPr>
              <a:t>3</a:t>
            </a:r>
            <a:r>
              <a:rPr dirty="0" sz="2650" spc="125">
                <a:latin typeface="Symbol"/>
                <a:cs typeface="Symbol"/>
              </a:rPr>
              <a:t></a:t>
            </a:r>
            <a:r>
              <a:rPr dirty="0" sz="2650" spc="125">
                <a:latin typeface="Times New Roman"/>
                <a:cs typeface="Times New Roman"/>
              </a:rPr>
              <a:t>1</a:t>
            </a:r>
            <a:r>
              <a:rPr dirty="0" sz="2650" spc="125">
                <a:latin typeface="Symbol"/>
                <a:cs typeface="Symbol"/>
              </a:rPr>
              <a:t></a:t>
            </a:r>
            <a:r>
              <a:rPr dirty="0" sz="2650" spc="125">
                <a:latin typeface="Times New Roman"/>
                <a:cs typeface="Times New Roman"/>
              </a:rPr>
              <a:t>1</a:t>
            </a:r>
            <a:r>
              <a:rPr dirty="0" sz="2650" spc="125">
                <a:latin typeface="Symbol"/>
                <a:cs typeface="Symbol"/>
              </a:rPr>
              <a:t></a:t>
            </a:r>
            <a:r>
              <a:rPr dirty="0" sz="2650" spc="-310">
                <a:latin typeface="Times New Roman"/>
                <a:cs typeface="Times New Roman"/>
              </a:rPr>
              <a:t> </a:t>
            </a:r>
            <a:r>
              <a:rPr dirty="0" sz="2650" spc="75">
                <a:latin typeface="Times New Roman"/>
                <a:cs typeface="Times New Roman"/>
              </a:rPr>
              <a:t>3</a:t>
            </a:r>
            <a:r>
              <a:rPr dirty="0" sz="2650" spc="75">
                <a:latin typeface="Symbol"/>
                <a:cs typeface="Symbol"/>
              </a:rPr>
              <a:t></a:t>
            </a:r>
            <a:r>
              <a:rPr dirty="0" sz="2650" spc="75">
                <a:latin typeface="Times New Roman"/>
                <a:cs typeface="Times New Roman"/>
              </a:rPr>
              <a:t>1</a:t>
            </a:r>
            <a:r>
              <a:rPr dirty="0" sz="2650" spc="75">
                <a:latin typeface="Symbol"/>
                <a:cs typeface="Symbol"/>
              </a:rPr>
              <a:t></a:t>
            </a:r>
            <a:r>
              <a:rPr dirty="0" sz="2650" spc="75">
                <a:latin typeface="Times New Roman"/>
                <a:cs typeface="Times New Roman"/>
              </a:rPr>
              <a:t>1)</a:t>
            </a:r>
            <a:r>
              <a:rPr dirty="0" sz="2650" spc="-160">
                <a:latin typeface="Times New Roman"/>
                <a:cs typeface="Times New Roman"/>
              </a:rPr>
              <a:t> </a:t>
            </a:r>
            <a:r>
              <a:rPr dirty="0" sz="2650">
                <a:latin typeface="Symbol"/>
                <a:cs typeface="Symbol"/>
              </a:rPr>
              <a:t></a:t>
            </a:r>
            <a:r>
              <a:rPr dirty="0" sz="2650" spc="-18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0  8		8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07155" y="9297072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 h="0">
                <a:moveTo>
                  <a:pt x="0" y="0"/>
                </a:moveTo>
                <a:lnTo>
                  <a:pt x="179851" y="0"/>
                </a:lnTo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699693" y="9379100"/>
            <a:ext cx="543560" cy="4279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baseline="14957" sz="3900" spc="15">
                <a:latin typeface="Times New Roman"/>
                <a:cs typeface="Times New Roman"/>
              </a:rPr>
              <a:t>8</a:t>
            </a:r>
            <a:r>
              <a:rPr dirty="0" baseline="14957" sz="3900" spc="89">
                <a:latin typeface="Times New Roman"/>
                <a:cs typeface="Times New Roman"/>
              </a:rPr>
              <a:t> </a:t>
            </a:r>
            <a:r>
              <a:rPr dirty="0" sz="1500" spc="-15" i="1">
                <a:latin typeface="Times New Roman"/>
                <a:cs typeface="Times New Roman"/>
              </a:rPr>
              <a:t>i</a:t>
            </a:r>
            <a:r>
              <a:rPr dirty="0" sz="1500" spc="-15">
                <a:latin typeface="Symbol"/>
                <a:cs typeface="Symbol"/>
              </a:rPr>
              <a:t></a:t>
            </a:r>
            <a:r>
              <a:rPr dirty="0" sz="1500" spc="-15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36696" y="8796766"/>
            <a:ext cx="12255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5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03186" y="8819465"/>
            <a:ext cx="1588770" cy="4279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407160" algn="l"/>
              </a:tabLst>
            </a:pPr>
            <a:r>
              <a:rPr dirty="0" sz="2600" spc="10">
                <a:latin typeface="Times New Roman"/>
                <a:cs typeface="Times New Roman"/>
              </a:rPr>
              <a:t>1</a:t>
            </a:r>
            <a:r>
              <a:rPr dirty="0" sz="2600" spc="10">
                <a:latin typeface="Times New Roman"/>
                <a:cs typeface="Times New Roman"/>
              </a:rPr>
              <a:t>	</a:t>
            </a:r>
            <a:r>
              <a:rPr dirty="0" sz="2600" spc="1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94850" y="9288302"/>
            <a:ext cx="193040" cy="4279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600" spc="10">
                <a:latin typeface="Times New Roman"/>
                <a:cs typeface="Times New Roman"/>
              </a:rPr>
              <a:t>8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102311" y="9297072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 h="0">
                <a:moveTo>
                  <a:pt x="0" y="0"/>
                </a:moveTo>
                <a:lnTo>
                  <a:pt x="179851" y="0"/>
                </a:lnTo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664239" y="8853515"/>
            <a:ext cx="6270625" cy="629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57935" algn="l"/>
                <a:tab pos="2659380" algn="l"/>
              </a:tabLst>
            </a:pPr>
            <a:r>
              <a:rPr dirty="0" sz="2600" spc="25" i="1">
                <a:latin typeface="Times New Roman"/>
                <a:cs typeface="Times New Roman"/>
              </a:rPr>
              <a:t>D</a:t>
            </a:r>
            <a:r>
              <a:rPr dirty="0" sz="2600" spc="-350" i="1">
                <a:latin typeface="Times New Roman"/>
                <a:cs typeface="Times New Roman"/>
              </a:rPr>
              <a:t> </a:t>
            </a:r>
            <a:r>
              <a:rPr dirty="0" sz="2600" spc="10">
                <a:latin typeface="Symbol"/>
                <a:cs typeface="Symbol"/>
              </a:rPr>
              <a:t></a:t>
            </a:r>
            <a:r>
              <a:rPr dirty="0" sz="2600" spc="-265">
                <a:latin typeface="Times New Roman"/>
                <a:cs typeface="Times New Roman"/>
              </a:rPr>
              <a:t> </a:t>
            </a:r>
            <a:r>
              <a:rPr dirty="0" sz="2600" spc="15" i="1">
                <a:latin typeface="Times New Roman"/>
                <a:cs typeface="Times New Roman"/>
              </a:rPr>
              <a:t>E</a:t>
            </a:r>
            <a:r>
              <a:rPr dirty="0" sz="2600" spc="-5" i="1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Symbol"/>
                <a:cs typeface="Symbol"/>
              </a:rPr>
              <a:t></a:t>
            </a:r>
            <a:r>
              <a:rPr dirty="0" sz="2600" spc="15">
                <a:latin typeface="Times New Roman"/>
                <a:cs typeface="Times New Roman"/>
              </a:rPr>
              <a:t>	</a:t>
            </a:r>
            <a:r>
              <a:rPr dirty="0" baseline="-6329" sz="5925" spc="150">
                <a:latin typeface="Symbol"/>
                <a:cs typeface="Symbol"/>
              </a:rPr>
              <a:t></a:t>
            </a:r>
            <a:r>
              <a:rPr dirty="0" sz="2600" spc="100" i="1">
                <a:latin typeface="Times New Roman"/>
                <a:cs typeface="Times New Roman"/>
              </a:rPr>
              <a:t>DE</a:t>
            </a:r>
            <a:r>
              <a:rPr dirty="0" sz="2600" spc="-5" i="1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Symbol"/>
                <a:cs typeface="Symbol"/>
              </a:rPr>
              <a:t></a:t>
            </a:r>
            <a:r>
              <a:rPr dirty="0" sz="2600" spc="15">
                <a:latin typeface="Times New Roman"/>
                <a:cs typeface="Times New Roman"/>
              </a:rPr>
              <a:t>	</a:t>
            </a:r>
            <a:r>
              <a:rPr dirty="0" sz="2600" spc="60">
                <a:latin typeface="Times New Roman"/>
                <a:cs typeface="Times New Roman"/>
              </a:rPr>
              <a:t>(1</a:t>
            </a:r>
            <a:r>
              <a:rPr dirty="0" sz="2600" spc="60">
                <a:latin typeface="Symbol"/>
                <a:cs typeface="Symbol"/>
              </a:rPr>
              <a:t></a:t>
            </a:r>
            <a:r>
              <a:rPr dirty="0" sz="2600" spc="60">
                <a:latin typeface="Times New Roman"/>
                <a:cs typeface="Times New Roman"/>
              </a:rPr>
              <a:t>1</a:t>
            </a:r>
            <a:r>
              <a:rPr dirty="0" sz="2600" spc="60">
                <a:latin typeface="Symbol"/>
                <a:cs typeface="Symbol"/>
              </a:rPr>
              <a:t></a:t>
            </a:r>
            <a:r>
              <a:rPr dirty="0" sz="2600" spc="-305">
                <a:latin typeface="Times New Roman"/>
                <a:cs typeface="Times New Roman"/>
              </a:rPr>
              <a:t> </a:t>
            </a:r>
            <a:r>
              <a:rPr dirty="0" sz="2600" spc="150">
                <a:latin typeface="Times New Roman"/>
                <a:cs typeface="Times New Roman"/>
              </a:rPr>
              <a:t>3</a:t>
            </a:r>
            <a:r>
              <a:rPr dirty="0" sz="2600" spc="150">
                <a:latin typeface="Symbol"/>
                <a:cs typeface="Symbol"/>
              </a:rPr>
              <a:t></a:t>
            </a:r>
            <a:r>
              <a:rPr dirty="0" sz="2600" spc="150">
                <a:latin typeface="Times New Roman"/>
                <a:cs typeface="Times New Roman"/>
              </a:rPr>
              <a:t>1</a:t>
            </a:r>
            <a:r>
              <a:rPr dirty="0" sz="2600" spc="150">
                <a:latin typeface="Symbol"/>
                <a:cs typeface="Symbol"/>
              </a:rPr>
              <a:t></a:t>
            </a:r>
            <a:r>
              <a:rPr dirty="0" sz="2600" spc="150">
                <a:latin typeface="Times New Roman"/>
                <a:cs typeface="Times New Roman"/>
              </a:rPr>
              <a:t>1</a:t>
            </a:r>
            <a:r>
              <a:rPr dirty="0" sz="2600" spc="150">
                <a:latin typeface="Symbol"/>
                <a:cs typeface="Symbol"/>
              </a:rPr>
              <a:t></a:t>
            </a:r>
            <a:r>
              <a:rPr dirty="0" sz="2600" spc="-305">
                <a:latin typeface="Times New Roman"/>
                <a:cs typeface="Times New Roman"/>
              </a:rPr>
              <a:t> </a:t>
            </a:r>
            <a:r>
              <a:rPr dirty="0" sz="2600" spc="90">
                <a:latin typeface="Times New Roman"/>
                <a:cs typeface="Times New Roman"/>
              </a:rPr>
              <a:t>3</a:t>
            </a:r>
            <a:r>
              <a:rPr dirty="0" sz="2600" spc="90">
                <a:latin typeface="Symbol"/>
                <a:cs typeface="Symbol"/>
              </a:rPr>
              <a:t></a:t>
            </a:r>
            <a:r>
              <a:rPr dirty="0" sz="2600" spc="90">
                <a:latin typeface="Times New Roman"/>
                <a:cs typeface="Times New Roman"/>
              </a:rPr>
              <a:t>1</a:t>
            </a:r>
            <a:r>
              <a:rPr dirty="0" sz="2600" spc="90">
                <a:latin typeface="Symbol"/>
                <a:cs typeface="Symbol"/>
              </a:rPr>
              <a:t></a:t>
            </a:r>
            <a:r>
              <a:rPr dirty="0" sz="2600" spc="90">
                <a:latin typeface="Times New Roman"/>
                <a:cs typeface="Times New Roman"/>
              </a:rPr>
              <a:t>1)</a:t>
            </a:r>
            <a:r>
              <a:rPr dirty="0" sz="2600" spc="-155">
                <a:latin typeface="Times New Roman"/>
                <a:cs typeface="Times New Roman"/>
              </a:rPr>
              <a:t> </a:t>
            </a:r>
            <a:r>
              <a:rPr dirty="0" sz="2600" spc="15">
                <a:latin typeface="Symbol"/>
                <a:cs typeface="Symbol"/>
              </a:rPr>
              <a:t></a:t>
            </a:r>
            <a:r>
              <a:rPr dirty="0" sz="2600" spc="-355">
                <a:latin typeface="Times New Roman"/>
                <a:cs typeface="Times New Roman"/>
              </a:rPr>
              <a:t> </a:t>
            </a:r>
            <a:r>
              <a:rPr dirty="0" sz="2600" spc="1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06301" y="9787687"/>
            <a:ext cx="898525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结果</a:t>
            </a:r>
            <a:r>
              <a:rPr dirty="0" sz="2850" spc="25" b="0">
                <a:latin typeface="Microsoft JhengHei UI Light"/>
                <a:cs typeface="Microsoft JhengHei UI Light"/>
              </a:rPr>
              <a:t>：</a:t>
            </a:r>
            <a:r>
              <a:rPr dirty="0" sz="2850" spc="25">
                <a:latin typeface="Arial"/>
                <a:cs typeface="Arial"/>
              </a:rPr>
              <a:t>A</a:t>
            </a:r>
            <a:r>
              <a:rPr dirty="0" sz="2850" spc="30" b="0">
                <a:latin typeface="Microsoft JhengHei UI Light"/>
                <a:cs typeface="Microsoft JhengHei UI Light"/>
              </a:rPr>
              <a:t>发送了</a:t>
            </a:r>
            <a:r>
              <a:rPr dirty="0" sz="2850" spc="25">
                <a:latin typeface="Arial"/>
                <a:cs typeface="Arial"/>
              </a:rPr>
              <a:t>1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25">
                <a:latin typeface="Arial"/>
                <a:cs typeface="Arial"/>
              </a:rPr>
              <a:t>B</a:t>
            </a:r>
            <a:r>
              <a:rPr dirty="0" sz="2850" spc="30" b="0">
                <a:latin typeface="Microsoft JhengHei UI Light"/>
                <a:cs typeface="Microsoft JhengHei UI Light"/>
              </a:rPr>
              <a:t>发送了</a:t>
            </a:r>
            <a:r>
              <a:rPr dirty="0" sz="2850" spc="25">
                <a:latin typeface="Arial"/>
                <a:cs typeface="Arial"/>
              </a:rPr>
              <a:t>0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25">
                <a:latin typeface="Arial"/>
                <a:cs typeface="Arial"/>
              </a:rPr>
              <a:t>C</a:t>
            </a:r>
            <a:r>
              <a:rPr dirty="0" sz="2850" spc="30" b="0">
                <a:latin typeface="Microsoft JhengHei UI Light"/>
                <a:cs typeface="Microsoft JhengHei UI Light"/>
              </a:rPr>
              <a:t>没有发送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25">
                <a:latin typeface="Arial"/>
                <a:cs typeface="Arial"/>
              </a:rPr>
              <a:t>D</a:t>
            </a:r>
            <a:r>
              <a:rPr dirty="0" sz="2850" spc="30" b="0">
                <a:latin typeface="Microsoft JhengHei UI Light"/>
                <a:cs typeface="Microsoft JhengHei UI Light"/>
              </a:rPr>
              <a:t>发送了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82633" y="3800645"/>
            <a:ext cx="4057015" cy="1872614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30" b="0">
                <a:latin typeface="Microsoft JhengHei UI Light"/>
                <a:cs typeface="Microsoft JhengHei UI Light"/>
              </a:rPr>
              <a:t>想接收哪个站的数据，就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ts val="4850"/>
              </a:lnSpc>
              <a:spcBef>
                <a:spcPts val="395"/>
              </a:spcBef>
            </a:pPr>
            <a:r>
              <a:rPr dirty="0" sz="2850" spc="25" b="0">
                <a:latin typeface="Microsoft JhengHei UI Light"/>
                <a:cs typeface="Microsoft JhengHei UI Light"/>
              </a:rPr>
              <a:t>⽤哪个站的码⽚与收到的 </a:t>
            </a:r>
            <a:r>
              <a:rPr dirty="0" sz="2850" spc="30" b="0">
                <a:latin typeface="Microsoft JhengHei UI Light"/>
                <a:cs typeface="Microsoft JhengHei UI Light"/>
              </a:rPr>
              <a:t>结果求内积。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9447116" y="715916"/>
            <a:ext cx="122174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例题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3357" y="3104444"/>
            <a:ext cx="9920100" cy="180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465129" y="3325275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9156459" y="0"/>
                </a:moveTo>
                <a:lnTo>
                  <a:pt x="240097" y="0"/>
                </a:lnTo>
                <a:lnTo>
                  <a:pt x="192319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5" y="45785"/>
                </a:lnTo>
                <a:lnTo>
                  <a:pt x="11766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1042586"/>
                </a:lnTo>
                <a:lnTo>
                  <a:pt x="183" y="1090364"/>
                </a:lnTo>
                <a:lnTo>
                  <a:pt x="1470" y="1128895"/>
                </a:lnTo>
                <a:lnTo>
                  <a:pt x="11766" y="1183499"/>
                </a:lnTo>
                <a:lnTo>
                  <a:pt x="45785" y="1236898"/>
                </a:lnTo>
                <a:lnTo>
                  <a:pt x="99184" y="1270917"/>
                </a:lnTo>
                <a:lnTo>
                  <a:pt x="153788" y="1281212"/>
                </a:lnTo>
                <a:lnTo>
                  <a:pt x="192319" y="1282499"/>
                </a:lnTo>
                <a:lnTo>
                  <a:pt x="240097" y="1282683"/>
                </a:lnTo>
                <a:lnTo>
                  <a:pt x="9156459" y="1282683"/>
                </a:lnTo>
                <a:lnTo>
                  <a:pt x="9204238" y="1282499"/>
                </a:lnTo>
                <a:lnTo>
                  <a:pt x="9242769" y="1281212"/>
                </a:lnTo>
                <a:lnTo>
                  <a:pt x="9297376" y="1270917"/>
                </a:lnTo>
                <a:lnTo>
                  <a:pt x="9350772" y="1236898"/>
                </a:lnTo>
                <a:lnTo>
                  <a:pt x="9384787" y="1183499"/>
                </a:lnTo>
                <a:lnTo>
                  <a:pt x="9395085" y="1128895"/>
                </a:lnTo>
                <a:lnTo>
                  <a:pt x="9396372" y="1090364"/>
                </a:lnTo>
                <a:lnTo>
                  <a:pt x="9396556" y="1042586"/>
                </a:lnTo>
                <a:lnTo>
                  <a:pt x="9396556" y="240097"/>
                </a:lnTo>
                <a:lnTo>
                  <a:pt x="9396372" y="192319"/>
                </a:lnTo>
                <a:lnTo>
                  <a:pt x="9395085" y="153788"/>
                </a:lnTo>
                <a:lnTo>
                  <a:pt x="9384787" y="99184"/>
                </a:lnTo>
                <a:lnTo>
                  <a:pt x="9350772" y="45785"/>
                </a:lnTo>
                <a:lnTo>
                  <a:pt x="9297376" y="11766"/>
                </a:lnTo>
                <a:lnTo>
                  <a:pt x="9242769" y="1470"/>
                </a:lnTo>
                <a:lnTo>
                  <a:pt x="9204238" y="183"/>
                </a:lnTo>
                <a:lnTo>
                  <a:pt x="9156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65129" y="3325275"/>
            <a:ext cx="9396730" cy="1282700"/>
          </a:xfrm>
          <a:custGeom>
            <a:avLst/>
            <a:gdLst/>
            <a:ahLst/>
            <a:cxnLst/>
            <a:rect l="l" t="t" r="r" b="b"/>
            <a:pathLst>
              <a:path w="9396730" h="1282700">
                <a:moveTo>
                  <a:pt x="240097" y="0"/>
                </a:moveTo>
                <a:lnTo>
                  <a:pt x="9156459" y="0"/>
                </a:lnTo>
                <a:lnTo>
                  <a:pt x="9204237" y="183"/>
                </a:lnTo>
                <a:lnTo>
                  <a:pt x="9242767" y="1470"/>
                </a:lnTo>
                <a:lnTo>
                  <a:pt x="9297371" y="11765"/>
                </a:lnTo>
                <a:lnTo>
                  <a:pt x="9350771" y="45785"/>
                </a:lnTo>
                <a:lnTo>
                  <a:pt x="9384790" y="99184"/>
                </a:lnTo>
                <a:lnTo>
                  <a:pt x="9395085" y="153788"/>
                </a:lnTo>
                <a:lnTo>
                  <a:pt x="9396371" y="192318"/>
                </a:lnTo>
                <a:lnTo>
                  <a:pt x="9396555" y="240097"/>
                </a:lnTo>
                <a:lnTo>
                  <a:pt x="9396555" y="1042586"/>
                </a:lnTo>
                <a:lnTo>
                  <a:pt x="9396371" y="1090364"/>
                </a:lnTo>
                <a:lnTo>
                  <a:pt x="9395085" y="1128895"/>
                </a:lnTo>
                <a:lnTo>
                  <a:pt x="9384790" y="1183499"/>
                </a:lnTo>
                <a:lnTo>
                  <a:pt x="9350771" y="1236898"/>
                </a:lnTo>
                <a:lnTo>
                  <a:pt x="9297371" y="1270917"/>
                </a:lnTo>
                <a:lnTo>
                  <a:pt x="9242767" y="1281212"/>
                </a:lnTo>
                <a:lnTo>
                  <a:pt x="9204237" y="1282499"/>
                </a:lnTo>
                <a:lnTo>
                  <a:pt x="9156459" y="1282683"/>
                </a:lnTo>
                <a:lnTo>
                  <a:pt x="240097" y="1282683"/>
                </a:lnTo>
                <a:lnTo>
                  <a:pt x="192318" y="1282499"/>
                </a:lnTo>
                <a:lnTo>
                  <a:pt x="153788" y="1281212"/>
                </a:lnTo>
                <a:lnTo>
                  <a:pt x="99184" y="1270917"/>
                </a:lnTo>
                <a:lnTo>
                  <a:pt x="45785" y="1236898"/>
                </a:lnTo>
                <a:lnTo>
                  <a:pt x="11765" y="1183499"/>
                </a:lnTo>
                <a:lnTo>
                  <a:pt x="1470" y="1128895"/>
                </a:lnTo>
                <a:lnTo>
                  <a:pt x="183" y="1090364"/>
                </a:lnTo>
                <a:lnTo>
                  <a:pt x="0" y="104258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71812" y="3679421"/>
            <a:ext cx="79838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 b="0">
                <a:latin typeface="Microsoft JhengHei UI Light"/>
                <a:cs typeface="Microsoft JhengHei UI Light"/>
              </a:rPr>
              <a:t>码分复⽤：不同⽤户，相同时间，不同码⽚</a:t>
            </a:r>
            <a:endParaRPr sz="330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47116" y="715916"/>
            <a:ext cx="122174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⼩结</a:t>
            </a:r>
            <a:endParaRPr sz="4600">
              <a:latin typeface="Microsoft JhengHei UI Light"/>
              <a:cs typeface="Microsoft JhengHei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9077" y="2690343"/>
            <a:ext cx="4027170" cy="58578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信道复⽤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频分多路复⽤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时分多路复⽤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统计时分复⽤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波分多路复⽤</a:t>
            </a:r>
            <a:endParaRPr sz="3600">
              <a:latin typeface="Microsoft JhengHei UI Light"/>
              <a:cs typeface="Microsoft JhengHei UI Light"/>
            </a:endParaRPr>
          </a:p>
          <a:p>
            <a:pPr lvl="2" marL="1249045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124968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码分复⽤技术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581" y="779588"/>
            <a:ext cx="3265804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25"/>
              </a:lnSpc>
            </a:pPr>
            <a:r>
              <a:rPr dirty="0" sz="4200" spc="7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数字传输系统</a:t>
            </a:r>
            <a:endParaRPr sz="4200">
              <a:latin typeface="Microsoft JhengHei UI Light"/>
              <a:cs typeface="Microsoft JhengHei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50922" y="715916"/>
            <a:ext cx="36144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数字传输系统</a:t>
            </a:r>
          </a:p>
        </p:txBody>
      </p:sp>
      <p:sp>
        <p:nvSpPr>
          <p:cNvPr id="8" name="object 8"/>
          <p:cNvSpPr/>
          <p:nvPr/>
        </p:nvSpPr>
        <p:spPr>
          <a:xfrm>
            <a:off x="6083584" y="1790521"/>
            <a:ext cx="13759235" cy="6161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365750"/>
          </a:xfrm>
          <a:custGeom>
            <a:avLst/>
            <a:gdLst/>
            <a:ahLst/>
            <a:cxnLst/>
            <a:rect l="l" t="t" r="r" b="b"/>
            <a:pathLst>
              <a:path w="12963525" h="536575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107302"/>
                </a:lnTo>
                <a:lnTo>
                  <a:pt x="197" y="5158671"/>
                </a:lnTo>
                <a:lnTo>
                  <a:pt x="1581" y="5200099"/>
                </a:lnTo>
                <a:lnTo>
                  <a:pt x="12649" y="5258807"/>
                </a:lnTo>
                <a:lnTo>
                  <a:pt x="49226" y="5316221"/>
                </a:lnTo>
                <a:lnTo>
                  <a:pt x="106640" y="5352798"/>
                </a:lnTo>
                <a:lnTo>
                  <a:pt x="165348" y="5363866"/>
                </a:lnTo>
                <a:lnTo>
                  <a:pt x="206776" y="5365250"/>
                </a:lnTo>
                <a:lnTo>
                  <a:pt x="258146" y="5365448"/>
                </a:lnTo>
                <a:lnTo>
                  <a:pt x="12705299" y="5365448"/>
                </a:lnTo>
                <a:lnTo>
                  <a:pt x="12756671" y="5365250"/>
                </a:lnTo>
                <a:lnTo>
                  <a:pt x="12798099" y="5363866"/>
                </a:lnTo>
                <a:lnTo>
                  <a:pt x="12856802" y="5352798"/>
                </a:lnTo>
                <a:lnTo>
                  <a:pt x="12914218" y="5316221"/>
                </a:lnTo>
                <a:lnTo>
                  <a:pt x="12950799" y="5258807"/>
                </a:lnTo>
                <a:lnTo>
                  <a:pt x="12961867" y="5200099"/>
                </a:lnTo>
                <a:lnTo>
                  <a:pt x="12963250" y="5158671"/>
                </a:lnTo>
                <a:lnTo>
                  <a:pt x="12963448" y="5107302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1478" y="2167473"/>
            <a:ext cx="12963525" cy="5365750"/>
          </a:xfrm>
          <a:custGeom>
            <a:avLst/>
            <a:gdLst/>
            <a:ahLst/>
            <a:cxnLst/>
            <a:rect l="l" t="t" r="r" b="b"/>
            <a:pathLst>
              <a:path w="12963525" h="536575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107302"/>
                </a:lnTo>
                <a:lnTo>
                  <a:pt x="12963250" y="5158671"/>
                </a:lnTo>
                <a:lnTo>
                  <a:pt x="12961867" y="5200099"/>
                </a:lnTo>
                <a:lnTo>
                  <a:pt x="12950799" y="5258807"/>
                </a:lnTo>
                <a:lnTo>
                  <a:pt x="12914218" y="5316221"/>
                </a:lnTo>
                <a:lnTo>
                  <a:pt x="12856802" y="5352798"/>
                </a:lnTo>
                <a:lnTo>
                  <a:pt x="12798099" y="5363866"/>
                </a:lnTo>
                <a:lnTo>
                  <a:pt x="12756671" y="5365250"/>
                </a:lnTo>
                <a:lnTo>
                  <a:pt x="12705299" y="5365448"/>
                </a:lnTo>
                <a:lnTo>
                  <a:pt x="258145" y="5365448"/>
                </a:lnTo>
                <a:lnTo>
                  <a:pt x="206775" y="5365250"/>
                </a:lnTo>
                <a:lnTo>
                  <a:pt x="165348" y="5363866"/>
                </a:lnTo>
                <a:lnTo>
                  <a:pt x="106640" y="5352798"/>
                </a:lnTo>
                <a:lnTo>
                  <a:pt x="49226" y="5316221"/>
                </a:lnTo>
                <a:lnTo>
                  <a:pt x="12650" y="5258807"/>
                </a:lnTo>
                <a:lnTo>
                  <a:pt x="1581" y="5200099"/>
                </a:lnTo>
                <a:lnTo>
                  <a:pt x="197" y="5158671"/>
                </a:lnTo>
                <a:lnTo>
                  <a:pt x="0" y="5107302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6645" y="278630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02910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5265249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9303" y="2562824"/>
            <a:ext cx="10866120" cy="3115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在早期电话⽹中，市话局到⽤户电话机的⽤户线是双绞线电缆，⻓ 途⼲线采⽤的是频分复</a:t>
            </a:r>
            <a:r>
              <a:rPr dirty="0" sz="2850" spc="30" b="0">
                <a:latin typeface="Microsoft JhengHei UI Light"/>
                <a:cs typeface="Microsoft JhengHei UI Light"/>
              </a:rPr>
              <a:t>⽤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75">
                <a:solidFill>
                  <a:srgbClr val="FF2600"/>
                </a:solidFill>
                <a:latin typeface="Arial"/>
                <a:cs typeface="Arial"/>
              </a:rPr>
              <a:t>FDM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的模拟传输⽅式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378460">
              <a:lnSpc>
                <a:spcPct val="141800"/>
              </a:lnSpc>
              <a:spcBef>
                <a:spcPts val="90"/>
              </a:spcBef>
            </a:pP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数字通信</a:t>
            </a:r>
            <a:r>
              <a:rPr dirty="0" sz="2850" spc="80" b="0">
                <a:latin typeface="Microsoft JhengHei UI Light"/>
                <a:cs typeface="Microsoft JhengHei UI Light"/>
              </a:rPr>
              <a:t>⽆论是在传输质量上还是经济上都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有明显的优于模拟通 信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⽬前，⻓途⼲线⼤都采⽤时分复</a:t>
            </a:r>
            <a:r>
              <a:rPr dirty="0" sz="2850" spc="30" b="0">
                <a:latin typeface="Microsoft JhengHei UI Light"/>
                <a:cs typeface="Microsoft JhengHei UI Light"/>
              </a:rPr>
              <a:t>⽤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0">
                <a:solidFill>
                  <a:srgbClr val="FF2600"/>
                </a:solidFill>
                <a:latin typeface="Arial"/>
                <a:cs typeface="Arial"/>
              </a:rPr>
              <a:t>PCM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的数字传输⽅式：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0772" y="589237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430" y="5652699"/>
            <a:ext cx="10779760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脉码调</a:t>
            </a:r>
            <a:r>
              <a:rPr dirty="0" sz="2850" spc="30" b="0">
                <a:latin typeface="Microsoft JhengHei UI Light"/>
                <a:cs typeface="Microsoft JhengHei UI Light"/>
              </a:rPr>
              <a:t>制</a:t>
            </a:r>
            <a:r>
              <a:rPr dirty="0" sz="2850" spc="90" b="0">
                <a:latin typeface="Microsoft JhengHei UI Light"/>
                <a:cs typeface="Microsoft JhengHei UI Light"/>
              </a:rPr>
              <a:t> </a:t>
            </a:r>
            <a:r>
              <a:rPr dirty="0" sz="2850" spc="0">
                <a:latin typeface="Arial"/>
                <a:cs typeface="Arial"/>
              </a:rPr>
              <a:t>PCM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体制最初是为了在电话局之间的中继线上传送多路 的电话。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0648" y="715916"/>
            <a:ext cx="98145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常⽤物理层相关标准</a:t>
            </a:r>
            <a:r>
              <a:rPr dirty="0" spc="90"/>
              <a:t>：</a:t>
            </a:r>
            <a:r>
              <a:rPr dirty="0" spc="90" b="0">
                <a:latin typeface="Arial"/>
                <a:cs typeface="Arial"/>
              </a:rPr>
              <a:t>RJ45</a:t>
            </a:r>
            <a:r>
              <a:rPr dirty="0" spc="100"/>
              <a:t>电⽓特性</a:t>
            </a:r>
          </a:p>
        </p:txBody>
      </p:sp>
      <p:sp>
        <p:nvSpPr>
          <p:cNvPr id="7" name="object 7"/>
          <p:cNvSpPr/>
          <p:nvPr/>
        </p:nvSpPr>
        <p:spPr>
          <a:xfrm>
            <a:off x="12540351" y="2275302"/>
            <a:ext cx="6799539" cy="3518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84844" y="2275302"/>
            <a:ext cx="6855459" cy="3518535"/>
          </a:xfrm>
          <a:custGeom>
            <a:avLst/>
            <a:gdLst/>
            <a:ahLst/>
            <a:cxnLst/>
            <a:rect l="l" t="t" r="r" b="b"/>
            <a:pathLst>
              <a:path w="6855459" h="3518535">
                <a:moveTo>
                  <a:pt x="0" y="0"/>
                </a:moveTo>
                <a:lnTo>
                  <a:pt x="0" y="3518217"/>
                </a:lnTo>
                <a:lnTo>
                  <a:pt x="6855157" y="3518217"/>
                </a:lnTo>
                <a:lnTo>
                  <a:pt x="6855157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86396" y="2277102"/>
            <a:ext cx="4918530" cy="3514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86396" y="2277102"/>
            <a:ext cx="4918710" cy="3514725"/>
          </a:xfrm>
          <a:custGeom>
            <a:avLst/>
            <a:gdLst/>
            <a:ahLst/>
            <a:cxnLst/>
            <a:rect l="l" t="t" r="r" b="b"/>
            <a:pathLst>
              <a:path w="4918709" h="3514725">
                <a:moveTo>
                  <a:pt x="0" y="0"/>
                </a:moveTo>
                <a:lnTo>
                  <a:pt x="0" y="3514617"/>
                </a:lnTo>
                <a:lnTo>
                  <a:pt x="4918371" y="3514617"/>
                </a:lnTo>
                <a:lnTo>
                  <a:pt x="4918371" y="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83584" y="6678302"/>
            <a:ext cx="13759235" cy="3997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1478" y="7055254"/>
            <a:ext cx="12963525" cy="3202305"/>
          </a:xfrm>
          <a:custGeom>
            <a:avLst/>
            <a:gdLst/>
            <a:ahLst/>
            <a:cxnLst/>
            <a:rect l="l" t="t" r="r" b="b"/>
            <a:pathLst>
              <a:path w="12963525" h="320230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2943721"/>
                </a:lnTo>
                <a:lnTo>
                  <a:pt x="197" y="2995091"/>
                </a:lnTo>
                <a:lnTo>
                  <a:pt x="1581" y="3036518"/>
                </a:lnTo>
                <a:lnTo>
                  <a:pt x="12649" y="3095227"/>
                </a:lnTo>
                <a:lnTo>
                  <a:pt x="49226" y="3152640"/>
                </a:lnTo>
                <a:lnTo>
                  <a:pt x="106640" y="3189217"/>
                </a:lnTo>
                <a:lnTo>
                  <a:pt x="165348" y="3200285"/>
                </a:lnTo>
                <a:lnTo>
                  <a:pt x="206776" y="3201669"/>
                </a:lnTo>
                <a:lnTo>
                  <a:pt x="258146" y="3201866"/>
                </a:lnTo>
                <a:lnTo>
                  <a:pt x="12705299" y="3201866"/>
                </a:lnTo>
                <a:lnTo>
                  <a:pt x="12756671" y="3201669"/>
                </a:lnTo>
                <a:lnTo>
                  <a:pt x="12798099" y="3200285"/>
                </a:lnTo>
                <a:lnTo>
                  <a:pt x="12856802" y="3189217"/>
                </a:lnTo>
                <a:lnTo>
                  <a:pt x="12914218" y="3152640"/>
                </a:lnTo>
                <a:lnTo>
                  <a:pt x="12950799" y="3095227"/>
                </a:lnTo>
                <a:lnTo>
                  <a:pt x="12961867" y="3036518"/>
                </a:lnTo>
                <a:lnTo>
                  <a:pt x="12963250" y="2995091"/>
                </a:lnTo>
                <a:lnTo>
                  <a:pt x="12963448" y="2943721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81478" y="7055254"/>
            <a:ext cx="12963525" cy="3202305"/>
          </a:xfrm>
          <a:custGeom>
            <a:avLst/>
            <a:gdLst/>
            <a:ahLst/>
            <a:cxnLst/>
            <a:rect l="l" t="t" r="r" b="b"/>
            <a:pathLst>
              <a:path w="12963525" h="320230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2943721"/>
                </a:lnTo>
                <a:lnTo>
                  <a:pt x="12963250" y="2995091"/>
                </a:lnTo>
                <a:lnTo>
                  <a:pt x="12961867" y="3036518"/>
                </a:lnTo>
                <a:lnTo>
                  <a:pt x="12950799" y="3095227"/>
                </a:lnTo>
                <a:lnTo>
                  <a:pt x="12914218" y="3152640"/>
                </a:lnTo>
                <a:lnTo>
                  <a:pt x="12856802" y="3189217"/>
                </a:lnTo>
                <a:lnTo>
                  <a:pt x="12798099" y="3200285"/>
                </a:lnTo>
                <a:lnTo>
                  <a:pt x="12756671" y="3201669"/>
                </a:lnTo>
                <a:lnTo>
                  <a:pt x="12705299" y="3201866"/>
                </a:lnTo>
                <a:lnTo>
                  <a:pt x="258145" y="3201866"/>
                </a:lnTo>
                <a:lnTo>
                  <a:pt x="206775" y="3201669"/>
                </a:lnTo>
                <a:lnTo>
                  <a:pt x="165348" y="3200285"/>
                </a:lnTo>
                <a:lnTo>
                  <a:pt x="106640" y="3189217"/>
                </a:lnTo>
                <a:lnTo>
                  <a:pt x="49226" y="3152640"/>
                </a:lnTo>
                <a:lnTo>
                  <a:pt x="12650" y="3095227"/>
                </a:lnTo>
                <a:lnTo>
                  <a:pt x="1581" y="3036518"/>
                </a:lnTo>
                <a:lnTo>
                  <a:pt x="197" y="2995091"/>
                </a:lnTo>
                <a:lnTo>
                  <a:pt x="0" y="2943721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66645" y="7567121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5" y="8156384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6645" y="8745646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645" y="9287392"/>
            <a:ext cx="11620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5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5744" y="7341215"/>
            <a:ext cx="11196955" cy="2331720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270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额定电流</a:t>
            </a:r>
            <a:r>
              <a:rPr dirty="0" sz="2700" spc="5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700" spc="50">
                <a:latin typeface="Arial"/>
                <a:cs typeface="Arial"/>
              </a:rPr>
              <a:t>1.5AMPS</a:t>
            </a:r>
            <a:r>
              <a:rPr dirty="0" sz="2700" spc="50" b="0">
                <a:latin typeface="Microsoft JhengHei UI Light"/>
                <a:cs typeface="Microsoft JhengHei UI Light"/>
              </a:rPr>
              <a:t>；</a:t>
            </a:r>
            <a:r>
              <a:rPr dirty="0" sz="2700" spc="55" b="0">
                <a:latin typeface="Microsoft JhengHei UI Light"/>
                <a:cs typeface="Microsoft JhengHei UI Light"/>
              </a:rPr>
              <a:t>额定电压</a:t>
            </a:r>
            <a:r>
              <a:rPr dirty="0" sz="2700" spc="25" b="0">
                <a:latin typeface="Microsoft JhengHei UI Light"/>
                <a:cs typeface="Microsoft JhengHei UI Light"/>
              </a:rPr>
              <a:t>：</a:t>
            </a:r>
            <a:r>
              <a:rPr dirty="0" sz="2700" spc="25">
                <a:latin typeface="Arial"/>
                <a:cs typeface="Arial"/>
              </a:rPr>
              <a:t>125VAC</a:t>
            </a:r>
            <a:r>
              <a:rPr dirty="0" sz="2700" spc="25" b="0">
                <a:latin typeface="Microsoft JhengHei UI Light"/>
                <a:cs typeface="Microsoft JhengHei UI Light"/>
              </a:rPr>
              <a:t>；</a:t>
            </a:r>
            <a:endParaRPr sz="27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70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绝缘电阻：</a:t>
            </a:r>
            <a:r>
              <a:rPr dirty="0" sz="2700" spc="55" b="0">
                <a:latin typeface="Microsoft JhengHei UI Light"/>
                <a:cs typeface="Microsoft JhengHei UI Light"/>
              </a:rPr>
              <a:t>不⼩于</a:t>
            </a:r>
            <a:r>
              <a:rPr dirty="0" sz="2700" spc="50">
                <a:latin typeface="Arial"/>
                <a:cs typeface="Arial"/>
              </a:rPr>
              <a:t>500MΩ</a:t>
            </a:r>
            <a:r>
              <a:rPr dirty="0" sz="2700" spc="50" b="0">
                <a:latin typeface="Microsoft JhengHei UI Light"/>
                <a:cs typeface="Microsoft JhengHei UI Light"/>
              </a:rPr>
              <a:t>；</a:t>
            </a:r>
            <a:r>
              <a:rPr dirty="0" sz="2700" spc="55" b="0">
                <a:latin typeface="Microsoft JhengHei UI Light"/>
                <a:cs typeface="Microsoft JhengHei UI Light"/>
              </a:rPr>
              <a:t>⼯作环境温度</a:t>
            </a:r>
            <a:r>
              <a:rPr dirty="0" sz="2700" spc="15" b="0">
                <a:latin typeface="Microsoft JhengHei UI Light"/>
                <a:cs typeface="Microsoft JhengHei UI Light"/>
              </a:rPr>
              <a:t>：</a:t>
            </a:r>
            <a:r>
              <a:rPr dirty="0" sz="2700" spc="15">
                <a:latin typeface="Arial"/>
                <a:cs typeface="Arial"/>
              </a:rPr>
              <a:t>-40</a:t>
            </a:r>
            <a:r>
              <a:rPr dirty="0" sz="2700" spc="15">
                <a:latin typeface="Tahoma"/>
                <a:cs typeface="Tahoma"/>
              </a:rPr>
              <a:t>℃</a:t>
            </a:r>
            <a:r>
              <a:rPr dirty="0" sz="2700" spc="15">
                <a:latin typeface="Arial"/>
                <a:cs typeface="Arial"/>
              </a:rPr>
              <a:t>-85</a:t>
            </a:r>
            <a:r>
              <a:rPr dirty="0" sz="2700" spc="15">
                <a:latin typeface="Tahoma"/>
                <a:cs typeface="Tahoma"/>
              </a:rPr>
              <a:t>℃</a:t>
            </a:r>
            <a:r>
              <a:rPr dirty="0" sz="2700" spc="15" b="0">
                <a:latin typeface="Microsoft JhengHei UI Light"/>
                <a:cs typeface="Microsoft JhengHei UI Light"/>
              </a:rPr>
              <a:t>；</a:t>
            </a:r>
            <a:endParaRPr sz="27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700" spc="5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耐压强度</a:t>
            </a:r>
            <a:r>
              <a:rPr dirty="0" sz="2700" spc="3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：</a:t>
            </a:r>
            <a:r>
              <a:rPr dirty="0" sz="2700" spc="35">
                <a:latin typeface="Arial"/>
                <a:cs typeface="Arial"/>
              </a:rPr>
              <a:t>AC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40">
                <a:latin typeface="Arial"/>
                <a:cs typeface="Arial"/>
              </a:rPr>
              <a:t>1000V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50">
                <a:latin typeface="Arial"/>
                <a:cs typeface="Arial"/>
              </a:rPr>
              <a:t>50Hz</a:t>
            </a:r>
            <a:r>
              <a:rPr dirty="0" sz="2700" spc="55" b="0">
                <a:latin typeface="Microsoft JhengHei UI Light"/>
                <a:cs typeface="Microsoft JhengHei UI Light"/>
              </a:rPr>
              <a:t>或</a:t>
            </a:r>
            <a:r>
              <a:rPr dirty="0" sz="2700" spc="25">
                <a:latin typeface="Arial"/>
                <a:cs typeface="Arial"/>
              </a:rPr>
              <a:t>60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25">
                <a:latin typeface="Arial"/>
                <a:cs typeface="Arial"/>
              </a:rPr>
              <a:t>Hz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50" b="0">
                <a:latin typeface="Microsoft JhengHei UI Light"/>
                <a:cs typeface="Microsoft JhengHei UI Light"/>
              </a:rPr>
              <a:t>；</a:t>
            </a:r>
            <a:r>
              <a:rPr dirty="0" sz="2700" spc="50">
                <a:latin typeface="Arial"/>
                <a:cs typeface="Arial"/>
              </a:rPr>
              <a:t>1</a:t>
            </a:r>
            <a:r>
              <a:rPr dirty="0" sz="2700" spc="55" b="0">
                <a:latin typeface="Microsoft JhengHei UI Light"/>
                <a:cs typeface="Microsoft JhengHei UI Light"/>
              </a:rPr>
              <a:t>分钟接触电阻：不⼤于</a:t>
            </a:r>
            <a:r>
              <a:rPr dirty="0" sz="2700" spc="40">
                <a:latin typeface="Arial"/>
                <a:cs typeface="Arial"/>
              </a:rPr>
              <a:t>20MΩ</a:t>
            </a:r>
            <a:r>
              <a:rPr dirty="0" sz="2700" spc="100">
                <a:latin typeface="Arial"/>
                <a:cs typeface="Arial"/>
              </a:rPr>
              <a:t> </a:t>
            </a:r>
            <a:r>
              <a:rPr dirty="0" sz="2700" spc="5" b="0">
                <a:latin typeface="Microsoft JhengHei UI Light"/>
                <a:cs typeface="Microsoft JhengHei UI Light"/>
              </a:rPr>
              <a:t>；</a:t>
            </a:r>
            <a:endParaRPr sz="27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700" spc="55">
                <a:latin typeface="Arial"/>
                <a:cs typeface="Arial"/>
              </a:rPr>
              <a:t>……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581" y="779588"/>
            <a:ext cx="3265804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925"/>
              </a:lnSpc>
            </a:pPr>
            <a:r>
              <a:rPr dirty="0" sz="4200" spc="7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数字传输系统</a:t>
            </a:r>
            <a:endParaRPr sz="4200">
              <a:latin typeface="Microsoft JhengHei UI Light"/>
              <a:cs typeface="Microsoft JhengHei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5804" y="705445"/>
            <a:ext cx="372427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5" b="0">
                <a:latin typeface="Arial"/>
                <a:cs typeface="Arial"/>
              </a:rPr>
              <a:t>PCM</a:t>
            </a:r>
            <a:r>
              <a:rPr dirty="0" spc="100"/>
              <a:t>脉码调制</a:t>
            </a:r>
          </a:p>
        </p:txBody>
      </p:sp>
      <p:sp>
        <p:nvSpPr>
          <p:cNvPr id="5" name="object 5"/>
          <p:cNvSpPr/>
          <p:nvPr/>
        </p:nvSpPr>
        <p:spPr>
          <a:xfrm>
            <a:off x="13632329" y="2988851"/>
            <a:ext cx="3952136" cy="31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72623" y="447137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67219" y="244480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165048" y="4138328"/>
            <a:ext cx="496570" cy="392430"/>
          </a:xfrm>
          <a:custGeom>
            <a:avLst/>
            <a:gdLst/>
            <a:ahLst/>
            <a:cxnLst/>
            <a:rect l="l" t="t" r="r" b="b"/>
            <a:pathLst>
              <a:path w="496569" h="392429">
                <a:moveTo>
                  <a:pt x="0" y="392362"/>
                </a:moveTo>
                <a:lnTo>
                  <a:pt x="496207" y="392362"/>
                </a:lnTo>
                <a:lnTo>
                  <a:pt x="496207" y="0"/>
                </a:lnTo>
                <a:lnTo>
                  <a:pt x="0" y="0"/>
                </a:lnTo>
                <a:lnTo>
                  <a:pt x="0" y="392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02474" y="486852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925860" y="539206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49235" y="581090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372622" y="604126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596007" y="602032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19393" y="577538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042779" y="536439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266164" y="486852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412" y="62825"/>
                </a:lnTo>
                <a:lnTo>
                  <a:pt x="54972" y="15706"/>
                </a:lnTo>
                <a:lnTo>
                  <a:pt x="31412" y="15706"/>
                </a:lnTo>
                <a:lnTo>
                  <a:pt x="0" y="0"/>
                </a:lnTo>
                <a:close/>
              </a:path>
              <a:path w="62865" h="62864">
                <a:moveTo>
                  <a:pt x="62825" y="0"/>
                </a:moveTo>
                <a:lnTo>
                  <a:pt x="31412" y="15706"/>
                </a:lnTo>
                <a:lnTo>
                  <a:pt x="54972" y="15706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795046" y="41626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018431" y="36390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241806" y="322025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465193" y="298989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88579" y="301083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911964" y="325577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135350" y="366676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58726" y="41626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412" y="0"/>
                </a:moveTo>
                <a:lnTo>
                  <a:pt x="0" y="62825"/>
                </a:lnTo>
                <a:lnTo>
                  <a:pt x="31412" y="47118"/>
                </a:lnTo>
                <a:lnTo>
                  <a:pt x="54972" y="47118"/>
                </a:lnTo>
                <a:lnTo>
                  <a:pt x="31412" y="0"/>
                </a:lnTo>
                <a:close/>
              </a:path>
              <a:path w="62865" h="62864">
                <a:moveTo>
                  <a:pt x="54972" y="47118"/>
                </a:moveTo>
                <a:lnTo>
                  <a:pt x="31412" y="47118"/>
                </a:lnTo>
                <a:lnTo>
                  <a:pt x="62825" y="62825"/>
                </a:lnTo>
                <a:lnTo>
                  <a:pt x="54972" y="47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834772" y="4018364"/>
            <a:ext cx="3752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34772" y="2852193"/>
            <a:ext cx="375285" cy="9156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">
              <a:lnSpc>
                <a:spcPts val="1900"/>
              </a:lnSpc>
              <a:spcBef>
                <a:spcPts val="95"/>
              </a:spcBef>
            </a:pPr>
            <a:r>
              <a:rPr dirty="0" sz="1650" spc="-45">
                <a:solidFill>
                  <a:srgbClr val="FF2600"/>
                </a:solidFill>
                <a:latin typeface="Arial"/>
                <a:cs typeface="Arial"/>
              </a:rPr>
              <a:t>011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010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001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34772" y="4782575"/>
            <a:ext cx="3752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100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34772" y="5159527"/>
            <a:ext cx="375285" cy="1081405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1650" spc="-5">
                <a:solidFill>
                  <a:srgbClr val="FF2600"/>
                </a:solidFill>
                <a:latin typeface="Arial"/>
                <a:cs typeface="Arial"/>
              </a:rPr>
              <a:t>101</a:t>
            </a:r>
            <a:endParaRPr sz="165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135"/>
              </a:spcBef>
            </a:pPr>
            <a:r>
              <a:rPr dirty="0" sz="1650" spc="-45">
                <a:solidFill>
                  <a:srgbClr val="FF2600"/>
                </a:solidFill>
                <a:latin typeface="Arial"/>
                <a:cs typeface="Arial"/>
              </a:rPr>
              <a:t>110</a:t>
            </a:r>
            <a:endParaRPr sz="165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1650" spc="-130">
                <a:solidFill>
                  <a:srgbClr val="FF2600"/>
                </a:solidFill>
                <a:latin typeface="Arial"/>
                <a:cs typeface="Arial"/>
              </a:rPr>
              <a:t>111</a:t>
            </a:r>
            <a:endParaRPr sz="1650">
              <a:latin typeface="Arial"/>
              <a:cs typeface="Arial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3297008" y="2567311"/>
          <a:ext cx="4661535" cy="3740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"/>
                <a:gridCol w="189865"/>
                <a:gridCol w="222885"/>
                <a:gridCol w="222884"/>
                <a:gridCol w="222884"/>
                <a:gridCol w="222884"/>
                <a:gridCol w="222885"/>
                <a:gridCol w="222885"/>
                <a:gridCol w="222885"/>
                <a:gridCol w="343535"/>
                <a:gridCol w="222885"/>
                <a:gridCol w="222885"/>
                <a:gridCol w="222885"/>
                <a:gridCol w="222884"/>
                <a:gridCol w="222885"/>
                <a:gridCol w="222885"/>
                <a:gridCol w="222885"/>
                <a:gridCol w="395604"/>
                <a:gridCol w="264160"/>
              </a:tblGrid>
              <a:tr h="434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r" marR="8255">
                        <a:lnSpc>
                          <a:spcPts val="170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④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  <a:p>
                      <a:pPr marL="446405">
                        <a:lnSpc>
                          <a:spcPts val="1325"/>
                        </a:lnSpc>
                        <a:spcBef>
                          <a:spcPts val="295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③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3">
                  <a:txBody>
                    <a:bodyPr/>
                    <a:lstStyle/>
                    <a:p>
                      <a:pPr marL="23495">
                        <a:lnSpc>
                          <a:spcPts val="35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⑤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  <a:p>
                      <a:pPr marL="252729">
                        <a:lnSpc>
                          <a:spcPts val="1325"/>
                        </a:lnSpc>
                        <a:spcBef>
                          <a:spcPts val="430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⑥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7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R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②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⑦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27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①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4765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⑧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11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7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algn="r" marR="269875">
                        <a:lnSpc>
                          <a:spcPts val="1250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⑨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88925">
                        <a:lnSpc>
                          <a:spcPts val="1270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⑯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5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1">
                  <a:txBody>
                    <a:bodyPr/>
                    <a:lstStyle/>
                    <a:p>
                      <a:pPr algn="r" marR="279400">
                        <a:lnSpc>
                          <a:spcPts val="1265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⑩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78130">
                        <a:lnSpc>
                          <a:spcPts val="1205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⑮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2">
                  <a:txBody>
                    <a:bodyPr/>
                    <a:lstStyle/>
                    <a:p>
                      <a:pPr algn="r" marR="268605">
                        <a:lnSpc>
                          <a:spcPts val="1285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⑪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56540">
                        <a:lnSpc>
                          <a:spcPts val="1310"/>
                        </a:lnSpc>
                      </a:pP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⑭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4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18">
                  <a:txBody>
                    <a:bodyPr/>
                    <a:lstStyle/>
                    <a:p>
                      <a:pPr marL="2588895">
                        <a:lnSpc>
                          <a:spcPts val="1350"/>
                        </a:lnSpc>
                        <a:spcBef>
                          <a:spcPts val="80"/>
                        </a:spcBef>
                        <a:tabLst>
                          <a:tab pos="2943860" algn="l"/>
                        </a:tabLst>
                      </a:pPr>
                      <a:r>
                        <a:rPr dirty="0" baseline="2415" sz="1725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⑫	</a:t>
                      </a:r>
                      <a:r>
                        <a:rPr dirty="0" sz="1150" b="0">
                          <a:solidFill>
                            <a:srgbClr val="FF2600"/>
                          </a:solidFill>
                          <a:latin typeface="Microsoft JhengHei UI Light"/>
                          <a:cs typeface="Microsoft JhengHei UI Light"/>
                        </a:rPr>
                        <a:t>⑬</a:t>
                      </a:r>
                      <a:endParaRPr sz="11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0160">
                    <a:lnL w="381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7561409" y="3087188"/>
            <a:ext cx="3952136" cy="3161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65416" y="2665647"/>
            <a:ext cx="0" cy="3740785"/>
          </a:xfrm>
          <a:custGeom>
            <a:avLst/>
            <a:gdLst/>
            <a:ahLst/>
            <a:cxnLst/>
            <a:rect l="l" t="t" r="r" b="b"/>
            <a:pathLst>
              <a:path w="0" h="3740785">
                <a:moveTo>
                  <a:pt x="0" y="0"/>
                </a:moveTo>
                <a:lnTo>
                  <a:pt x="0" y="3740672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96309" y="254313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30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48313" y="4657664"/>
            <a:ext cx="4074795" cy="0"/>
          </a:xfrm>
          <a:custGeom>
            <a:avLst/>
            <a:gdLst/>
            <a:ahLst/>
            <a:cxnLst/>
            <a:rect l="l" t="t" r="r" b="b"/>
            <a:pathLst>
              <a:path w="4074795" h="0">
                <a:moveTo>
                  <a:pt x="0" y="0"/>
                </a:moveTo>
                <a:lnTo>
                  <a:pt x="4053400" y="0"/>
                </a:lnTo>
                <a:lnTo>
                  <a:pt x="407434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601709" y="456970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414559" y="8157330"/>
            <a:ext cx="4783455" cy="7588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870"/>
              </a:lnSpc>
              <a:spcBef>
                <a:spcPts val="120"/>
              </a:spcBef>
            </a:pPr>
            <a:r>
              <a:rPr dirty="0" sz="2450" spc="0">
                <a:latin typeface="Arial"/>
                <a:cs typeface="Arial"/>
              </a:rPr>
              <a:t>000 001 010 </a:t>
            </a:r>
            <a:r>
              <a:rPr dirty="0" sz="2450" spc="-50">
                <a:latin typeface="Arial"/>
                <a:cs typeface="Arial"/>
              </a:rPr>
              <a:t>011 011 </a:t>
            </a:r>
            <a:r>
              <a:rPr dirty="0" sz="2450" spc="0">
                <a:latin typeface="Arial"/>
                <a:cs typeface="Arial"/>
              </a:rPr>
              <a:t>010 001</a:t>
            </a:r>
            <a:r>
              <a:rPr dirty="0" sz="2450" spc="100">
                <a:latin typeface="Arial"/>
                <a:cs typeface="Arial"/>
              </a:rPr>
              <a:t> </a:t>
            </a:r>
            <a:r>
              <a:rPr dirty="0" sz="2450" spc="0">
                <a:latin typeface="Arial"/>
                <a:cs typeface="Arial"/>
              </a:rPr>
              <a:t>000</a:t>
            </a:r>
            <a:endParaRPr sz="2450">
              <a:latin typeface="Arial"/>
              <a:cs typeface="Arial"/>
            </a:endParaRPr>
          </a:p>
          <a:p>
            <a:pPr marL="59055">
              <a:lnSpc>
                <a:spcPts val="2870"/>
              </a:lnSpc>
            </a:pPr>
            <a:r>
              <a:rPr dirty="0" sz="2450" spc="0">
                <a:latin typeface="Arial"/>
                <a:cs typeface="Arial"/>
              </a:rPr>
              <a:t>100 101 </a:t>
            </a:r>
            <a:r>
              <a:rPr dirty="0" sz="2450" spc="-55">
                <a:latin typeface="Arial"/>
                <a:cs typeface="Arial"/>
              </a:rPr>
              <a:t>110 </a:t>
            </a:r>
            <a:r>
              <a:rPr dirty="0" sz="2450" spc="-114">
                <a:latin typeface="Arial"/>
                <a:cs typeface="Arial"/>
              </a:rPr>
              <a:t>111 111 </a:t>
            </a:r>
            <a:r>
              <a:rPr dirty="0" sz="2450" spc="-55">
                <a:latin typeface="Arial"/>
                <a:cs typeface="Arial"/>
              </a:rPr>
              <a:t>110 </a:t>
            </a:r>
            <a:r>
              <a:rPr dirty="0" sz="2450" spc="0">
                <a:latin typeface="Arial"/>
                <a:cs typeface="Arial"/>
              </a:rPr>
              <a:t>101</a:t>
            </a:r>
            <a:r>
              <a:rPr dirty="0" sz="2450" spc="365">
                <a:latin typeface="Arial"/>
                <a:cs typeface="Arial"/>
              </a:rPr>
              <a:t> </a:t>
            </a:r>
            <a:r>
              <a:rPr dirty="0" sz="2450" spc="5">
                <a:latin typeface="Arial"/>
                <a:cs typeface="Arial"/>
              </a:rPr>
              <a:t>100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546278" y="662427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651682" y="865084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022016" y="237301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模拟信号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171884" y="2373014"/>
            <a:ext cx="1282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采样量化</a:t>
            </a:r>
            <a:endParaRPr sz="2450">
              <a:latin typeface="Microsoft JhengHei UI Light"/>
              <a:cs typeface="Microsoft JhengHei UI Ligh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50982" y="9558290"/>
            <a:ext cx="15963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0">
                <a:latin typeface="Microsoft JhengHei UI Light"/>
                <a:cs typeface="Microsoft JhengHei UI Light"/>
              </a:rPr>
              <a:t>数字化编码</a:t>
            </a:r>
            <a:endParaRPr sz="2450">
              <a:latin typeface="Microsoft JhengHei UI Light"/>
              <a:cs typeface="Microsoft JhengHei UI Light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13599679" y="6746782"/>
          <a:ext cx="4104640" cy="3740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384"/>
                <a:gridCol w="356870"/>
                <a:gridCol w="356870"/>
                <a:gridCol w="356869"/>
                <a:gridCol w="361950"/>
                <a:gridCol w="351155"/>
                <a:gridCol w="361314"/>
                <a:gridCol w="351155"/>
                <a:gridCol w="360044"/>
                <a:gridCol w="789304"/>
              </a:tblGrid>
              <a:tr h="142621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850">
                        <a:latin typeface="Times New Roman"/>
                        <a:cs typeface="Times New Roman"/>
                      </a:endParaRPr>
                    </a:p>
                    <a:p>
                      <a:pPr marL="171450">
                        <a:lnSpc>
                          <a:spcPct val="100000"/>
                        </a:lnSpc>
                        <a:tabLst>
                          <a:tab pos="527685" algn="l"/>
                          <a:tab pos="883919" algn="l"/>
                          <a:tab pos="1239520" algn="l"/>
                          <a:tab pos="1595755" algn="l"/>
                          <a:tab pos="1951989" algn="l"/>
                          <a:tab pos="2308225" algn="l"/>
                          <a:tab pos="2664460" algn="l"/>
                          <a:tab pos="3020060" algn="l"/>
                        </a:tabLst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0	0	0	0	0	1	0	1	0</a:t>
                      </a:r>
                      <a:r>
                        <a:rPr dirty="0" sz="2450" spc="250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2267" sz="3675" spc="22">
                          <a:latin typeface="Arial"/>
                          <a:cs typeface="Arial"/>
                        </a:rPr>
                        <a:t>…</a:t>
                      </a:r>
                      <a:endParaRPr baseline="2267" sz="3675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28575">
                      <a:solidFill>
                        <a:srgbClr val="874A3E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28575">
                      <a:solidFill>
                        <a:srgbClr val="874A3E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38100">
                      <a:solidFill>
                        <a:srgbClr val="874A3E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74A3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874A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86180">
                <a:tc gridSpan="10">
                  <a:txBody>
                    <a:bodyPr/>
                    <a:lstStyle/>
                    <a:p>
                      <a:pPr marL="114109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数字信号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305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044124" y="3773179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 h="0">
                <a:moveTo>
                  <a:pt x="0" y="0"/>
                </a:moveTo>
                <a:lnTo>
                  <a:pt x="607673" y="0"/>
                </a:lnTo>
                <a:lnTo>
                  <a:pt x="670499" y="0"/>
                </a:lnTo>
              </a:path>
            </a:pathLst>
          </a:custGeom>
          <a:ln w="125650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651801" y="3534443"/>
            <a:ext cx="477520" cy="477520"/>
          </a:xfrm>
          <a:custGeom>
            <a:avLst/>
            <a:gdLst/>
            <a:ahLst/>
            <a:cxnLst/>
            <a:rect l="l" t="t" r="r" b="b"/>
            <a:pathLst>
              <a:path w="477520" h="477520">
                <a:moveTo>
                  <a:pt x="0" y="0"/>
                </a:moveTo>
                <a:lnTo>
                  <a:pt x="0" y="477472"/>
                </a:lnTo>
                <a:lnTo>
                  <a:pt x="477472" y="238736"/>
                </a:lnTo>
                <a:lnTo>
                  <a:pt x="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109124" y="3703271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 h="0">
                <a:moveTo>
                  <a:pt x="0" y="0"/>
                </a:moveTo>
                <a:lnTo>
                  <a:pt x="607673" y="0"/>
                </a:lnTo>
                <a:lnTo>
                  <a:pt x="670499" y="0"/>
                </a:lnTo>
              </a:path>
            </a:pathLst>
          </a:custGeom>
          <a:ln w="125650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716801" y="3464535"/>
            <a:ext cx="477520" cy="477520"/>
          </a:xfrm>
          <a:custGeom>
            <a:avLst/>
            <a:gdLst/>
            <a:ahLst/>
            <a:cxnLst/>
            <a:rect l="l" t="t" r="r" b="b"/>
            <a:pathLst>
              <a:path w="477519" h="477520">
                <a:moveTo>
                  <a:pt x="0" y="0"/>
                </a:moveTo>
                <a:lnTo>
                  <a:pt x="0" y="477472"/>
                </a:lnTo>
                <a:lnTo>
                  <a:pt x="477472" y="238736"/>
                </a:lnTo>
                <a:lnTo>
                  <a:pt x="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147576" y="7645774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 h="0">
                <a:moveTo>
                  <a:pt x="0" y="0"/>
                </a:moveTo>
                <a:lnTo>
                  <a:pt x="607673" y="0"/>
                </a:lnTo>
                <a:lnTo>
                  <a:pt x="670499" y="0"/>
                </a:lnTo>
              </a:path>
            </a:pathLst>
          </a:custGeom>
          <a:ln w="125650">
            <a:solidFill>
              <a:srgbClr val="874A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755254" y="7407038"/>
            <a:ext cx="477520" cy="477520"/>
          </a:xfrm>
          <a:custGeom>
            <a:avLst/>
            <a:gdLst/>
            <a:ahLst/>
            <a:cxnLst/>
            <a:rect l="l" t="t" r="r" b="b"/>
            <a:pathLst>
              <a:path w="477520" h="477520">
                <a:moveTo>
                  <a:pt x="0" y="0"/>
                </a:moveTo>
                <a:lnTo>
                  <a:pt x="0" y="477472"/>
                </a:lnTo>
                <a:lnTo>
                  <a:pt x="477472" y="238736"/>
                </a:lnTo>
                <a:lnTo>
                  <a:pt x="0" y="0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PC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M</a:t>
            </a: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0251" y="705445"/>
            <a:ext cx="559562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80" b="0">
                <a:latin typeface="Arial"/>
                <a:cs typeface="Arial"/>
              </a:rPr>
              <a:t>E1</a:t>
            </a:r>
            <a:r>
              <a:rPr dirty="0" spc="100"/>
              <a:t>与</a:t>
            </a:r>
            <a:r>
              <a:rPr dirty="0" spc="35" b="0">
                <a:latin typeface="Arial"/>
                <a:cs typeface="Arial"/>
              </a:rPr>
              <a:t>T1</a:t>
            </a:r>
            <a:r>
              <a:rPr dirty="0" spc="35"/>
              <a:t>（</a:t>
            </a:r>
            <a:r>
              <a:rPr dirty="0" spc="100"/>
              <a:t>时分复⽤）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025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4229735"/>
          </a:xfrm>
          <a:custGeom>
            <a:avLst/>
            <a:gdLst/>
            <a:ahLst/>
            <a:cxnLst/>
            <a:rect l="l" t="t" r="r" b="b"/>
            <a:pathLst>
              <a:path w="12963525" h="422973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971500"/>
                </a:lnTo>
                <a:lnTo>
                  <a:pt x="197" y="4022869"/>
                </a:lnTo>
                <a:lnTo>
                  <a:pt x="1581" y="4064297"/>
                </a:lnTo>
                <a:lnTo>
                  <a:pt x="12649" y="4123005"/>
                </a:lnTo>
                <a:lnTo>
                  <a:pt x="49226" y="4180419"/>
                </a:lnTo>
                <a:lnTo>
                  <a:pt x="106640" y="4216995"/>
                </a:lnTo>
                <a:lnTo>
                  <a:pt x="165348" y="4228064"/>
                </a:lnTo>
                <a:lnTo>
                  <a:pt x="206776" y="4229448"/>
                </a:lnTo>
                <a:lnTo>
                  <a:pt x="258146" y="4229646"/>
                </a:lnTo>
                <a:lnTo>
                  <a:pt x="12705299" y="4229646"/>
                </a:lnTo>
                <a:lnTo>
                  <a:pt x="12756671" y="4229448"/>
                </a:lnTo>
                <a:lnTo>
                  <a:pt x="12798099" y="4228064"/>
                </a:lnTo>
                <a:lnTo>
                  <a:pt x="12856802" y="4216995"/>
                </a:lnTo>
                <a:lnTo>
                  <a:pt x="12914218" y="4180419"/>
                </a:lnTo>
                <a:lnTo>
                  <a:pt x="12950799" y="4123005"/>
                </a:lnTo>
                <a:lnTo>
                  <a:pt x="12961867" y="4064297"/>
                </a:lnTo>
                <a:lnTo>
                  <a:pt x="12963250" y="4022869"/>
                </a:lnTo>
                <a:lnTo>
                  <a:pt x="12963448" y="397150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4229735"/>
          </a:xfrm>
          <a:custGeom>
            <a:avLst/>
            <a:gdLst/>
            <a:ahLst/>
            <a:cxnLst/>
            <a:rect l="l" t="t" r="r" b="b"/>
            <a:pathLst>
              <a:path w="12963525" h="422973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971500"/>
                </a:lnTo>
                <a:lnTo>
                  <a:pt x="12963250" y="4022869"/>
                </a:lnTo>
                <a:lnTo>
                  <a:pt x="12961867" y="4064297"/>
                </a:lnTo>
                <a:lnTo>
                  <a:pt x="12950799" y="4123005"/>
                </a:lnTo>
                <a:lnTo>
                  <a:pt x="12914218" y="4180419"/>
                </a:lnTo>
                <a:lnTo>
                  <a:pt x="12856802" y="4216995"/>
                </a:lnTo>
                <a:lnTo>
                  <a:pt x="12798099" y="4228064"/>
                </a:lnTo>
                <a:lnTo>
                  <a:pt x="12756671" y="4229448"/>
                </a:lnTo>
                <a:lnTo>
                  <a:pt x="12705299" y="4229646"/>
                </a:lnTo>
                <a:lnTo>
                  <a:pt x="258145" y="4229646"/>
                </a:lnTo>
                <a:lnTo>
                  <a:pt x="206775" y="4229448"/>
                </a:lnTo>
                <a:lnTo>
                  <a:pt x="165348" y="4228064"/>
                </a:lnTo>
                <a:lnTo>
                  <a:pt x="106640" y="4216995"/>
                </a:lnTo>
                <a:lnTo>
                  <a:pt x="49226" y="4180419"/>
                </a:lnTo>
                <a:lnTo>
                  <a:pt x="12650" y="4123005"/>
                </a:lnTo>
                <a:lnTo>
                  <a:pt x="1581" y="4064297"/>
                </a:lnTo>
                <a:lnTo>
                  <a:pt x="197" y="4022869"/>
                </a:lnTo>
                <a:lnTo>
                  <a:pt x="0" y="397150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3313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780806"/>
            <a:ext cx="91681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由于历史上的原因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25">
                <a:latin typeface="Arial"/>
                <a:cs typeface="Arial"/>
              </a:rPr>
              <a:t>PCM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有两个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互不兼容的国际标准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3460256"/>
            <a:ext cx="163195" cy="223202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430" y="3220585"/>
            <a:ext cx="9638030" cy="2534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北美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35">
                <a:latin typeface="Arial"/>
                <a:cs typeface="Arial"/>
              </a:rPr>
              <a:t>24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路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30">
                <a:latin typeface="Arial"/>
                <a:cs typeface="Arial"/>
              </a:rPr>
              <a:t>PCM</a:t>
            </a:r>
            <a:r>
              <a:rPr dirty="0" sz="2850" spc="30" b="0">
                <a:latin typeface="Microsoft JhengHei UI Light"/>
                <a:cs typeface="Microsoft JhengHei UI Light"/>
              </a:rPr>
              <a:t>（</a:t>
            </a:r>
            <a:r>
              <a:rPr dirty="0" sz="2850" spc="80" b="0">
                <a:latin typeface="Microsoft JhengHei UI Light"/>
                <a:cs typeface="Microsoft JhengHei UI Light"/>
              </a:rPr>
              <a:t>简称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35">
                <a:latin typeface="Arial"/>
                <a:cs typeface="Arial"/>
              </a:rPr>
              <a:t>T1</a:t>
            </a:r>
            <a:r>
              <a:rPr dirty="0" sz="2850" spc="3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速率</a:t>
            </a:r>
            <a:r>
              <a:rPr dirty="0" sz="2850" spc="30" b="0">
                <a:latin typeface="Microsoft JhengHei UI Light"/>
                <a:cs typeface="Microsoft JhengHei UI Light"/>
              </a:rPr>
              <a:t>是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1.544</a:t>
            </a:r>
            <a:r>
              <a:rPr dirty="0" sz="2850" spc="135">
                <a:latin typeface="Arial"/>
                <a:cs typeface="Arial"/>
              </a:rPr>
              <a:t> Mbit/s</a:t>
            </a:r>
            <a:r>
              <a:rPr dirty="0" sz="2850" spc="135" b="0">
                <a:latin typeface="Microsoft JhengHei UI Light"/>
                <a:cs typeface="Microsoft JhengHei UI Light"/>
              </a:rPr>
              <a:t>）；  </a:t>
            </a:r>
            <a:r>
              <a:rPr dirty="0" sz="2850" spc="80" b="0">
                <a:latin typeface="Microsoft JhengHei UI Light"/>
                <a:cs typeface="Microsoft JhengHei UI Light"/>
              </a:rPr>
              <a:t>欧洲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35">
                <a:latin typeface="Arial"/>
                <a:cs typeface="Arial"/>
              </a:rPr>
              <a:t>30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路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30">
                <a:latin typeface="Arial"/>
                <a:cs typeface="Arial"/>
              </a:rPr>
              <a:t>PCM</a:t>
            </a:r>
            <a:r>
              <a:rPr dirty="0" sz="2850" spc="30" b="0">
                <a:latin typeface="Microsoft JhengHei UI Light"/>
                <a:cs typeface="Microsoft JhengHei UI Light"/>
              </a:rPr>
              <a:t>（</a:t>
            </a:r>
            <a:r>
              <a:rPr dirty="0" sz="2850" spc="80" b="0">
                <a:latin typeface="Microsoft JhengHei UI Light"/>
                <a:cs typeface="Microsoft JhengHei UI Light"/>
              </a:rPr>
              <a:t>简称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0">
                <a:latin typeface="Arial"/>
                <a:cs typeface="Arial"/>
              </a:rPr>
              <a:t>E1</a:t>
            </a:r>
            <a:r>
              <a:rPr dirty="0" sz="2850" spc="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速率</a:t>
            </a:r>
            <a:r>
              <a:rPr dirty="0" sz="2850" spc="30" b="0">
                <a:latin typeface="Microsoft JhengHei UI Light"/>
                <a:cs typeface="Microsoft JhengHei UI Light"/>
              </a:rPr>
              <a:t>是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2.048</a:t>
            </a:r>
            <a:r>
              <a:rPr dirty="0" sz="2850" spc="135">
                <a:latin typeface="Arial"/>
                <a:cs typeface="Arial"/>
              </a:rPr>
              <a:t> Mbit/s</a:t>
            </a:r>
            <a:r>
              <a:rPr dirty="0" sz="2850" spc="135" b="0">
                <a:latin typeface="Microsoft JhengHei UI Light"/>
                <a:cs typeface="Microsoft JhengHei UI Light"/>
              </a:rPr>
              <a:t>）；  </a:t>
            </a:r>
            <a:r>
              <a:rPr dirty="0" sz="2850" spc="80" b="0">
                <a:latin typeface="Microsoft JhengHei UI Light"/>
                <a:cs typeface="Microsoft JhengHei UI Light"/>
              </a:rPr>
              <a:t>我国采⽤的是欧洲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-65">
                <a:latin typeface="Arial"/>
                <a:cs typeface="Arial"/>
              </a:rPr>
              <a:t>E1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标准。</a:t>
            </a:r>
            <a:endParaRPr sz="2850">
              <a:latin typeface="Microsoft JhengHei UI Light"/>
              <a:cs typeface="Microsoft JhengHei UI Light"/>
            </a:endParaRPr>
          </a:p>
          <a:p>
            <a:pPr algn="just"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当需要有更⾼的数据率时，可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采⽤复⽤</a:t>
            </a:r>
            <a:r>
              <a:rPr dirty="0" sz="2850" spc="80" b="0">
                <a:latin typeface="Microsoft JhengHei UI Light"/>
                <a:cs typeface="Microsoft JhengHei UI Light"/>
              </a:rPr>
              <a:t>的⽅法。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E1</a:t>
            </a: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00423" y="705445"/>
            <a:ext cx="311531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80" b="0">
                <a:latin typeface="Arial"/>
                <a:cs typeface="Arial"/>
              </a:rPr>
              <a:t>E1</a:t>
            </a:r>
            <a:r>
              <a:rPr dirty="0" spc="100"/>
              <a:t>速率计算</a:t>
            </a:r>
          </a:p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2898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2102485"/>
          </a:xfrm>
          <a:custGeom>
            <a:avLst/>
            <a:gdLst/>
            <a:ahLst/>
            <a:cxnLst/>
            <a:rect l="l" t="t" r="r" b="b"/>
            <a:pathLst>
              <a:path w="12963525" h="210248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1844215"/>
                </a:lnTo>
                <a:lnTo>
                  <a:pt x="197" y="1895584"/>
                </a:lnTo>
                <a:lnTo>
                  <a:pt x="1581" y="1937012"/>
                </a:lnTo>
                <a:lnTo>
                  <a:pt x="12649" y="1995720"/>
                </a:lnTo>
                <a:lnTo>
                  <a:pt x="49226" y="2053134"/>
                </a:lnTo>
                <a:lnTo>
                  <a:pt x="106640" y="2089711"/>
                </a:lnTo>
                <a:lnTo>
                  <a:pt x="165348" y="2100779"/>
                </a:lnTo>
                <a:lnTo>
                  <a:pt x="206776" y="2102163"/>
                </a:lnTo>
                <a:lnTo>
                  <a:pt x="258146" y="2102361"/>
                </a:lnTo>
                <a:lnTo>
                  <a:pt x="12705299" y="2102361"/>
                </a:lnTo>
                <a:lnTo>
                  <a:pt x="12756671" y="2102163"/>
                </a:lnTo>
                <a:lnTo>
                  <a:pt x="12798099" y="2100779"/>
                </a:lnTo>
                <a:lnTo>
                  <a:pt x="12856802" y="2089711"/>
                </a:lnTo>
                <a:lnTo>
                  <a:pt x="12914218" y="2053134"/>
                </a:lnTo>
                <a:lnTo>
                  <a:pt x="12950799" y="1995720"/>
                </a:lnTo>
                <a:lnTo>
                  <a:pt x="12961867" y="1937012"/>
                </a:lnTo>
                <a:lnTo>
                  <a:pt x="12963250" y="1895584"/>
                </a:lnTo>
                <a:lnTo>
                  <a:pt x="12963448" y="1844215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2102485"/>
          </a:xfrm>
          <a:custGeom>
            <a:avLst/>
            <a:gdLst/>
            <a:ahLst/>
            <a:cxnLst/>
            <a:rect l="l" t="t" r="r" b="b"/>
            <a:pathLst>
              <a:path w="12963525" h="210248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1844215"/>
                </a:lnTo>
                <a:lnTo>
                  <a:pt x="12963250" y="1895584"/>
                </a:lnTo>
                <a:lnTo>
                  <a:pt x="12961867" y="1937012"/>
                </a:lnTo>
                <a:lnTo>
                  <a:pt x="12950799" y="1995720"/>
                </a:lnTo>
                <a:lnTo>
                  <a:pt x="12914218" y="2053134"/>
                </a:lnTo>
                <a:lnTo>
                  <a:pt x="12856802" y="2089711"/>
                </a:lnTo>
                <a:lnTo>
                  <a:pt x="12798099" y="2100779"/>
                </a:lnTo>
                <a:lnTo>
                  <a:pt x="12756671" y="2102163"/>
                </a:lnTo>
                <a:lnTo>
                  <a:pt x="12705299" y="2102361"/>
                </a:lnTo>
                <a:lnTo>
                  <a:pt x="258145" y="2102361"/>
                </a:lnTo>
                <a:lnTo>
                  <a:pt x="206775" y="2102163"/>
                </a:lnTo>
                <a:lnTo>
                  <a:pt x="165348" y="2100779"/>
                </a:lnTo>
                <a:lnTo>
                  <a:pt x="106640" y="2089711"/>
                </a:lnTo>
                <a:lnTo>
                  <a:pt x="49226" y="2053134"/>
                </a:lnTo>
                <a:lnTo>
                  <a:pt x="12650" y="1995720"/>
                </a:lnTo>
                <a:lnTo>
                  <a:pt x="1581" y="1937012"/>
                </a:lnTo>
                <a:lnTo>
                  <a:pt x="197" y="1895584"/>
                </a:lnTo>
                <a:lnTo>
                  <a:pt x="0" y="1844215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705410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465738"/>
            <a:ext cx="11101070" cy="1280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每秒</a:t>
            </a:r>
            <a:r>
              <a:rPr dirty="0" sz="2850" spc="150" i="1">
                <a:solidFill>
                  <a:srgbClr val="FF2600"/>
                </a:solidFill>
                <a:latin typeface="Trebuchet MS"/>
                <a:cs typeface="Trebuchet MS"/>
              </a:rPr>
              <a:t>8000</a:t>
            </a:r>
            <a:r>
              <a:rPr dirty="0" sz="2850" spc="80" b="0">
                <a:latin typeface="Microsoft JhengHei UI Light"/>
                <a:cs typeface="Microsoft JhengHei UI Light"/>
              </a:rPr>
              <a:t>个帧，每个帧</a:t>
            </a:r>
            <a:r>
              <a:rPr dirty="0" sz="2850" spc="150" i="1">
                <a:solidFill>
                  <a:srgbClr val="FF2600"/>
                </a:solidFill>
                <a:latin typeface="Trebuchet MS"/>
                <a:cs typeface="Trebuchet MS"/>
              </a:rPr>
              <a:t>32</a:t>
            </a:r>
            <a:r>
              <a:rPr dirty="0" sz="2850" spc="80" b="0">
                <a:latin typeface="Microsoft JhengHei UI Light"/>
                <a:cs typeface="Microsoft JhengHei UI Light"/>
              </a:rPr>
              <a:t>个时隙</a:t>
            </a:r>
            <a:r>
              <a:rPr dirty="0" sz="2850" spc="130" b="0">
                <a:latin typeface="Microsoft JhengHei UI Light"/>
                <a:cs typeface="Microsoft JhengHei UI Light"/>
              </a:rPr>
              <a:t>（</a:t>
            </a:r>
            <a:r>
              <a:rPr dirty="0" sz="2850" spc="130" i="1">
                <a:solidFill>
                  <a:srgbClr val="FF2600"/>
                </a:solidFill>
                <a:latin typeface="Trebuchet MS"/>
                <a:cs typeface="Trebuchet MS"/>
              </a:rPr>
              <a:t>30</a:t>
            </a:r>
            <a:r>
              <a:rPr dirty="0" sz="2850" spc="80" b="0">
                <a:latin typeface="Microsoft JhengHei UI Light"/>
                <a:cs typeface="Microsoft JhengHei UI Light"/>
              </a:rPr>
              <a:t>个语⾳时隙</a:t>
            </a:r>
            <a:r>
              <a:rPr dirty="0" sz="2850" spc="114" b="0">
                <a:latin typeface="Microsoft JhengHei UI Light"/>
                <a:cs typeface="Microsoft JhengHei UI Light"/>
              </a:rPr>
              <a:t>，</a:t>
            </a:r>
            <a:r>
              <a:rPr dirty="0" sz="2850" spc="114" i="1">
                <a:solidFill>
                  <a:srgbClr val="FF2600"/>
                </a:solidFill>
                <a:latin typeface="Trebuchet MS"/>
                <a:cs typeface="Trebuchet MS"/>
              </a:rPr>
              <a:t>1</a:t>
            </a:r>
            <a:r>
              <a:rPr dirty="0" sz="2850" spc="80" b="0">
                <a:latin typeface="Microsoft JhengHei UI Light"/>
                <a:cs typeface="Microsoft JhengHei UI Light"/>
              </a:rPr>
              <a:t>个同步时隙</a:t>
            </a:r>
            <a:r>
              <a:rPr dirty="0" sz="2850" spc="90" b="0">
                <a:latin typeface="Microsoft JhengHei UI Light"/>
                <a:cs typeface="Microsoft JhengHei UI Light"/>
              </a:rPr>
              <a:t>，</a:t>
            </a:r>
            <a:r>
              <a:rPr dirty="0" sz="2850" spc="90" i="1">
                <a:solidFill>
                  <a:srgbClr val="FF2600"/>
                </a:solidFill>
                <a:latin typeface="Trebuchet MS"/>
                <a:cs typeface="Trebuchet MS"/>
              </a:rPr>
              <a:t>1  </a:t>
            </a:r>
            <a:r>
              <a:rPr dirty="0" sz="2850" spc="80" b="0">
                <a:latin typeface="Microsoft JhengHei UI Light"/>
                <a:cs typeface="Microsoft JhengHei UI Light"/>
              </a:rPr>
              <a:t>个信令时隙），每个时隙</a:t>
            </a:r>
            <a:r>
              <a:rPr dirty="0" sz="2850" spc="25" i="1">
                <a:solidFill>
                  <a:srgbClr val="FF2600"/>
                </a:solidFill>
                <a:latin typeface="Trebuchet MS"/>
                <a:cs typeface="Trebuchet MS"/>
              </a:rPr>
              <a:t>8bit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32453" y="5682308"/>
            <a:ext cx="7625329" cy="399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40176" y="8299056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 h="0">
                <a:moveTo>
                  <a:pt x="0" y="0"/>
                </a:moveTo>
                <a:lnTo>
                  <a:pt x="655741" y="0"/>
                </a:lnTo>
              </a:path>
            </a:pathLst>
          </a:custGeom>
          <a:ln w="62825">
            <a:solidFill>
              <a:srgbClr val="D3213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161272" y="8299056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 h="0">
                <a:moveTo>
                  <a:pt x="0" y="0"/>
                </a:moveTo>
                <a:lnTo>
                  <a:pt x="655741" y="0"/>
                </a:lnTo>
              </a:path>
            </a:pathLst>
          </a:custGeom>
          <a:ln w="62825">
            <a:solidFill>
              <a:srgbClr val="D3213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2575" y="8299056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 h="0">
                <a:moveTo>
                  <a:pt x="0" y="0"/>
                </a:moveTo>
                <a:lnTo>
                  <a:pt x="655741" y="0"/>
                </a:lnTo>
              </a:path>
            </a:pathLst>
          </a:custGeom>
          <a:ln w="62825">
            <a:solidFill>
              <a:srgbClr val="D3213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81584" y="7670680"/>
            <a:ext cx="3898900" cy="0"/>
          </a:xfrm>
          <a:custGeom>
            <a:avLst/>
            <a:gdLst/>
            <a:ahLst/>
            <a:cxnLst/>
            <a:rect l="l" t="t" r="r" b="b"/>
            <a:pathLst>
              <a:path w="3898900" h="0">
                <a:moveTo>
                  <a:pt x="0" y="0"/>
                </a:moveTo>
                <a:lnTo>
                  <a:pt x="3882853" y="0"/>
                </a:lnTo>
                <a:lnTo>
                  <a:pt x="389855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564440" y="7601572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917725" y="6404050"/>
            <a:ext cx="3542029" cy="958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-85" i="1">
                <a:latin typeface="Times New Roman"/>
                <a:cs typeface="Times New Roman"/>
              </a:rPr>
              <a:t>E</a:t>
            </a:r>
            <a:r>
              <a:rPr dirty="0" sz="3050" spc="-85">
                <a:latin typeface="Cambria"/>
                <a:cs typeface="Cambria"/>
              </a:rPr>
              <a:t>1 </a:t>
            </a:r>
            <a:r>
              <a:rPr dirty="0" sz="3050" spc="400">
                <a:latin typeface="Cambria"/>
                <a:cs typeface="Cambria"/>
              </a:rPr>
              <a:t>= </a:t>
            </a:r>
            <a:r>
              <a:rPr dirty="0" sz="3050" spc="-165">
                <a:latin typeface="Cambria"/>
                <a:cs typeface="Cambria"/>
              </a:rPr>
              <a:t>8000 </a:t>
            </a:r>
            <a:r>
              <a:rPr dirty="0" sz="3050" spc="254">
                <a:latin typeface="Cambria"/>
                <a:cs typeface="Cambria"/>
              </a:rPr>
              <a:t>× </a:t>
            </a:r>
            <a:r>
              <a:rPr dirty="0" sz="3050" spc="-165">
                <a:latin typeface="Cambria"/>
                <a:cs typeface="Cambria"/>
              </a:rPr>
              <a:t>32 </a:t>
            </a:r>
            <a:r>
              <a:rPr dirty="0" sz="3050" spc="254">
                <a:latin typeface="Cambria"/>
                <a:cs typeface="Cambria"/>
              </a:rPr>
              <a:t>×</a:t>
            </a:r>
            <a:r>
              <a:rPr dirty="0" sz="3050" spc="55">
                <a:latin typeface="Cambria"/>
                <a:cs typeface="Cambria"/>
              </a:rPr>
              <a:t> </a:t>
            </a:r>
            <a:r>
              <a:rPr dirty="0" sz="3050" spc="-45">
                <a:latin typeface="Cambria"/>
                <a:cs typeface="Cambria"/>
              </a:rPr>
              <a:t>8</a:t>
            </a:r>
            <a:r>
              <a:rPr dirty="0" sz="3050" spc="-45" i="1">
                <a:latin typeface="Times New Roman"/>
                <a:cs typeface="Times New Roman"/>
              </a:rPr>
              <a:t>bit</a:t>
            </a:r>
            <a:endParaRPr sz="305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  <a:spcBef>
                <a:spcPts val="25"/>
              </a:spcBef>
            </a:pPr>
            <a:r>
              <a:rPr dirty="0" sz="3050" spc="400">
                <a:latin typeface="Cambria"/>
                <a:cs typeface="Cambria"/>
              </a:rPr>
              <a:t>=</a:t>
            </a:r>
            <a:r>
              <a:rPr dirty="0" sz="3050" spc="160">
                <a:latin typeface="Cambria"/>
                <a:cs typeface="Cambria"/>
              </a:rPr>
              <a:t> </a:t>
            </a:r>
            <a:r>
              <a:rPr dirty="0" sz="3050" spc="-60">
                <a:latin typeface="Cambria"/>
                <a:cs typeface="Cambria"/>
              </a:rPr>
              <a:t>2.048</a:t>
            </a:r>
            <a:r>
              <a:rPr dirty="0" sz="3050" spc="-60" i="1">
                <a:latin typeface="Times New Roman"/>
                <a:cs typeface="Times New Roman"/>
              </a:rPr>
              <a:t>Mbps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14267" y="5696827"/>
            <a:ext cx="1141730" cy="1141730"/>
          </a:xfrm>
          <a:custGeom>
            <a:avLst/>
            <a:gdLst/>
            <a:ahLst/>
            <a:cxnLst/>
            <a:rect l="l" t="t" r="r" b="b"/>
            <a:pathLst>
              <a:path w="1141729" h="1141729">
                <a:moveTo>
                  <a:pt x="879620" y="0"/>
                </a:moveTo>
                <a:lnTo>
                  <a:pt x="261705" y="0"/>
                </a:lnTo>
                <a:lnTo>
                  <a:pt x="209627" y="200"/>
                </a:lnTo>
                <a:lnTo>
                  <a:pt x="167628" y="1603"/>
                </a:lnTo>
                <a:lnTo>
                  <a:pt x="108110" y="12824"/>
                </a:lnTo>
                <a:lnTo>
                  <a:pt x="49905" y="49905"/>
                </a:lnTo>
                <a:lnTo>
                  <a:pt x="12824" y="108110"/>
                </a:lnTo>
                <a:lnTo>
                  <a:pt x="1603" y="167629"/>
                </a:lnTo>
                <a:lnTo>
                  <a:pt x="200" y="209627"/>
                </a:lnTo>
                <a:lnTo>
                  <a:pt x="0" y="261706"/>
                </a:lnTo>
                <a:lnTo>
                  <a:pt x="0" y="879620"/>
                </a:lnTo>
                <a:lnTo>
                  <a:pt x="200" y="931698"/>
                </a:lnTo>
                <a:lnTo>
                  <a:pt x="1603" y="973697"/>
                </a:lnTo>
                <a:lnTo>
                  <a:pt x="12824" y="1033215"/>
                </a:lnTo>
                <a:lnTo>
                  <a:pt x="49905" y="1091420"/>
                </a:lnTo>
                <a:lnTo>
                  <a:pt x="108110" y="1128501"/>
                </a:lnTo>
                <a:lnTo>
                  <a:pt x="167628" y="1139723"/>
                </a:lnTo>
                <a:lnTo>
                  <a:pt x="209627" y="1141126"/>
                </a:lnTo>
                <a:lnTo>
                  <a:pt x="261705" y="1141326"/>
                </a:lnTo>
                <a:lnTo>
                  <a:pt x="879620" y="1141326"/>
                </a:lnTo>
                <a:lnTo>
                  <a:pt x="931698" y="1141126"/>
                </a:lnTo>
                <a:lnTo>
                  <a:pt x="973697" y="1139723"/>
                </a:lnTo>
                <a:lnTo>
                  <a:pt x="1033214" y="1128501"/>
                </a:lnTo>
                <a:lnTo>
                  <a:pt x="1091420" y="1091420"/>
                </a:lnTo>
                <a:lnTo>
                  <a:pt x="1128501" y="1033215"/>
                </a:lnTo>
                <a:lnTo>
                  <a:pt x="1139723" y="973697"/>
                </a:lnTo>
                <a:lnTo>
                  <a:pt x="1141126" y="931698"/>
                </a:lnTo>
                <a:lnTo>
                  <a:pt x="1141326" y="879620"/>
                </a:lnTo>
                <a:lnTo>
                  <a:pt x="1141326" y="261706"/>
                </a:lnTo>
                <a:lnTo>
                  <a:pt x="1141126" y="209627"/>
                </a:lnTo>
                <a:lnTo>
                  <a:pt x="1139723" y="167629"/>
                </a:lnTo>
                <a:lnTo>
                  <a:pt x="1128501" y="108110"/>
                </a:lnTo>
                <a:lnTo>
                  <a:pt x="1091420" y="49905"/>
                </a:lnTo>
                <a:lnTo>
                  <a:pt x="1033214" y="12824"/>
                </a:lnTo>
                <a:lnTo>
                  <a:pt x="973697" y="1603"/>
                </a:lnTo>
                <a:lnTo>
                  <a:pt x="931698" y="200"/>
                </a:lnTo>
                <a:lnTo>
                  <a:pt x="879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1693" y="5696827"/>
            <a:ext cx="1126530" cy="1030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14267" y="6806741"/>
            <a:ext cx="1141730" cy="1141730"/>
          </a:xfrm>
          <a:custGeom>
            <a:avLst/>
            <a:gdLst/>
            <a:ahLst/>
            <a:cxnLst/>
            <a:rect l="l" t="t" r="r" b="b"/>
            <a:pathLst>
              <a:path w="1141729" h="1141729">
                <a:moveTo>
                  <a:pt x="879620" y="0"/>
                </a:moveTo>
                <a:lnTo>
                  <a:pt x="261705" y="0"/>
                </a:lnTo>
                <a:lnTo>
                  <a:pt x="209627" y="200"/>
                </a:lnTo>
                <a:lnTo>
                  <a:pt x="167628" y="1603"/>
                </a:lnTo>
                <a:lnTo>
                  <a:pt x="108110" y="12824"/>
                </a:lnTo>
                <a:lnTo>
                  <a:pt x="49905" y="49905"/>
                </a:lnTo>
                <a:lnTo>
                  <a:pt x="12824" y="108110"/>
                </a:lnTo>
                <a:lnTo>
                  <a:pt x="1603" y="167629"/>
                </a:lnTo>
                <a:lnTo>
                  <a:pt x="200" y="209627"/>
                </a:lnTo>
                <a:lnTo>
                  <a:pt x="0" y="261706"/>
                </a:lnTo>
                <a:lnTo>
                  <a:pt x="0" y="879620"/>
                </a:lnTo>
                <a:lnTo>
                  <a:pt x="200" y="931698"/>
                </a:lnTo>
                <a:lnTo>
                  <a:pt x="1603" y="973697"/>
                </a:lnTo>
                <a:lnTo>
                  <a:pt x="12824" y="1033215"/>
                </a:lnTo>
                <a:lnTo>
                  <a:pt x="49905" y="1091420"/>
                </a:lnTo>
                <a:lnTo>
                  <a:pt x="108110" y="1128501"/>
                </a:lnTo>
                <a:lnTo>
                  <a:pt x="167628" y="1139723"/>
                </a:lnTo>
                <a:lnTo>
                  <a:pt x="209627" y="1141126"/>
                </a:lnTo>
                <a:lnTo>
                  <a:pt x="261705" y="1141326"/>
                </a:lnTo>
                <a:lnTo>
                  <a:pt x="879620" y="1141326"/>
                </a:lnTo>
                <a:lnTo>
                  <a:pt x="931698" y="1141126"/>
                </a:lnTo>
                <a:lnTo>
                  <a:pt x="973697" y="1139723"/>
                </a:lnTo>
                <a:lnTo>
                  <a:pt x="1033214" y="1128501"/>
                </a:lnTo>
                <a:lnTo>
                  <a:pt x="1091420" y="1091420"/>
                </a:lnTo>
                <a:lnTo>
                  <a:pt x="1128501" y="1033215"/>
                </a:lnTo>
                <a:lnTo>
                  <a:pt x="1139723" y="973697"/>
                </a:lnTo>
                <a:lnTo>
                  <a:pt x="1141126" y="931698"/>
                </a:lnTo>
                <a:lnTo>
                  <a:pt x="1141326" y="879620"/>
                </a:lnTo>
                <a:lnTo>
                  <a:pt x="1141326" y="261706"/>
                </a:lnTo>
                <a:lnTo>
                  <a:pt x="1141126" y="209627"/>
                </a:lnTo>
                <a:lnTo>
                  <a:pt x="1139723" y="167629"/>
                </a:lnTo>
                <a:lnTo>
                  <a:pt x="1128501" y="108110"/>
                </a:lnTo>
                <a:lnTo>
                  <a:pt x="1091420" y="49905"/>
                </a:lnTo>
                <a:lnTo>
                  <a:pt x="1033214" y="12824"/>
                </a:lnTo>
                <a:lnTo>
                  <a:pt x="973697" y="1603"/>
                </a:lnTo>
                <a:lnTo>
                  <a:pt x="931698" y="200"/>
                </a:lnTo>
                <a:lnTo>
                  <a:pt x="879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1693" y="6806741"/>
            <a:ext cx="1126530" cy="1030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14267" y="8534143"/>
            <a:ext cx="1141730" cy="1141730"/>
          </a:xfrm>
          <a:custGeom>
            <a:avLst/>
            <a:gdLst/>
            <a:ahLst/>
            <a:cxnLst/>
            <a:rect l="l" t="t" r="r" b="b"/>
            <a:pathLst>
              <a:path w="1141729" h="1141729">
                <a:moveTo>
                  <a:pt x="879620" y="0"/>
                </a:moveTo>
                <a:lnTo>
                  <a:pt x="261705" y="0"/>
                </a:lnTo>
                <a:lnTo>
                  <a:pt x="209627" y="200"/>
                </a:lnTo>
                <a:lnTo>
                  <a:pt x="167628" y="1603"/>
                </a:lnTo>
                <a:lnTo>
                  <a:pt x="108110" y="12824"/>
                </a:lnTo>
                <a:lnTo>
                  <a:pt x="49905" y="49905"/>
                </a:lnTo>
                <a:lnTo>
                  <a:pt x="12824" y="108110"/>
                </a:lnTo>
                <a:lnTo>
                  <a:pt x="1603" y="167628"/>
                </a:lnTo>
                <a:lnTo>
                  <a:pt x="200" y="209627"/>
                </a:lnTo>
                <a:lnTo>
                  <a:pt x="0" y="261705"/>
                </a:lnTo>
                <a:lnTo>
                  <a:pt x="0" y="879620"/>
                </a:lnTo>
                <a:lnTo>
                  <a:pt x="200" y="931698"/>
                </a:lnTo>
                <a:lnTo>
                  <a:pt x="1603" y="973697"/>
                </a:lnTo>
                <a:lnTo>
                  <a:pt x="12824" y="1033214"/>
                </a:lnTo>
                <a:lnTo>
                  <a:pt x="49905" y="1091420"/>
                </a:lnTo>
                <a:lnTo>
                  <a:pt x="108110" y="1128501"/>
                </a:lnTo>
                <a:lnTo>
                  <a:pt x="167628" y="1139723"/>
                </a:lnTo>
                <a:lnTo>
                  <a:pt x="209627" y="1141126"/>
                </a:lnTo>
                <a:lnTo>
                  <a:pt x="261705" y="1141326"/>
                </a:lnTo>
                <a:lnTo>
                  <a:pt x="879620" y="1141326"/>
                </a:lnTo>
                <a:lnTo>
                  <a:pt x="931698" y="1141126"/>
                </a:lnTo>
                <a:lnTo>
                  <a:pt x="973697" y="1139723"/>
                </a:lnTo>
                <a:lnTo>
                  <a:pt x="1033214" y="1128501"/>
                </a:lnTo>
                <a:lnTo>
                  <a:pt x="1091420" y="1091420"/>
                </a:lnTo>
                <a:lnTo>
                  <a:pt x="1128501" y="1033214"/>
                </a:lnTo>
                <a:lnTo>
                  <a:pt x="1139723" y="973697"/>
                </a:lnTo>
                <a:lnTo>
                  <a:pt x="1141126" y="931698"/>
                </a:lnTo>
                <a:lnTo>
                  <a:pt x="1141326" y="879620"/>
                </a:lnTo>
                <a:lnTo>
                  <a:pt x="1141326" y="261705"/>
                </a:lnTo>
                <a:lnTo>
                  <a:pt x="1141126" y="209627"/>
                </a:lnTo>
                <a:lnTo>
                  <a:pt x="1139723" y="167628"/>
                </a:lnTo>
                <a:lnTo>
                  <a:pt x="1128501" y="108110"/>
                </a:lnTo>
                <a:lnTo>
                  <a:pt x="1091420" y="49905"/>
                </a:lnTo>
                <a:lnTo>
                  <a:pt x="1033214" y="12824"/>
                </a:lnTo>
                <a:lnTo>
                  <a:pt x="973697" y="1603"/>
                </a:lnTo>
                <a:lnTo>
                  <a:pt x="931698" y="200"/>
                </a:lnTo>
                <a:lnTo>
                  <a:pt x="879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1693" y="8534142"/>
            <a:ext cx="1126530" cy="1030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E1</a:t>
            </a: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5993" y="705445"/>
            <a:ext cx="310388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0" b="0">
                <a:latin typeface="Arial"/>
                <a:cs typeface="Arial"/>
              </a:rPr>
              <a:t>T1</a:t>
            </a:r>
            <a:r>
              <a:rPr dirty="0" spc="100"/>
              <a:t>速率计算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76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715463"/>
                </a:lnTo>
                <a:lnTo>
                  <a:pt x="197" y="6766833"/>
                </a:lnTo>
                <a:lnTo>
                  <a:pt x="1581" y="6808260"/>
                </a:lnTo>
                <a:lnTo>
                  <a:pt x="12649" y="6866968"/>
                </a:lnTo>
                <a:lnTo>
                  <a:pt x="49226" y="6924383"/>
                </a:lnTo>
                <a:lnTo>
                  <a:pt x="106640" y="6960959"/>
                </a:lnTo>
                <a:lnTo>
                  <a:pt x="165348" y="6972028"/>
                </a:lnTo>
                <a:lnTo>
                  <a:pt x="206776" y="6973412"/>
                </a:lnTo>
                <a:lnTo>
                  <a:pt x="258146" y="6973609"/>
                </a:lnTo>
                <a:lnTo>
                  <a:pt x="12705299" y="6973609"/>
                </a:lnTo>
                <a:lnTo>
                  <a:pt x="12756671" y="6973412"/>
                </a:lnTo>
                <a:lnTo>
                  <a:pt x="12798099" y="6972028"/>
                </a:lnTo>
                <a:lnTo>
                  <a:pt x="12856802" y="6960959"/>
                </a:lnTo>
                <a:lnTo>
                  <a:pt x="12914218" y="6924383"/>
                </a:lnTo>
                <a:lnTo>
                  <a:pt x="12950799" y="6866968"/>
                </a:lnTo>
                <a:lnTo>
                  <a:pt x="12961867" y="6808260"/>
                </a:lnTo>
                <a:lnTo>
                  <a:pt x="12963250" y="6766833"/>
                </a:lnTo>
                <a:lnTo>
                  <a:pt x="12963448" y="671546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974205"/>
          </a:xfrm>
          <a:custGeom>
            <a:avLst/>
            <a:gdLst/>
            <a:ahLst/>
            <a:cxnLst/>
            <a:rect l="l" t="t" r="r" b="b"/>
            <a:pathLst>
              <a:path w="12963525" h="697420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715463"/>
                </a:lnTo>
                <a:lnTo>
                  <a:pt x="12963250" y="6766833"/>
                </a:lnTo>
                <a:lnTo>
                  <a:pt x="12961867" y="6808260"/>
                </a:lnTo>
                <a:lnTo>
                  <a:pt x="12950799" y="6866968"/>
                </a:lnTo>
                <a:lnTo>
                  <a:pt x="12914218" y="6924383"/>
                </a:lnTo>
                <a:lnTo>
                  <a:pt x="12856802" y="6960959"/>
                </a:lnTo>
                <a:lnTo>
                  <a:pt x="12798099" y="6972028"/>
                </a:lnTo>
                <a:lnTo>
                  <a:pt x="12756671" y="6973411"/>
                </a:lnTo>
                <a:lnTo>
                  <a:pt x="12705299" y="6973609"/>
                </a:lnTo>
                <a:lnTo>
                  <a:pt x="258145" y="6973609"/>
                </a:lnTo>
                <a:lnTo>
                  <a:pt x="206775" y="6973411"/>
                </a:lnTo>
                <a:lnTo>
                  <a:pt x="165348" y="6972028"/>
                </a:lnTo>
                <a:lnTo>
                  <a:pt x="106640" y="6960959"/>
                </a:lnTo>
                <a:lnTo>
                  <a:pt x="49226" y="6924383"/>
                </a:lnTo>
                <a:lnTo>
                  <a:pt x="12650" y="6866968"/>
                </a:lnTo>
                <a:lnTo>
                  <a:pt x="1581" y="6808260"/>
                </a:lnTo>
                <a:lnTo>
                  <a:pt x="197" y="6766833"/>
                </a:lnTo>
                <a:lnTo>
                  <a:pt x="0" y="671546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84235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724373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6710071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9303" y="2602961"/>
            <a:ext cx="11092815" cy="5862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电话带宽</a:t>
            </a:r>
            <a:r>
              <a:rPr dirty="0" sz="2850" spc="15">
                <a:latin typeface="Arial"/>
                <a:cs typeface="Arial"/>
              </a:rPr>
              <a:t>4kHz</a:t>
            </a:r>
            <a:r>
              <a:rPr dirty="0" sz="2850" spc="1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每秒采样</a:t>
            </a:r>
            <a:r>
              <a:rPr dirty="0" sz="2850" spc="150" i="1">
                <a:solidFill>
                  <a:srgbClr val="FF2600"/>
                </a:solidFill>
                <a:latin typeface="Trebuchet MS"/>
                <a:cs typeface="Trebuchet MS"/>
              </a:rPr>
              <a:t>8000</a:t>
            </a:r>
            <a:r>
              <a:rPr dirty="0" sz="2850" spc="80" b="0">
                <a:latin typeface="Microsoft JhengHei UI Light"/>
                <a:cs typeface="Microsoft JhengHei UI Light"/>
              </a:rPr>
              <a:t>次，并⽤</a:t>
            </a:r>
            <a:r>
              <a:rPr dirty="0" sz="2850" spc="150" i="1">
                <a:solidFill>
                  <a:srgbClr val="FF2600"/>
                </a:solidFill>
                <a:latin typeface="Trebuchet MS"/>
                <a:cs typeface="Trebuchet MS"/>
              </a:rPr>
              <a:t>128</a:t>
            </a:r>
            <a:r>
              <a:rPr dirty="0" sz="2850" spc="80" b="0">
                <a:latin typeface="Microsoft JhengHei UI Light"/>
                <a:cs typeface="Microsoft JhengHei UI Light"/>
              </a:rPr>
              <a:t>级量化，即</a:t>
            </a:r>
            <a:r>
              <a:rPr dirty="0" sz="2850" spc="100" i="1">
                <a:solidFill>
                  <a:srgbClr val="FF2600"/>
                </a:solidFill>
                <a:latin typeface="Trebuchet MS"/>
                <a:cs typeface="Trebuchet MS"/>
              </a:rPr>
              <a:t>2</a:t>
            </a:r>
            <a:r>
              <a:rPr dirty="0" baseline="24853" sz="2850" spc="150" i="1">
                <a:solidFill>
                  <a:srgbClr val="FF2600"/>
                </a:solidFill>
                <a:latin typeface="Trebuchet MS"/>
                <a:cs typeface="Trebuchet MS"/>
              </a:rPr>
              <a:t>7</a:t>
            </a:r>
            <a:r>
              <a:rPr dirty="0" sz="2850" spc="100">
                <a:latin typeface="Arial"/>
                <a:cs typeface="Arial"/>
              </a:rPr>
              <a:t>,</a:t>
            </a:r>
            <a:r>
              <a:rPr dirty="0" sz="2850" spc="80" b="0">
                <a:latin typeface="Microsoft JhengHei UI Light"/>
                <a:cs typeface="Microsoft JhengHei UI Light"/>
              </a:rPr>
              <a:t>也就是 </a:t>
            </a:r>
            <a:r>
              <a:rPr dirty="0" sz="2850" spc="25" i="1">
                <a:solidFill>
                  <a:srgbClr val="FF2600"/>
                </a:solidFill>
                <a:latin typeface="Trebuchet MS"/>
                <a:cs typeface="Trebuchet MS"/>
              </a:rPr>
              <a:t>7bit</a:t>
            </a:r>
            <a:r>
              <a:rPr dirty="0" sz="2850" spc="80" b="0">
                <a:latin typeface="Microsoft JhengHei UI Light"/>
                <a:cs typeface="Microsoft JhengHei UI Light"/>
              </a:rPr>
              <a:t>表示⼀个采样（⼀个语⾳帧），实际编码时，每个采样加了</a:t>
            </a:r>
            <a:r>
              <a:rPr dirty="0" sz="2850" spc="25" i="1">
                <a:solidFill>
                  <a:srgbClr val="FF2600"/>
                </a:solidFill>
                <a:latin typeface="Trebuchet MS"/>
                <a:cs typeface="Trebuchet MS"/>
              </a:rPr>
              <a:t>1bit  </a:t>
            </a:r>
            <a:r>
              <a:rPr dirty="0" sz="2850" spc="80" b="0">
                <a:latin typeface="Microsoft JhengHei UI Light"/>
                <a:cs typeface="Microsoft JhengHei UI Light"/>
              </a:rPr>
              <a:t>信令位。因此，每个采样的数据为</a:t>
            </a:r>
            <a:r>
              <a:rPr dirty="0" sz="2850" spc="90" b="0">
                <a:latin typeface="Microsoft JhengHei UI Light"/>
                <a:cs typeface="Microsoft JhengHei UI Light"/>
              </a:rPr>
              <a:t>：</a:t>
            </a:r>
            <a:r>
              <a:rPr dirty="0" sz="2850" spc="90" i="1">
                <a:solidFill>
                  <a:srgbClr val="FF2600"/>
                </a:solidFill>
                <a:latin typeface="Trebuchet MS"/>
                <a:cs typeface="Trebuchet MS"/>
              </a:rPr>
              <a:t>8</a:t>
            </a:r>
            <a:r>
              <a:rPr dirty="0" sz="2850" spc="50" i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850" spc="-15" i="1">
                <a:solidFill>
                  <a:srgbClr val="FF2600"/>
                </a:solidFill>
                <a:latin typeface="Trebuchet MS"/>
                <a:cs typeface="Trebuchet MS"/>
              </a:rPr>
              <a:t>bit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82930">
              <a:lnSpc>
                <a:spcPct val="144400"/>
              </a:lnSpc>
            </a:pPr>
            <a:r>
              <a:rPr dirty="0" sz="2850" spc="10">
                <a:latin typeface="Arial"/>
                <a:cs typeface="Arial"/>
              </a:rPr>
              <a:t>T1</a:t>
            </a:r>
            <a:r>
              <a:rPr dirty="0" sz="2850" spc="80" b="0">
                <a:latin typeface="Microsoft JhengHei UI Light"/>
                <a:cs typeface="Microsoft JhengHei UI Light"/>
              </a:rPr>
              <a:t>⽤</a:t>
            </a:r>
            <a:r>
              <a:rPr dirty="0" sz="2850" spc="60">
                <a:latin typeface="Arial"/>
                <a:cs typeface="Arial"/>
              </a:rPr>
              <a:t>24</a:t>
            </a:r>
            <a:r>
              <a:rPr dirty="0" sz="2850" spc="80" b="0">
                <a:latin typeface="Microsoft JhengHei UI Light"/>
                <a:cs typeface="Microsoft JhengHei UI Light"/>
              </a:rPr>
              <a:t>路话⾳复⽤，复⽤后的帧加</a:t>
            </a:r>
            <a:r>
              <a:rPr dirty="0" sz="2850" spc="150">
                <a:latin typeface="Arial"/>
                <a:cs typeface="Arial"/>
              </a:rPr>
              <a:t>1bit</a:t>
            </a:r>
            <a:r>
              <a:rPr dirty="0" sz="2850" spc="80" b="0">
                <a:latin typeface="Microsoft JhengHei UI Light"/>
                <a:cs typeface="Microsoft JhengHei UI Light"/>
              </a:rPr>
              <a:t>帧同步，故⼀个帧的数据 为：</a:t>
            </a:r>
            <a:endParaRPr sz="2850">
              <a:latin typeface="Microsoft JhengHei UI Light"/>
              <a:cs typeface="Microsoft JhengHei UI Light"/>
            </a:endParaRPr>
          </a:p>
          <a:p>
            <a:pPr marL="2445385">
              <a:lnSpc>
                <a:spcPct val="100000"/>
              </a:lnSpc>
              <a:spcBef>
                <a:spcPts val="1225"/>
              </a:spcBef>
              <a:tabLst>
                <a:tab pos="4634865" algn="l"/>
                <a:tab pos="6378575" algn="l"/>
              </a:tabLst>
            </a:pPr>
            <a:r>
              <a:rPr dirty="0" sz="3600" i="1">
                <a:solidFill>
                  <a:srgbClr val="FF2600"/>
                </a:solidFill>
                <a:latin typeface="Times New Roman"/>
                <a:cs typeface="Times New Roman"/>
              </a:rPr>
              <a:t>bit	bit	bit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采样频率为</a:t>
            </a:r>
            <a:r>
              <a:rPr dirty="0" sz="2850" spc="60">
                <a:latin typeface="Arial"/>
                <a:cs typeface="Arial"/>
              </a:rPr>
              <a:t>8MHz</a:t>
            </a:r>
            <a:r>
              <a:rPr dirty="0" sz="2850" spc="6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每秒产⽣</a:t>
            </a:r>
            <a:r>
              <a:rPr dirty="0" sz="2850" spc="60">
                <a:latin typeface="Arial"/>
                <a:cs typeface="Arial"/>
              </a:rPr>
              <a:t>8000</a:t>
            </a:r>
            <a:r>
              <a:rPr dirty="0" sz="2850" spc="80" b="0">
                <a:latin typeface="Microsoft JhengHei UI Light"/>
                <a:cs typeface="Microsoft JhengHei UI Light"/>
              </a:rPr>
              <a:t>个帧（采样周期为</a:t>
            </a:r>
            <a:r>
              <a:rPr dirty="0" sz="2850" spc="75">
                <a:latin typeface="Arial"/>
                <a:cs typeface="Arial"/>
              </a:rPr>
              <a:t>125µm</a:t>
            </a:r>
            <a:r>
              <a:rPr dirty="0" sz="2850" spc="75" b="0">
                <a:latin typeface="Microsoft JhengHei UI Light"/>
                <a:cs typeface="Microsoft JhengHei UI Light"/>
              </a:rPr>
              <a:t>），</a:t>
            </a:r>
            <a:r>
              <a:rPr dirty="0" sz="2850" spc="80" b="0">
                <a:latin typeface="Microsoft JhengHei UI Light"/>
                <a:cs typeface="Microsoft JhengHei UI Light"/>
              </a:rPr>
              <a:t>故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50" spc="10">
                <a:latin typeface="Arial"/>
                <a:cs typeface="Arial"/>
              </a:rPr>
              <a:t>T1</a:t>
            </a:r>
            <a:r>
              <a:rPr dirty="0" sz="2850" spc="80" b="0">
                <a:latin typeface="Microsoft JhengHei UI Light"/>
                <a:cs typeface="Microsoft JhengHei UI Light"/>
              </a:rPr>
              <a:t>信道的数据率为：</a:t>
            </a:r>
            <a:endParaRPr sz="2850">
              <a:latin typeface="Microsoft JhengHei UI Light"/>
              <a:cs typeface="Microsoft JhengHei UI Light"/>
            </a:endParaRPr>
          </a:p>
          <a:p>
            <a:pPr marL="2764155">
              <a:lnSpc>
                <a:spcPct val="100000"/>
              </a:lnSpc>
              <a:spcBef>
                <a:spcPts val="1320"/>
              </a:spcBef>
            </a:pPr>
            <a:r>
              <a:rPr dirty="0" sz="3600" spc="-75">
                <a:solidFill>
                  <a:srgbClr val="FF2600"/>
                </a:solidFill>
                <a:latin typeface="Cambria"/>
                <a:cs typeface="Cambria"/>
              </a:rPr>
              <a:t>93</a:t>
            </a:r>
            <a:r>
              <a:rPr dirty="0" sz="3600" spc="-75" i="1">
                <a:solidFill>
                  <a:srgbClr val="FF2600"/>
                </a:solidFill>
                <a:latin typeface="Times New Roman"/>
                <a:cs typeface="Times New Roman"/>
              </a:rPr>
              <a:t>bit </a:t>
            </a:r>
            <a:r>
              <a:rPr dirty="0" sz="3600" spc="305">
                <a:solidFill>
                  <a:srgbClr val="FF2600"/>
                </a:solidFill>
                <a:latin typeface="Cambria"/>
                <a:cs typeface="Cambria"/>
              </a:rPr>
              <a:t>× </a:t>
            </a:r>
            <a:r>
              <a:rPr dirty="0" sz="3600" spc="-195">
                <a:solidFill>
                  <a:srgbClr val="FF2600"/>
                </a:solidFill>
                <a:latin typeface="Cambria"/>
                <a:cs typeface="Cambria"/>
              </a:rPr>
              <a:t>8000 </a:t>
            </a:r>
            <a:r>
              <a:rPr dirty="0" sz="3600" spc="475">
                <a:solidFill>
                  <a:srgbClr val="FF2600"/>
                </a:solidFill>
                <a:latin typeface="Cambria"/>
                <a:cs typeface="Cambria"/>
              </a:rPr>
              <a:t>=</a:t>
            </a:r>
            <a:r>
              <a:rPr dirty="0" sz="3600" spc="-290">
                <a:solidFill>
                  <a:srgbClr val="FF2600"/>
                </a:solidFill>
                <a:latin typeface="Cambria"/>
                <a:cs typeface="Cambria"/>
              </a:rPr>
              <a:t> </a:t>
            </a:r>
            <a:r>
              <a:rPr dirty="0" sz="3600" spc="-65">
                <a:solidFill>
                  <a:srgbClr val="FF2600"/>
                </a:solidFill>
                <a:latin typeface="Cambria"/>
                <a:cs typeface="Cambria"/>
              </a:rPr>
              <a:t>1.544</a:t>
            </a:r>
            <a:r>
              <a:rPr dirty="0" sz="3600" spc="-65" i="1">
                <a:solidFill>
                  <a:srgbClr val="FF2600"/>
                </a:solidFill>
                <a:latin typeface="Times New Roman"/>
                <a:cs typeface="Times New Roman"/>
              </a:rPr>
              <a:t>Mbps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solidFill>
                  <a:srgbClr val="FF2600"/>
                </a:solidFill>
                <a:latin typeface="Arial"/>
                <a:cs typeface="Arial"/>
              </a:rPr>
              <a:t>E1</a:t>
            </a: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8535" y="715916"/>
            <a:ext cx="83991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旧的数字传输系统存在许多缺点</a:t>
            </a:r>
          </a:p>
        </p:txBody>
      </p:sp>
      <p:sp>
        <p:nvSpPr>
          <p:cNvPr id="4" name="object 4"/>
          <p:cNvSpPr/>
          <p:nvPr/>
        </p:nvSpPr>
        <p:spPr>
          <a:xfrm>
            <a:off x="6083584" y="1790521"/>
            <a:ext cx="13759235" cy="6135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1478" y="2167473"/>
            <a:ext cx="12963525" cy="5339715"/>
          </a:xfrm>
          <a:custGeom>
            <a:avLst/>
            <a:gdLst/>
            <a:ahLst/>
            <a:cxnLst/>
            <a:rect l="l" t="t" r="r" b="b"/>
            <a:pathLst>
              <a:path w="12963525" h="5339715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5081110"/>
                </a:lnTo>
                <a:lnTo>
                  <a:pt x="197" y="5132480"/>
                </a:lnTo>
                <a:lnTo>
                  <a:pt x="1581" y="5173907"/>
                </a:lnTo>
                <a:lnTo>
                  <a:pt x="12649" y="5232615"/>
                </a:lnTo>
                <a:lnTo>
                  <a:pt x="49226" y="5290028"/>
                </a:lnTo>
                <a:lnTo>
                  <a:pt x="106640" y="5326605"/>
                </a:lnTo>
                <a:lnTo>
                  <a:pt x="165348" y="5337674"/>
                </a:lnTo>
                <a:lnTo>
                  <a:pt x="206776" y="5339058"/>
                </a:lnTo>
                <a:lnTo>
                  <a:pt x="258146" y="5339256"/>
                </a:lnTo>
                <a:lnTo>
                  <a:pt x="12705299" y="5339256"/>
                </a:lnTo>
                <a:lnTo>
                  <a:pt x="12756671" y="5339058"/>
                </a:lnTo>
                <a:lnTo>
                  <a:pt x="12798099" y="5337674"/>
                </a:lnTo>
                <a:lnTo>
                  <a:pt x="12856802" y="5326605"/>
                </a:lnTo>
                <a:lnTo>
                  <a:pt x="12914218" y="5290028"/>
                </a:lnTo>
                <a:lnTo>
                  <a:pt x="12950799" y="5232615"/>
                </a:lnTo>
                <a:lnTo>
                  <a:pt x="12961867" y="5173907"/>
                </a:lnTo>
                <a:lnTo>
                  <a:pt x="12963250" y="5132480"/>
                </a:lnTo>
                <a:lnTo>
                  <a:pt x="12963448" y="5081110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1478" y="2167473"/>
            <a:ext cx="12963525" cy="5339715"/>
          </a:xfrm>
          <a:custGeom>
            <a:avLst/>
            <a:gdLst/>
            <a:ahLst/>
            <a:cxnLst/>
            <a:rect l="l" t="t" r="r" b="b"/>
            <a:pathLst>
              <a:path w="12963525" h="5339715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5081110"/>
                </a:lnTo>
                <a:lnTo>
                  <a:pt x="12963250" y="5132480"/>
                </a:lnTo>
                <a:lnTo>
                  <a:pt x="12961867" y="5173907"/>
                </a:lnTo>
                <a:lnTo>
                  <a:pt x="12950799" y="5232615"/>
                </a:lnTo>
                <a:lnTo>
                  <a:pt x="12914218" y="5290028"/>
                </a:lnTo>
                <a:lnTo>
                  <a:pt x="12856802" y="5326605"/>
                </a:lnTo>
                <a:lnTo>
                  <a:pt x="12798099" y="5337674"/>
                </a:lnTo>
                <a:lnTo>
                  <a:pt x="12756671" y="5339058"/>
                </a:lnTo>
                <a:lnTo>
                  <a:pt x="12705299" y="5339256"/>
                </a:lnTo>
                <a:lnTo>
                  <a:pt x="258145" y="5339256"/>
                </a:lnTo>
                <a:lnTo>
                  <a:pt x="206775" y="5339058"/>
                </a:lnTo>
                <a:lnTo>
                  <a:pt x="165348" y="5337674"/>
                </a:lnTo>
                <a:lnTo>
                  <a:pt x="106640" y="5326605"/>
                </a:lnTo>
                <a:lnTo>
                  <a:pt x="49226" y="5290028"/>
                </a:lnTo>
                <a:lnTo>
                  <a:pt x="12650" y="5232615"/>
                </a:lnTo>
                <a:lnTo>
                  <a:pt x="1581" y="5173907"/>
                </a:lnTo>
                <a:lnTo>
                  <a:pt x="197" y="5132480"/>
                </a:lnTo>
                <a:lnTo>
                  <a:pt x="0" y="5081110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66645" y="295754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303" y="2905215"/>
            <a:ext cx="376364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以下两个⽅⾯的缺点：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772" y="3632162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772" y="4978537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7056" rIns="0" bIns="0" rtlCol="0" vert="horz">
            <a:spAutoFit/>
          </a:bodyPr>
          <a:lstStyle/>
          <a:p>
            <a:pPr marL="12700" marR="5080">
              <a:lnSpc>
                <a:spcPct val="153600"/>
              </a:lnSpc>
              <a:spcBef>
                <a:spcPts val="90"/>
              </a:spcBef>
            </a:pPr>
            <a:r>
              <a:rPr dirty="0" spc="80">
                <a:solidFill>
                  <a:srgbClr val="FF2600"/>
                </a:solidFill>
              </a:rPr>
              <a:t>速率标准不统⼀</a:t>
            </a:r>
            <a:r>
              <a:rPr dirty="0" spc="80"/>
              <a:t>，如果不对⾼次群的数字传输速率进⾏标准化，国 际范围的基于光纤⾼速数据传输就很难实现；</a:t>
            </a: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dirty="0" spc="80">
                <a:solidFill>
                  <a:srgbClr val="FF2600"/>
                </a:solidFill>
              </a:rPr>
              <a:t>不是同步传输</a:t>
            </a:r>
            <a:r>
              <a:rPr dirty="0" spc="80"/>
              <a:t>，在过去相当⻓的时间，为了节约经费，各国的数字</a:t>
            </a:r>
          </a:p>
          <a:p>
            <a:pPr marL="12700" marR="5080">
              <a:lnSpc>
                <a:spcPts val="5250"/>
              </a:lnSpc>
              <a:spcBef>
                <a:spcPts val="480"/>
              </a:spcBef>
            </a:pPr>
            <a:r>
              <a:rPr dirty="0" spc="80"/>
              <a:t>⽹主要采⽤准同步⽅式，这给</a:t>
            </a:r>
            <a:r>
              <a:rPr dirty="0" spc="80">
                <a:solidFill>
                  <a:srgbClr val="FF2600"/>
                </a:solidFill>
              </a:rPr>
              <a:t>时分复⽤和分⽤</a:t>
            </a:r>
            <a:r>
              <a:rPr dirty="0" spc="80"/>
              <a:t>带来许多麻烦。当数 据传输的速率很⾼时，收发双⽅的</a:t>
            </a:r>
            <a:r>
              <a:rPr dirty="0" spc="80">
                <a:solidFill>
                  <a:srgbClr val="FF2600"/>
                </a:solidFill>
              </a:rPr>
              <a:t>时钟同步</a:t>
            </a:r>
            <a:r>
              <a:rPr dirty="0" spc="80"/>
              <a:t>就成为很⼤的问题。</a:t>
            </a:r>
          </a:p>
        </p:txBody>
      </p:sp>
      <p:sp>
        <p:nvSpPr>
          <p:cNvPr id="12" name="object 1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5512" y="705445"/>
            <a:ext cx="520509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同步光纤</a:t>
            </a:r>
            <a:r>
              <a:rPr dirty="0" spc="10"/>
              <a:t>⽹</a:t>
            </a:r>
            <a:r>
              <a:rPr dirty="0" spc="55"/>
              <a:t> </a:t>
            </a:r>
            <a:r>
              <a:rPr dirty="0" spc="-5" b="0">
                <a:latin typeface="Arial"/>
                <a:cs typeface="Arial"/>
              </a:rPr>
              <a:t>SONET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7165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6369685"/>
          </a:xfrm>
          <a:custGeom>
            <a:avLst/>
            <a:gdLst/>
            <a:ahLst/>
            <a:cxnLst/>
            <a:rect l="l" t="t" r="r" b="b"/>
            <a:pathLst>
              <a:path w="12963525" h="6369684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6111208"/>
                </a:lnTo>
                <a:lnTo>
                  <a:pt x="197" y="6162578"/>
                </a:lnTo>
                <a:lnTo>
                  <a:pt x="1581" y="6204005"/>
                </a:lnTo>
                <a:lnTo>
                  <a:pt x="12649" y="6262712"/>
                </a:lnTo>
                <a:lnTo>
                  <a:pt x="49226" y="6320127"/>
                </a:lnTo>
                <a:lnTo>
                  <a:pt x="106640" y="6356703"/>
                </a:lnTo>
                <a:lnTo>
                  <a:pt x="165348" y="6367772"/>
                </a:lnTo>
                <a:lnTo>
                  <a:pt x="206776" y="6369156"/>
                </a:lnTo>
                <a:lnTo>
                  <a:pt x="258146" y="6369353"/>
                </a:lnTo>
                <a:lnTo>
                  <a:pt x="12705299" y="6369353"/>
                </a:lnTo>
                <a:lnTo>
                  <a:pt x="12756671" y="6369156"/>
                </a:lnTo>
                <a:lnTo>
                  <a:pt x="12798099" y="6367772"/>
                </a:lnTo>
                <a:lnTo>
                  <a:pt x="12856802" y="6356703"/>
                </a:lnTo>
                <a:lnTo>
                  <a:pt x="12914218" y="6320127"/>
                </a:lnTo>
                <a:lnTo>
                  <a:pt x="12950799" y="6262712"/>
                </a:lnTo>
                <a:lnTo>
                  <a:pt x="12961867" y="6204005"/>
                </a:lnTo>
                <a:lnTo>
                  <a:pt x="12963250" y="6162578"/>
                </a:lnTo>
                <a:lnTo>
                  <a:pt x="12963448" y="6111208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6369685"/>
          </a:xfrm>
          <a:custGeom>
            <a:avLst/>
            <a:gdLst/>
            <a:ahLst/>
            <a:cxnLst/>
            <a:rect l="l" t="t" r="r" b="b"/>
            <a:pathLst>
              <a:path w="12963525" h="6369684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6111208"/>
                </a:lnTo>
                <a:lnTo>
                  <a:pt x="12963250" y="6162578"/>
                </a:lnTo>
                <a:lnTo>
                  <a:pt x="12961867" y="6204005"/>
                </a:lnTo>
                <a:lnTo>
                  <a:pt x="12950799" y="6262712"/>
                </a:lnTo>
                <a:lnTo>
                  <a:pt x="12914218" y="6320127"/>
                </a:lnTo>
                <a:lnTo>
                  <a:pt x="12856802" y="6356703"/>
                </a:lnTo>
                <a:lnTo>
                  <a:pt x="12798099" y="6367772"/>
                </a:lnTo>
                <a:lnTo>
                  <a:pt x="12756671" y="6369156"/>
                </a:lnTo>
                <a:lnTo>
                  <a:pt x="12705299" y="6369353"/>
                </a:lnTo>
                <a:lnTo>
                  <a:pt x="258145" y="6369353"/>
                </a:lnTo>
                <a:lnTo>
                  <a:pt x="206775" y="6369156"/>
                </a:lnTo>
                <a:lnTo>
                  <a:pt x="165348" y="6367772"/>
                </a:lnTo>
                <a:lnTo>
                  <a:pt x="106640" y="6356703"/>
                </a:lnTo>
                <a:lnTo>
                  <a:pt x="49226" y="6320127"/>
                </a:lnTo>
                <a:lnTo>
                  <a:pt x="12650" y="6262712"/>
                </a:lnTo>
                <a:lnTo>
                  <a:pt x="1581" y="6204005"/>
                </a:lnTo>
                <a:lnTo>
                  <a:pt x="197" y="6162578"/>
                </a:lnTo>
                <a:lnTo>
                  <a:pt x="0" y="6111208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5754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303" y="2717871"/>
            <a:ext cx="11095355" cy="1906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  <a:tabLst>
                <a:tab pos="8846820" algn="l"/>
              </a:tabLst>
            </a:pPr>
            <a:r>
              <a:rPr dirty="0" sz="2850" spc="85" b="0">
                <a:latin typeface="Microsoft JhengHei UI Light"/>
                <a:cs typeface="Microsoft JhengHei UI Light"/>
              </a:rPr>
              <a:t>同步光纤</a:t>
            </a:r>
            <a:r>
              <a:rPr dirty="0" sz="2850" spc="30" b="0">
                <a:latin typeface="Microsoft JhengHei UI Light"/>
                <a:cs typeface="Microsoft JhengHei UI Light"/>
              </a:rPr>
              <a:t>⽹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SONE</a:t>
            </a:r>
            <a:r>
              <a:rPr dirty="0" sz="2850" spc="-35">
                <a:latin typeface="Arial"/>
                <a:cs typeface="Arial"/>
              </a:rPr>
              <a:t>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-25">
                <a:latin typeface="Arial"/>
                <a:cs typeface="Arial"/>
              </a:rPr>
              <a:t>(Synch</a:t>
            </a:r>
            <a:r>
              <a:rPr dirty="0" sz="2850" spc="-50">
                <a:latin typeface="Arial"/>
                <a:cs typeface="Arial"/>
              </a:rPr>
              <a:t>r</a:t>
            </a:r>
            <a:r>
              <a:rPr dirty="0" sz="2850" spc="65">
                <a:latin typeface="Arial"/>
                <a:cs typeface="Arial"/>
              </a:rPr>
              <a:t>onou</a:t>
            </a:r>
            <a:r>
              <a:rPr dirty="0" sz="2850" spc="10">
                <a:latin typeface="Arial"/>
                <a:cs typeface="Arial"/>
              </a:rPr>
              <a:t>s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30">
                <a:latin typeface="Arial"/>
                <a:cs typeface="Arial"/>
              </a:rPr>
              <a:t>Optica</a:t>
            </a:r>
            <a:r>
              <a:rPr dirty="0" sz="2850" spc="30">
                <a:latin typeface="Arial"/>
                <a:cs typeface="Arial"/>
              </a:rPr>
              <a:t>l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5">
                <a:latin typeface="Arial"/>
                <a:cs typeface="Arial"/>
              </a:rPr>
              <a:t>Network</a:t>
            </a:r>
            <a:r>
              <a:rPr dirty="0" sz="2850" spc="15">
                <a:latin typeface="Arial"/>
                <a:cs typeface="Arial"/>
              </a:rPr>
              <a:t>)</a:t>
            </a:r>
            <a:r>
              <a:rPr dirty="0" sz="2850">
                <a:latin typeface="Arial"/>
                <a:cs typeface="Arial"/>
              </a:rPr>
              <a:t>	</a:t>
            </a:r>
            <a:r>
              <a:rPr dirty="0" sz="2850" spc="85" b="0">
                <a:latin typeface="Microsoft JhengHei UI Light"/>
                <a:cs typeface="Microsoft JhengHei UI Light"/>
              </a:rPr>
              <a:t>的各级</a:t>
            </a:r>
            <a:r>
              <a:rPr dirty="0" sz="2850" spc="8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时钟</a:t>
            </a:r>
            <a:r>
              <a:rPr dirty="0" sz="2850" spc="15" b="0">
                <a:latin typeface="Microsoft JhengHei UI Light"/>
                <a:cs typeface="Microsoft JhengHei UI Light"/>
              </a:rPr>
              <a:t>都 </a:t>
            </a:r>
            <a:r>
              <a:rPr dirty="0" sz="2850" spc="80" b="0">
                <a:latin typeface="Microsoft JhengHei UI Light"/>
                <a:cs typeface="Microsoft JhengHei UI Light"/>
              </a:rPr>
              <a:t>来⾃⼀个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⾮常精确的主时钟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>
                <a:latin typeface="Arial"/>
                <a:cs typeface="Arial"/>
              </a:rPr>
              <a:t>SONET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为光纤传输系统定义了同步 传输的线路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速率等级结构</a:t>
            </a:r>
            <a:r>
              <a:rPr dirty="0" sz="2850" spc="30" b="0">
                <a:latin typeface="Microsoft JhengHei UI Light"/>
                <a:cs typeface="Microsoft JhengHei UI Light"/>
              </a:rPr>
              <a:t>：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0772" y="6081715"/>
            <a:ext cx="163195" cy="9829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0772" y="4587802"/>
            <a:ext cx="11279505" cy="3161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5130" marR="995044" indent="-392430">
              <a:lnSpc>
                <a:spcPct val="144400"/>
              </a:lnSpc>
              <a:spcBef>
                <a:spcPts val="90"/>
              </a:spcBef>
              <a:buSzPct val="75438"/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2850" spc="80" b="0">
                <a:latin typeface="Microsoft JhengHei UI Light"/>
                <a:cs typeface="Microsoft JhengHei UI Light"/>
              </a:rPr>
              <a:t>定义电信信号称为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第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solidFill>
                  <a:srgbClr val="FF2600"/>
                </a:solidFill>
                <a:latin typeface="Arial"/>
                <a:cs typeface="Arial"/>
              </a:rPr>
              <a:t>1</a:t>
            </a:r>
            <a:r>
              <a:rPr dirty="0" sz="285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级</a:t>
            </a:r>
            <a:r>
              <a:rPr dirty="0" sz="2850" spc="80" b="0">
                <a:latin typeface="Microsoft JhengHei UI Light"/>
                <a:cs typeface="Microsoft JhengHei UI Light"/>
              </a:rPr>
              <a:t>同步传送信</a:t>
            </a:r>
            <a:r>
              <a:rPr dirty="0" sz="2850" spc="30" b="0">
                <a:latin typeface="Microsoft JhengHei UI Light"/>
                <a:cs typeface="Microsoft JhengHei UI Light"/>
              </a:rPr>
              <a:t>号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-90">
                <a:latin typeface="Arial"/>
                <a:cs typeface="Arial"/>
              </a:rPr>
              <a:t>STS-1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5">
                <a:latin typeface="Arial"/>
                <a:cs typeface="Arial"/>
              </a:rPr>
              <a:t>(Synchronous  </a:t>
            </a:r>
            <a:r>
              <a:rPr dirty="0" sz="2850" spc="25">
                <a:latin typeface="Arial"/>
                <a:cs typeface="Arial"/>
              </a:rPr>
              <a:t>Transport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Signal)</a:t>
            </a:r>
            <a:r>
              <a:rPr dirty="0" sz="2850" spc="1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其传输速率</a:t>
            </a:r>
            <a:r>
              <a:rPr dirty="0" sz="2850" spc="30" b="0">
                <a:latin typeface="Microsoft JhengHei UI Light"/>
                <a:cs typeface="Microsoft JhengHei UI Light"/>
              </a:rPr>
              <a:t>是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51.84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5">
                <a:solidFill>
                  <a:srgbClr val="FF2600"/>
                </a:solidFill>
                <a:latin typeface="Arial"/>
                <a:cs typeface="Arial"/>
              </a:rPr>
              <a:t>Mbit/s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405130" marR="5080">
              <a:lnSpc>
                <a:spcPct val="144400"/>
              </a:lnSpc>
            </a:pPr>
            <a:r>
              <a:rPr dirty="0" sz="2850" spc="80" b="0">
                <a:latin typeface="Microsoft JhengHei UI Light"/>
                <a:cs typeface="Microsoft JhengHei UI Light"/>
              </a:rPr>
              <a:t>对光信号则称为</a:t>
            </a:r>
            <a:r>
              <a:rPr dirty="0" sz="2850" spc="30" b="0">
                <a:latin typeface="Microsoft JhengHei UI Light"/>
                <a:cs typeface="Microsoft JhengHei UI Light"/>
              </a:rPr>
              <a:t>第</a:t>
            </a:r>
            <a:r>
              <a:rPr dirty="0" sz="2850" spc="80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级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光载</a:t>
            </a:r>
            <a:r>
              <a:rPr dirty="0" sz="2850" spc="3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波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2850" spc="80">
                <a:latin typeface="Arial"/>
                <a:cs typeface="Arial"/>
              </a:rPr>
              <a:t>OC-1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(OC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表示</a:t>
            </a:r>
            <a:r>
              <a:rPr dirty="0" sz="2850" spc="110">
                <a:latin typeface="Arial"/>
                <a:cs typeface="Arial"/>
              </a:rPr>
              <a:t>Optical</a:t>
            </a:r>
            <a:r>
              <a:rPr dirty="0" sz="2850" spc="135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Carrier)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latin typeface="Microsoft JhengHei UI Light"/>
                <a:cs typeface="Microsoft JhengHei UI Light"/>
              </a:rPr>
              <a:t>现已定义了</a:t>
            </a:r>
            <a:r>
              <a:rPr dirty="0" sz="2850" spc="30" b="0">
                <a:latin typeface="Microsoft JhengHei UI Light"/>
                <a:cs typeface="Microsoft JhengHei UI Light"/>
              </a:rPr>
              <a:t>从</a:t>
            </a:r>
            <a:r>
              <a:rPr dirty="0" sz="2850" spc="130" b="0">
                <a:latin typeface="Microsoft JhengHei UI Light"/>
                <a:cs typeface="Microsoft JhengHei UI Light"/>
              </a:rPr>
              <a:t> </a:t>
            </a:r>
            <a:r>
              <a:rPr dirty="0" sz="2850" spc="50">
                <a:latin typeface="Arial"/>
                <a:cs typeface="Arial"/>
              </a:rPr>
              <a:t>51.84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Mbit/s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-150">
                <a:latin typeface="Arial"/>
                <a:cs typeface="Arial"/>
              </a:rPr>
              <a:t>(</a:t>
            </a:r>
            <a:r>
              <a:rPr dirty="0" sz="2850" spc="80" b="0">
                <a:latin typeface="Microsoft JhengHei UI Light"/>
                <a:cs typeface="Microsoft JhengHei UI Light"/>
              </a:rPr>
              <a:t>即</a:t>
            </a:r>
            <a:r>
              <a:rPr dirty="0" sz="2850" spc="30">
                <a:latin typeface="Arial"/>
                <a:cs typeface="Arial"/>
              </a:rPr>
              <a:t>OC-1)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⼀直</a:t>
            </a:r>
            <a:r>
              <a:rPr dirty="0" sz="2850" spc="30" b="0">
                <a:latin typeface="Microsoft JhengHei UI Light"/>
                <a:cs typeface="Microsoft JhengHei UI Light"/>
              </a:rPr>
              <a:t>到</a:t>
            </a:r>
            <a:r>
              <a:rPr dirty="0" sz="2850" spc="130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9953.280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150">
                <a:latin typeface="Arial"/>
                <a:cs typeface="Arial"/>
              </a:rPr>
              <a:t>Mbit/s</a:t>
            </a:r>
            <a:r>
              <a:rPr dirty="0" sz="2850" spc="180">
                <a:latin typeface="Arial"/>
                <a:cs typeface="Arial"/>
              </a:rPr>
              <a:t> </a:t>
            </a:r>
            <a:r>
              <a:rPr dirty="0" sz="2850" spc="-150">
                <a:latin typeface="Arial"/>
                <a:cs typeface="Arial"/>
              </a:rPr>
              <a:t>(</a:t>
            </a:r>
            <a:r>
              <a:rPr dirty="0" sz="2850" spc="30" b="0">
                <a:latin typeface="Microsoft JhengHei UI Light"/>
                <a:cs typeface="Microsoft JhengHei UI Light"/>
              </a:rPr>
              <a:t>即 </a:t>
            </a:r>
            <a:r>
              <a:rPr dirty="0" sz="2850" spc="25">
                <a:latin typeface="Arial"/>
                <a:cs typeface="Arial"/>
              </a:rPr>
              <a:t>OC-192/STS-192)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的标准。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45689" y="9097146"/>
            <a:ext cx="722503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美国在</a:t>
            </a:r>
            <a:r>
              <a:rPr dirty="0" sz="2850" spc="60">
                <a:latin typeface="Arial"/>
                <a:cs typeface="Arial"/>
              </a:rPr>
              <a:t>1988</a:t>
            </a:r>
            <a:r>
              <a:rPr dirty="0" sz="2850" spc="80" b="0">
                <a:latin typeface="Microsoft JhengHei UI Light"/>
                <a:cs typeface="Microsoft JhengHei UI Light"/>
              </a:rPr>
              <a:t>年⾸先推出了⼀个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数字传输标准</a:t>
            </a:r>
            <a:endParaRPr sz="28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4022" y="705445"/>
            <a:ext cx="50082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同步数字系</a:t>
            </a:r>
            <a:r>
              <a:rPr dirty="0" spc="10"/>
              <a:t>列</a:t>
            </a:r>
            <a:r>
              <a:rPr dirty="0" spc="60"/>
              <a:t> </a:t>
            </a:r>
            <a:r>
              <a:rPr dirty="0" spc="-50" b="0">
                <a:latin typeface="Arial"/>
                <a:cs typeface="Arial"/>
              </a:rPr>
              <a:t>SDH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591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5115560"/>
          </a:xfrm>
          <a:custGeom>
            <a:avLst/>
            <a:gdLst/>
            <a:ahLst/>
            <a:cxnLst/>
            <a:rect l="l" t="t" r="r" b="b"/>
            <a:pathLst>
              <a:path w="12963525" h="5115559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4856967"/>
                </a:lnTo>
                <a:lnTo>
                  <a:pt x="197" y="4908336"/>
                </a:lnTo>
                <a:lnTo>
                  <a:pt x="1581" y="4949764"/>
                </a:lnTo>
                <a:lnTo>
                  <a:pt x="12649" y="5008472"/>
                </a:lnTo>
                <a:lnTo>
                  <a:pt x="49226" y="5065885"/>
                </a:lnTo>
                <a:lnTo>
                  <a:pt x="106640" y="5102462"/>
                </a:lnTo>
                <a:lnTo>
                  <a:pt x="165348" y="5113531"/>
                </a:lnTo>
                <a:lnTo>
                  <a:pt x="206776" y="5114914"/>
                </a:lnTo>
                <a:lnTo>
                  <a:pt x="258146" y="5115112"/>
                </a:lnTo>
                <a:lnTo>
                  <a:pt x="12705299" y="5115112"/>
                </a:lnTo>
                <a:lnTo>
                  <a:pt x="12756671" y="5114914"/>
                </a:lnTo>
                <a:lnTo>
                  <a:pt x="12798099" y="5113531"/>
                </a:lnTo>
                <a:lnTo>
                  <a:pt x="12856802" y="5102462"/>
                </a:lnTo>
                <a:lnTo>
                  <a:pt x="12914218" y="5065885"/>
                </a:lnTo>
                <a:lnTo>
                  <a:pt x="12950799" y="5008472"/>
                </a:lnTo>
                <a:lnTo>
                  <a:pt x="12961867" y="4949764"/>
                </a:lnTo>
                <a:lnTo>
                  <a:pt x="12963250" y="4908336"/>
                </a:lnTo>
                <a:lnTo>
                  <a:pt x="12963448" y="4856967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5115560"/>
          </a:xfrm>
          <a:custGeom>
            <a:avLst/>
            <a:gdLst/>
            <a:ahLst/>
            <a:cxnLst/>
            <a:rect l="l" t="t" r="r" b="b"/>
            <a:pathLst>
              <a:path w="12963525" h="5115559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4856967"/>
                </a:lnTo>
                <a:lnTo>
                  <a:pt x="12963250" y="4908336"/>
                </a:lnTo>
                <a:lnTo>
                  <a:pt x="12961867" y="4949764"/>
                </a:lnTo>
                <a:lnTo>
                  <a:pt x="12950799" y="5008472"/>
                </a:lnTo>
                <a:lnTo>
                  <a:pt x="12914218" y="5065885"/>
                </a:lnTo>
                <a:lnTo>
                  <a:pt x="12856802" y="5102462"/>
                </a:lnTo>
                <a:lnTo>
                  <a:pt x="12798099" y="5113531"/>
                </a:lnTo>
                <a:lnTo>
                  <a:pt x="12756671" y="5114914"/>
                </a:lnTo>
                <a:lnTo>
                  <a:pt x="12705299" y="5115112"/>
                </a:lnTo>
                <a:lnTo>
                  <a:pt x="258145" y="5115112"/>
                </a:lnTo>
                <a:lnTo>
                  <a:pt x="206775" y="5114914"/>
                </a:lnTo>
                <a:lnTo>
                  <a:pt x="165348" y="5113531"/>
                </a:lnTo>
                <a:lnTo>
                  <a:pt x="106640" y="5102462"/>
                </a:lnTo>
                <a:lnTo>
                  <a:pt x="49226" y="5065885"/>
                </a:lnTo>
                <a:lnTo>
                  <a:pt x="12650" y="5008472"/>
                </a:lnTo>
                <a:lnTo>
                  <a:pt x="1581" y="4949764"/>
                </a:lnTo>
                <a:lnTo>
                  <a:pt x="197" y="4908336"/>
                </a:lnTo>
                <a:lnTo>
                  <a:pt x="0" y="4856967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57544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4211786"/>
            <a:ext cx="163195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325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9360" y="2717871"/>
            <a:ext cx="11309350" cy="378841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610"/>
              </a:spcBef>
            </a:pPr>
            <a:r>
              <a:rPr dirty="0" sz="2850" spc="-15">
                <a:latin typeface="Arial"/>
                <a:cs typeface="Arial"/>
              </a:rPr>
              <a:t>ITU-T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以美国标</a:t>
            </a:r>
            <a:r>
              <a:rPr dirty="0" sz="2850" spc="30" b="0">
                <a:latin typeface="Microsoft JhengHei UI Light"/>
                <a:cs typeface="Microsoft JhengHei UI Light"/>
              </a:rPr>
              <a:t>准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>
                <a:latin typeface="Arial"/>
                <a:cs typeface="Arial"/>
              </a:rPr>
              <a:t>SONET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为基础，制订出国际标准同步数字系列</a:t>
            </a:r>
            <a:endParaRPr sz="2850">
              <a:latin typeface="Microsoft JhengHei UI Light"/>
              <a:cs typeface="Microsoft JhengHei UI Light"/>
            </a:endParaRPr>
          </a:p>
          <a:p>
            <a:pPr marL="122555">
              <a:lnSpc>
                <a:spcPct val="100000"/>
              </a:lnSpc>
              <a:spcBef>
                <a:spcPts val="1515"/>
              </a:spcBef>
            </a:pPr>
            <a:r>
              <a:rPr dirty="0" sz="2850" spc="-35">
                <a:latin typeface="Arial"/>
                <a:cs typeface="Arial"/>
              </a:rPr>
              <a:t>SDH </a:t>
            </a:r>
            <a:r>
              <a:rPr dirty="0" sz="2850" spc="0">
                <a:latin typeface="Arial"/>
                <a:cs typeface="Arial"/>
              </a:rPr>
              <a:t>(Synchronous </a:t>
            </a:r>
            <a:r>
              <a:rPr dirty="0" sz="2850" spc="110">
                <a:latin typeface="Arial"/>
                <a:cs typeface="Arial"/>
              </a:rPr>
              <a:t>Digital</a:t>
            </a:r>
            <a:r>
              <a:rPr dirty="0" sz="2850" spc="-400">
                <a:latin typeface="Arial"/>
                <a:cs typeface="Arial"/>
              </a:rPr>
              <a:t> </a:t>
            </a:r>
            <a:r>
              <a:rPr dirty="0" sz="2850" spc="15">
                <a:latin typeface="Arial"/>
                <a:cs typeface="Arial"/>
              </a:rPr>
              <a:t>Hierarchy) 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2555">
              <a:lnSpc>
                <a:spcPct val="100000"/>
              </a:lnSpc>
              <a:spcBef>
                <a:spcPts val="152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⼀般可认</a:t>
            </a:r>
            <a:r>
              <a:rPr dirty="0" sz="2850" spc="30" b="0">
                <a:latin typeface="Microsoft JhengHei UI Light"/>
                <a:cs typeface="Microsoft JhengHei UI Light"/>
              </a:rPr>
              <a:t>为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 spc="-35">
                <a:latin typeface="Arial"/>
                <a:cs typeface="Arial"/>
              </a:rPr>
              <a:t>SDH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30" b="0">
                <a:latin typeface="Microsoft JhengHei UI Light"/>
                <a:cs typeface="Microsoft JhengHei UI Light"/>
              </a:rPr>
              <a:t>与</a:t>
            </a:r>
            <a:r>
              <a:rPr dirty="0" sz="2850" spc="65" b="0">
                <a:latin typeface="Microsoft JhengHei UI Light"/>
                <a:cs typeface="Microsoft JhengHei UI Light"/>
              </a:rPr>
              <a:t> </a:t>
            </a:r>
            <a:r>
              <a:rPr dirty="0" sz="2850">
                <a:latin typeface="Arial"/>
                <a:cs typeface="Arial"/>
              </a:rPr>
              <a:t>SONET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是同义词。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其主要不同点是：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50" spc="-15">
                <a:latin typeface="Arial"/>
                <a:cs typeface="Arial"/>
              </a:rPr>
              <a:t>SDH</a:t>
            </a:r>
            <a:r>
              <a:rPr dirty="0" sz="2850" spc="80" b="0">
                <a:latin typeface="Microsoft JhengHei UI Light"/>
                <a:cs typeface="Microsoft JhengHei UI Light"/>
              </a:rPr>
              <a:t>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基本速率为</a:t>
            </a:r>
            <a:r>
              <a:rPr dirty="0" sz="2850" spc="50">
                <a:solidFill>
                  <a:srgbClr val="FF2600"/>
                </a:solidFill>
                <a:latin typeface="Arial"/>
                <a:cs typeface="Arial"/>
              </a:rPr>
              <a:t>155.52</a:t>
            </a:r>
            <a:r>
              <a:rPr dirty="0" sz="2850" spc="12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850" spc="150">
                <a:solidFill>
                  <a:srgbClr val="FF2600"/>
                </a:solidFill>
                <a:latin typeface="Arial"/>
                <a:cs typeface="Arial"/>
              </a:rPr>
              <a:t>Mbit/s</a:t>
            </a:r>
            <a:r>
              <a:rPr dirty="0" sz="2850" spc="150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称为</a:t>
            </a:r>
            <a:r>
              <a:rPr dirty="0" sz="2850" spc="30" b="0">
                <a:latin typeface="Microsoft JhengHei UI Light"/>
                <a:cs typeface="Microsoft JhengHei UI Light"/>
              </a:rPr>
              <a:t>第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10">
                <a:latin typeface="Arial"/>
                <a:cs typeface="Arial"/>
              </a:rPr>
              <a:t>1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级同步传递模块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 marR="5080">
              <a:lnSpc>
                <a:spcPct val="144400"/>
              </a:lnSpc>
            </a:pPr>
            <a:r>
              <a:rPr dirty="0" sz="2850" spc="0">
                <a:latin typeface="Arial"/>
                <a:cs typeface="Arial"/>
              </a:rPr>
              <a:t>(Synchronous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-20">
                <a:latin typeface="Arial"/>
                <a:cs typeface="Arial"/>
              </a:rPr>
              <a:t>Transfer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100">
                <a:latin typeface="Arial"/>
                <a:cs typeface="Arial"/>
              </a:rPr>
              <a:t>Module)</a:t>
            </a:r>
            <a:r>
              <a:rPr dirty="0" sz="2850" spc="100" b="0">
                <a:latin typeface="Microsoft JhengHei UI Light"/>
                <a:cs typeface="Microsoft JhengHei UI Light"/>
              </a:rPr>
              <a:t>，</a:t>
            </a:r>
            <a:r>
              <a:rPr dirty="0" sz="2850" spc="30" b="0">
                <a:latin typeface="Microsoft JhengHei UI Light"/>
                <a:cs typeface="Microsoft JhengHei UI Light"/>
              </a:rPr>
              <a:t>即</a:t>
            </a:r>
            <a:r>
              <a:rPr dirty="0" sz="2850" spc="100" b="0">
                <a:latin typeface="Microsoft JhengHei UI Light"/>
                <a:cs typeface="Microsoft JhengHei UI Light"/>
              </a:rPr>
              <a:t> </a:t>
            </a:r>
            <a:r>
              <a:rPr dirty="0" sz="2850" spc="25">
                <a:latin typeface="Arial"/>
                <a:cs typeface="Arial"/>
              </a:rPr>
              <a:t>STM-1</a:t>
            </a:r>
            <a:r>
              <a:rPr dirty="0" sz="2850" spc="25" b="0">
                <a:latin typeface="Microsoft JhengHei UI Light"/>
                <a:cs typeface="Microsoft JhengHei UI Light"/>
              </a:rPr>
              <a:t>，</a:t>
            </a:r>
            <a:r>
              <a:rPr dirty="0" sz="2850" spc="80" b="0">
                <a:latin typeface="Microsoft JhengHei UI Light"/>
                <a:cs typeface="Microsoft JhengHei UI Light"/>
              </a:rPr>
              <a:t>相当</a:t>
            </a:r>
            <a:r>
              <a:rPr dirty="0" sz="2850" spc="30" b="0">
                <a:latin typeface="Microsoft JhengHei UI Light"/>
                <a:cs typeface="Microsoft JhengHei UI Light"/>
              </a:rPr>
              <a:t>于</a:t>
            </a:r>
            <a:r>
              <a:rPr dirty="0" sz="2850" spc="100" b="0">
                <a:latin typeface="Microsoft JhengHei UI Light"/>
                <a:cs typeface="Microsoft JhengHei UI Light"/>
              </a:rPr>
              <a:t> </a:t>
            </a:r>
            <a:r>
              <a:rPr dirty="0" sz="2850">
                <a:latin typeface="Arial"/>
                <a:cs typeface="Arial"/>
              </a:rPr>
              <a:t>SONET</a:t>
            </a:r>
            <a:r>
              <a:rPr dirty="0" sz="2850" spc="15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体系中 </a:t>
            </a:r>
            <a:r>
              <a:rPr dirty="0" sz="2850" spc="30" b="0">
                <a:latin typeface="Microsoft JhengHei UI Light"/>
                <a:cs typeface="Microsoft JhengHei UI Light"/>
              </a:rPr>
              <a:t>的</a:t>
            </a:r>
            <a:r>
              <a:rPr dirty="0" sz="2850" spc="60" b="0">
                <a:latin typeface="Microsoft JhengHei UI Light"/>
                <a:cs typeface="Microsoft JhengHei UI Light"/>
              </a:rPr>
              <a:t> </a:t>
            </a:r>
            <a:r>
              <a:rPr dirty="0" sz="2850" spc="80">
                <a:latin typeface="Arial"/>
                <a:cs typeface="Arial"/>
              </a:rPr>
              <a:t>OC-3</a:t>
            </a:r>
            <a:r>
              <a:rPr dirty="0" sz="2850" spc="114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速率。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9921" y="764647"/>
            <a:ext cx="12974955" cy="728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4200" spc="-20">
                <a:solidFill>
                  <a:srgbClr val="FFFFFF"/>
                </a:solidFill>
                <a:latin typeface="Arial"/>
                <a:cs typeface="Arial"/>
              </a:rPr>
              <a:t>SONET</a:t>
            </a:r>
            <a:r>
              <a:rPr dirty="0" sz="42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的</a:t>
            </a:r>
            <a:r>
              <a:rPr dirty="0" sz="42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4200" spc="15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dirty="0" sz="42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级</a:t>
            </a:r>
            <a:r>
              <a:rPr dirty="0" sz="42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4200" spc="38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42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29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dirty="0" sz="42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级</a:t>
            </a:r>
            <a:r>
              <a:rPr dirty="0" sz="42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4200" spc="7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与</a:t>
            </a:r>
            <a:r>
              <a:rPr dirty="0" sz="4200" spc="-55">
                <a:solidFill>
                  <a:srgbClr val="FFFFFF"/>
                </a:solidFill>
                <a:latin typeface="Arial"/>
                <a:cs typeface="Arial"/>
              </a:rPr>
              <a:t>SDH</a:t>
            </a:r>
            <a:r>
              <a:rPr dirty="0" sz="42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的</a:t>
            </a:r>
            <a:r>
              <a:rPr dirty="0" sz="42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4200" spc="-55">
                <a:solidFill>
                  <a:srgbClr val="FFFFFF"/>
                </a:solidFill>
                <a:latin typeface="Arial"/>
                <a:cs typeface="Arial"/>
              </a:rPr>
              <a:t>STM</a:t>
            </a:r>
            <a:r>
              <a:rPr dirty="0" sz="42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级</a:t>
            </a:r>
            <a:r>
              <a:rPr dirty="0" sz="4200" spc="100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 </a:t>
            </a:r>
            <a:r>
              <a:rPr dirty="0" sz="4200" spc="75" b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的对应关系</a:t>
            </a:r>
            <a:endParaRPr sz="4200">
              <a:latin typeface="Microsoft JhengHei UI Light"/>
              <a:cs typeface="Microsoft JhengHei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16132" y="705445"/>
            <a:ext cx="1428369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" b="0">
                <a:latin typeface="Arial"/>
                <a:cs typeface="Arial"/>
              </a:rPr>
              <a:t>SONET</a:t>
            </a:r>
            <a:r>
              <a:rPr dirty="0" spc="10"/>
              <a:t>的</a:t>
            </a:r>
            <a:r>
              <a:rPr dirty="0" spc="105"/>
              <a:t> </a:t>
            </a:r>
            <a:r>
              <a:rPr dirty="0" spc="180" b="0">
                <a:latin typeface="Arial"/>
                <a:cs typeface="Arial"/>
              </a:rPr>
              <a:t>OC</a:t>
            </a:r>
            <a:r>
              <a:rPr dirty="0" spc="10"/>
              <a:t>级</a:t>
            </a:r>
            <a:r>
              <a:rPr dirty="0" spc="105"/>
              <a:t> </a:t>
            </a:r>
            <a:r>
              <a:rPr dirty="0" spc="425" b="0">
                <a:latin typeface="Arial"/>
                <a:cs typeface="Arial"/>
              </a:rPr>
              <a:t>/</a:t>
            </a:r>
            <a:r>
              <a:rPr dirty="0" spc="200" b="0">
                <a:latin typeface="Arial"/>
                <a:cs typeface="Arial"/>
              </a:rPr>
              <a:t> </a:t>
            </a:r>
            <a:r>
              <a:rPr dirty="0" spc="-305" b="0">
                <a:latin typeface="Arial"/>
                <a:cs typeface="Arial"/>
              </a:rPr>
              <a:t>STS</a:t>
            </a:r>
            <a:r>
              <a:rPr dirty="0" spc="10"/>
              <a:t>级</a:t>
            </a:r>
            <a:r>
              <a:rPr dirty="0" spc="105"/>
              <a:t> </a:t>
            </a:r>
            <a:r>
              <a:rPr dirty="0" spc="100"/>
              <a:t>与</a:t>
            </a:r>
            <a:r>
              <a:rPr dirty="0" spc="-50" b="0">
                <a:latin typeface="Arial"/>
                <a:cs typeface="Arial"/>
              </a:rPr>
              <a:t>SDH</a:t>
            </a:r>
            <a:r>
              <a:rPr dirty="0" spc="10"/>
              <a:t>的</a:t>
            </a:r>
            <a:r>
              <a:rPr dirty="0" spc="105"/>
              <a:t> </a:t>
            </a:r>
            <a:r>
              <a:rPr dirty="0" spc="-45" b="0">
                <a:latin typeface="Arial"/>
                <a:cs typeface="Arial"/>
              </a:rPr>
              <a:t>STM</a:t>
            </a:r>
            <a:r>
              <a:rPr dirty="0" spc="10"/>
              <a:t>级</a:t>
            </a:r>
            <a:r>
              <a:rPr dirty="0" spc="105"/>
              <a:t> </a:t>
            </a:r>
            <a:r>
              <a:rPr dirty="0" spc="100"/>
              <a:t>的对应关系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86171" y="2812741"/>
          <a:ext cx="11959590" cy="703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4375"/>
                <a:gridCol w="1744979"/>
                <a:gridCol w="3102610"/>
                <a:gridCol w="2132965"/>
                <a:gridCol w="2984500"/>
              </a:tblGrid>
              <a:tr h="135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2050" b="0">
                          <a:latin typeface="Microsoft JhengHei UI Light"/>
                          <a:cs typeface="Microsoft JhengHei UI Light"/>
                        </a:rPr>
                        <a:t>线路速率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(Mbit/s)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 marR="337820">
                        <a:lnSpc>
                          <a:spcPct val="120700"/>
                        </a:lnSpc>
                        <a:spcBef>
                          <a:spcPts val="2130"/>
                        </a:spcBef>
                      </a:pPr>
                      <a:r>
                        <a:rPr dirty="0" sz="2050" b="0">
                          <a:latin typeface="Microsoft JhengHei UI Light"/>
                          <a:cs typeface="Microsoft JhengHei UI Light"/>
                        </a:rPr>
                        <a:t>线路速率 的近似值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27051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SONET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69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符号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81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ITU-T</a:t>
                      </a:r>
                      <a:endParaRPr sz="2050">
                        <a:latin typeface="Arial"/>
                        <a:cs typeface="Arial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符号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381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相当的话路数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50" spc="5" b="0">
                          <a:latin typeface="Microsoft JhengHei UI Light"/>
                          <a:cs typeface="Microsoft JhengHei UI Light"/>
                        </a:rPr>
                        <a:t>（每个话路</a:t>
                      </a:r>
                      <a:r>
                        <a:rPr dirty="0" sz="2050" spc="0">
                          <a:latin typeface="Arial"/>
                          <a:cs typeface="Arial"/>
                        </a:rPr>
                        <a:t>64</a:t>
                      </a:r>
                      <a:r>
                        <a:rPr dirty="0" sz="20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kbit/s</a:t>
                      </a:r>
                      <a:r>
                        <a:rPr dirty="0" sz="205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0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635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51.840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−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OC-1/STS-1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2050">
                          <a:latin typeface="Cambria"/>
                          <a:cs typeface="Cambria"/>
                        </a:rPr>
                        <a:t>⎯</a:t>
                      </a:r>
                      <a:endParaRPr sz="2050">
                        <a:latin typeface="Cambria"/>
                        <a:cs typeface="Cambria"/>
                      </a:endParaRPr>
                    </a:p>
                  </a:txBody>
                  <a:tcPr marL="0" marR="0" marB="0" marT="1676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810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155.520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155</a:t>
                      </a:r>
                      <a:r>
                        <a:rPr dirty="0" sz="20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Mbit/s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OC-3/STS-3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2430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622.080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622</a:t>
                      </a:r>
                      <a:r>
                        <a:rPr dirty="0" sz="20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Mbit/s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OC-12/STS-12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9720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1244.160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−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OC-24/STS-24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STM-8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19440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2488.320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2.5</a:t>
                      </a:r>
                      <a:r>
                        <a:rPr dirty="0" sz="20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Gbit/s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OC-48/STS-48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STM-16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38880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4976.640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−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OC-96/STS-96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STM-32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77760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9953.280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0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>
                          <a:latin typeface="Arial"/>
                          <a:cs typeface="Arial"/>
                        </a:rPr>
                        <a:t>Gbit/s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OC-192/STS-192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>
                          <a:latin typeface="Arial"/>
                          <a:cs typeface="Arial"/>
                        </a:rPr>
                        <a:t>STM-64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155520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155">
                          <a:latin typeface="Arial"/>
                          <a:cs typeface="Arial"/>
                        </a:rPr>
                        <a:t>39813.120</a:t>
                      </a:r>
                      <a:r>
                        <a:rPr dirty="0" sz="2050" spc="-390">
                          <a:latin typeface="Arial"/>
                          <a:cs typeface="Arial"/>
                        </a:rPr>
                        <a:t> 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8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2050" spc="3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50" spc="150">
                          <a:latin typeface="Arial"/>
                          <a:cs typeface="Arial"/>
                        </a:rPr>
                        <a:t>Gbit/s</a:t>
                      </a:r>
                      <a:r>
                        <a:rPr dirty="0" sz="2050" spc="-390">
                          <a:latin typeface="Arial"/>
                          <a:cs typeface="Arial"/>
                        </a:rPr>
                        <a:t> 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160">
                          <a:latin typeface="Arial"/>
                          <a:cs typeface="Arial"/>
                        </a:rPr>
                        <a:t>OC-768/STS-768</a:t>
                      </a:r>
                      <a:r>
                        <a:rPr dirty="0" sz="2050" spc="-390">
                          <a:latin typeface="Arial"/>
                          <a:cs typeface="Arial"/>
                        </a:rPr>
                        <a:t> 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150">
                          <a:latin typeface="Arial"/>
                          <a:cs typeface="Arial"/>
                        </a:rPr>
                        <a:t>STM-256</a:t>
                      </a:r>
                      <a:r>
                        <a:rPr dirty="0" sz="2050" spc="-390">
                          <a:latin typeface="Arial"/>
                          <a:cs typeface="Arial"/>
                        </a:rPr>
                        <a:t> 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2050" spc="0">
                          <a:latin typeface="Arial"/>
                          <a:cs typeface="Arial"/>
                        </a:rPr>
                        <a:t>622080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6901" y="705445"/>
            <a:ext cx="7002145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5" b="0">
                <a:latin typeface="Arial"/>
                <a:cs typeface="Arial"/>
              </a:rPr>
              <a:t>SONET</a:t>
            </a:r>
            <a:r>
              <a:rPr dirty="0" spc="180" b="0">
                <a:latin typeface="Arial"/>
                <a:cs typeface="Arial"/>
              </a:rPr>
              <a:t> </a:t>
            </a:r>
            <a:r>
              <a:rPr dirty="0" spc="425" b="0">
                <a:latin typeface="Arial"/>
                <a:cs typeface="Arial"/>
              </a:rPr>
              <a:t>/</a:t>
            </a:r>
            <a:r>
              <a:rPr dirty="0" spc="180" b="0">
                <a:latin typeface="Arial"/>
                <a:cs typeface="Arial"/>
              </a:rPr>
              <a:t> </a:t>
            </a:r>
            <a:r>
              <a:rPr dirty="0" spc="-75" b="0">
                <a:latin typeface="Arial"/>
                <a:cs typeface="Arial"/>
              </a:rPr>
              <a:t>SDH</a:t>
            </a:r>
            <a:r>
              <a:rPr dirty="0" spc="180" b="0">
                <a:latin typeface="Arial"/>
                <a:cs typeface="Arial"/>
              </a:rPr>
              <a:t> </a:t>
            </a:r>
            <a:r>
              <a:rPr dirty="0" spc="100"/>
              <a:t>标准的意义</a:t>
            </a:r>
          </a:p>
        </p:txBody>
      </p:sp>
      <p:sp>
        <p:nvSpPr>
          <p:cNvPr id="4" name="object 4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3584" y="1790521"/>
            <a:ext cx="13759235" cy="4512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1478" y="2167473"/>
            <a:ext cx="12963525" cy="3717290"/>
          </a:xfrm>
          <a:custGeom>
            <a:avLst/>
            <a:gdLst/>
            <a:ahLst/>
            <a:cxnLst/>
            <a:rect l="l" t="t" r="r" b="b"/>
            <a:pathLst>
              <a:path w="12963525" h="3717290">
                <a:moveTo>
                  <a:pt x="12705299" y="0"/>
                </a:moveTo>
                <a:lnTo>
                  <a:pt x="258146" y="0"/>
                </a:lnTo>
                <a:lnTo>
                  <a:pt x="206776" y="197"/>
                </a:lnTo>
                <a:lnTo>
                  <a:pt x="165348" y="1581"/>
                </a:lnTo>
                <a:lnTo>
                  <a:pt x="132443" y="5336"/>
                </a:lnTo>
                <a:lnTo>
                  <a:pt x="106640" y="12649"/>
                </a:lnTo>
                <a:lnTo>
                  <a:pt x="49226" y="49226"/>
                </a:lnTo>
                <a:lnTo>
                  <a:pt x="12649" y="106640"/>
                </a:lnTo>
                <a:lnTo>
                  <a:pt x="1581" y="165348"/>
                </a:lnTo>
                <a:lnTo>
                  <a:pt x="197" y="206776"/>
                </a:lnTo>
                <a:lnTo>
                  <a:pt x="0" y="258146"/>
                </a:lnTo>
                <a:lnTo>
                  <a:pt x="0" y="3458573"/>
                </a:lnTo>
                <a:lnTo>
                  <a:pt x="197" y="3509943"/>
                </a:lnTo>
                <a:lnTo>
                  <a:pt x="1581" y="3551370"/>
                </a:lnTo>
                <a:lnTo>
                  <a:pt x="12649" y="3610078"/>
                </a:lnTo>
                <a:lnTo>
                  <a:pt x="49226" y="3667491"/>
                </a:lnTo>
                <a:lnTo>
                  <a:pt x="106640" y="3704068"/>
                </a:lnTo>
                <a:lnTo>
                  <a:pt x="165348" y="3715137"/>
                </a:lnTo>
                <a:lnTo>
                  <a:pt x="206776" y="3716521"/>
                </a:lnTo>
                <a:lnTo>
                  <a:pt x="258146" y="3716719"/>
                </a:lnTo>
                <a:lnTo>
                  <a:pt x="12705299" y="3716719"/>
                </a:lnTo>
                <a:lnTo>
                  <a:pt x="12756671" y="3716521"/>
                </a:lnTo>
                <a:lnTo>
                  <a:pt x="12798099" y="3715137"/>
                </a:lnTo>
                <a:lnTo>
                  <a:pt x="12856802" y="3704068"/>
                </a:lnTo>
                <a:lnTo>
                  <a:pt x="12914218" y="3667491"/>
                </a:lnTo>
                <a:lnTo>
                  <a:pt x="12950799" y="3610078"/>
                </a:lnTo>
                <a:lnTo>
                  <a:pt x="12961867" y="3551370"/>
                </a:lnTo>
                <a:lnTo>
                  <a:pt x="12963250" y="3509943"/>
                </a:lnTo>
                <a:lnTo>
                  <a:pt x="12963448" y="3458573"/>
                </a:lnTo>
                <a:lnTo>
                  <a:pt x="12963448" y="258146"/>
                </a:lnTo>
                <a:lnTo>
                  <a:pt x="12963250" y="206776"/>
                </a:lnTo>
                <a:lnTo>
                  <a:pt x="12961867" y="165348"/>
                </a:lnTo>
                <a:lnTo>
                  <a:pt x="12950799" y="106640"/>
                </a:lnTo>
                <a:lnTo>
                  <a:pt x="12914218" y="49226"/>
                </a:lnTo>
                <a:lnTo>
                  <a:pt x="12856802" y="12649"/>
                </a:lnTo>
                <a:lnTo>
                  <a:pt x="12798099" y="1581"/>
                </a:lnTo>
                <a:lnTo>
                  <a:pt x="12756671" y="197"/>
                </a:lnTo>
                <a:lnTo>
                  <a:pt x="12705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81478" y="2167473"/>
            <a:ext cx="12963525" cy="3717290"/>
          </a:xfrm>
          <a:custGeom>
            <a:avLst/>
            <a:gdLst/>
            <a:ahLst/>
            <a:cxnLst/>
            <a:rect l="l" t="t" r="r" b="b"/>
            <a:pathLst>
              <a:path w="12963525" h="3717290">
                <a:moveTo>
                  <a:pt x="258145" y="0"/>
                </a:moveTo>
                <a:lnTo>
                  <a:pt x="12705299" y="0"/>
                </a:lnTo>
                <a:lnTo>
                  <a:pt x="12756671" y="197"/>
                </a:lnTo>
                <a:lnTo>
                  <a:pt x="12798099" y="1581"/>
                </a:lnTo>
                <a:lnTo>
                  <a:pt x="12856802" y="12650"/>
                </a:lnTo>
                <a:lnTo>
                  <a:pt x="12914218" y="49226"/>
                </a:lnTo>
                <a:lnTo>
                  <a:pt x="12950799" y="106640"/>
                </a:lnTo>
                <a:lnTo>
                  <a:pt x="12961867" y="165348"/>
                </a:lnTo>
                <a:lnTo>
                  <a:pt x="12963250" y="206775"/>
                </a:lnTo>
                <a:lnTo>
                  <a:pt x="12963448" y="258145"/>
                </a:lnTo>
                <a:lnTo>
                  <a:pt x="12963448" y="3458573"/>
                </a:lnTo>
                <a:lnTo>
                  <a:pt x="12963250" y="3509943"/>
                </a:lnTo>
                <a:lnTo>
                  <a:pt x="12961867" y="3551370"/>
                </a:lnTo>
                <a:lnTo>
                  <a:pt x="12950799" y="3610078"/>
                </a:lnTo>
                <a:lnTo>
                  <a:pt x="12914218" y="3667491"/>
                </a:lnTo>
                <a:lnTo>
                  <a:pt x="12856802" y="3704068"/>
                </a:lnTo>
                <a:lnTo>
                  <a:pt x="12798099" y="3715137"/>
                </a:lnTo>
                <a:lnTo>
                  <a:pt x="12756671" y="3716521"/>
                </a:lnTo>
                <a:lnTo>
                  <a:pt x="12705299" y="3716719"/>
                </a:lnTo>
                <a:lnTo>
                  <a:pt x="258145" y="3716719"/>
                </a:lnTo>
                <a:lnTo>
                  <a:pt x="206775" y="3716521"/>
                </a:lnTo>
                <a:lnTo>
                  <a:pt x="165348" y="3715137"/>
                </a:lnTo>
                <a:lnTo>
                  <a:pt x="106640" y="3704068"/>
                </a:lnTo>
                <a:lnTo>
                  <a:pt x="49226" y="3667491"/>
                </a:lnTo>
                <a:lnTo>
                  <a:pt x="12650" y="3610078"/>
                </a:lnTo>
                <a:lnTo>
                  <a:pt x="1581" y="3551370"/>
                </a:lnTo>
                <a:lnTo>
                  <a:pt x="197" y="3509943"/>
                </a:lnTo>
                <a:lnTo>
                  <a:pt x="0" y="3458573"/>
                </a:lnTo>
                <a:lnTo>
                  <a:pt x="0" y="258145"/>
                </a:lnTo>
                <a:lnTo>
                  <a:pt x="197" y="206775"/>
                </a:lnTo>
                <a:lnTo>
                  <a:pt x="1581" y="165348"/>
                </a:lnTo>
                <a:lnTo>
                  <a:pt x="12650" y="106640"/>
                </a:lnTo>
                <a:lnTo>
                  <a:pt x="49226" y="49226"/>
                </a:lnTo>
                <a:lnTo>
                  <a:pt x="106640" y="12650"/>
                </a:lnTo>
                <a:lnTo>
                  <a:pt x="165348" y="1581"/>
                </a:lnTo>
                <a:lnTo>
                  <a:pt x="206775" y="197"/>
                </a:lnTo>
                <a:lnTo>
                  <a:pt x="25814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6645" y="2908300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6645" y="3535977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6645" y="4151666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645" y="4767354"/>
            <a:ext cx="12192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 spc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9303" y="2661157"/>
            <a:ext cx="8848725" cy="25126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43100"/>
              </a:lnSpc>
              <a:spcBef>
                <a:spcPts val="140"/>
              </a:spcBef>
            </a:pPr>
            <a:r>
              <a:rPr dirty="0" sz="2850" spc="80" b="0">
                <a:latin typeface="Microsoft JhengHei UI Light"/>
                <a:cs typeface="Microsoft JhengHei UI Light"/>
              </a:rPr>
              <a:t>使不同的数字传输体制</a:t>
            </a:r>
            <a:r>
              <a:rPr dirty="0" sz="2850" spc="30" b="0">
                <a:latin typeface="Microsoft JhengHei UI Light"/>
                <a:cs typeface="Microsoft JhengHei UI Light"/>
              </a:rPr>
              <a:t>在</a:t>
            </a:r>
            <a:r>
              <a:rPr dirty="0" sz="2850" spc="75" b="0">
                <a:latin typeface="Microsoft JhengHei UI Light"/>
                <a:cs typeface="Microsoft JhengHei UI Light"/>
              </a:rPr>
              <a:t> </a:t>
            </a:r>
            <a:r>
              <a:rPr dirty="0" sz="2850" spc="55">
                <a:latin typeface="Arial"/>
                <a:cs typeface="Arial"/>
              </a:rPr>
              <a:t>STM-1</a:t>
            </a:r>
            <a:r>
              <a:rPr dirty="0" sz="2850" spc="130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等级上获得了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统⼀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latin typeface="Microsoft JhengHei UI Light"/>
                <a:cs typeface="Microsoft JhengHei UI Light"/>
              </a:rPr>
              <a:t>第⼀次真正实现了数字传输体制上的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世界性标准</a:t>
            </a:r>
            <a:r>
              <a:rPr dirty="0" sz="2850" spc="30" b="0">
                <a:latin typeface="Microsoft JhengHei UI Light"/>
                <a:cs typeface="Microsoft JhengHei UI Light"/>
              </a:rPr>
              <a:t>。 </a:t>
            </a:r>
            <a:r>
              <a:rPr dirty="0" sz="2850" spc="80" b="0">
                <a:latin typeface="Microsoft JhengHei UI Light"/>
                <a:cs typeface="Microsoft JhengHei UI Light"/>
              </a:rPr>
              <a:t>已成为公认的新⼀代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理想的传输⽹体制</a:t>
            </a:r>
            <a:r>
              <a:rPr dirty="0" sz="2850" spc="30" b="0">
                <a:latin typeface="Microsoft JhengHei UI Light"/>
                <a:cs typeface="Microsoft JhengHei UI Light"/>
              </a:rPr>
              <a:t>。</a:t>
            </a:r>
            <a:endParaRPr sz="285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850" spc="50">
                <a:latin typeface="Arial"/>
                <a:cs typeface="Arial"/>
              </a:rPr>
              <a:t>SDH</a:t>
            </a:r>
            <a:r>
              <a:rPr dirty="0" sz="2850" spc="125">
                <a:latin typeface="Arial"/>
                <a:cs typeface="Arial"/>
              </a:rPr>
              <a:t> </a:t>
            </a:r>
            <a:r>
              <a:rPr dirty="0" sz="2850" spc="80" b="0">
                <a:latin typeface="Microsoft JhengHei UI Light"/>
                <a:cs typeface="Microsoft JhengHei UI Light"/>
              </a:rPr>
              <a:t>标准也</a:t>
            </a:r>
            <a:r>
              <a:rPr dirty="0" sz="2850" spc="80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适合于微波和卫星传输</a:t>
            </a:r>
            <a:r>
              <a:rPr dirty="0" sz="2850" spc="80" b="0">
                <a:latin typeface="Microsoft JhengHei UI Light"/>
                <a:cs typeface="Microsoft JhengHei UI Light"/>
              </a:rPr>
              <a:t>的技术体制。</a:t>
            </a:r>
            <a:endParaRPr sz="285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77" y="2690343"/>
            <a:ext cx="3763010" cy="56667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数字传输系统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PC</a:t>
            </a:r>
            <a:r>
              <a:rPr dirty="0" sz="3600" spc="10">
                <a:latin typeface="Arial"/>
                <a:cs typeface="Arial"/>
              </a:rPr>
              <a:t>M</a:t>
            </a:r>
            <a:r>
              <a:rPr dirty="0" sz="3600" spc="25" b="0">
                <a:latin typeface="Microsoft JhengHei UI Light"/>
                <a:cs typeface="Microsoft JhengHei UI Light"/>
              </a:rPr>
              <a:t>脉码调制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5">
                <a:latin typeface="Arial"/>
                <a:cs typeface="Arial"/>
              </a:rPr>
              <a:t>E1</a:t>
            </a:r>
            <a:r>
              <a:rPr dirty="0" sz="3600" spc="25" b="0">
                <a:latin typeface="Microsoft JhengHei UI Light"/>
                <a:cs typeface="Microsoft JhengHei UI Light"/>
              </a:rPr>
              <a:t>与</a:t>
            </a:r>
            <a:r>
              <a:rPr dirty="0" sz="3600" spc="10">
                <a:latin typeface="Arial"/>
                <a:cs typeface="Arial"/>
              </a:rPr>
              <a:t>T1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258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存在的缺点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1820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latin typeface="Arial"/>
                <a:cs typeface="Arial"/>
              </a:rPr>
              <a:t>SONET</a:t>
            </a:r>
            <a:endParaRPr sz="3600">
              <a:latin typeface="Arial"/>
              <a:cs typeface="Arial"/>
            </a:endParaRPr>
          </a:p>
          <a:p>
            <a:pPr lvl="1" marL="882650" indent="-503555">
              <a:lnSpc>
                <a:spcPct val="100000"/>
              </a:lnSpc>
              <a:spcBef>
                <a:spcPts val="1365"/>
              </a:spcBef>
              <a:buSzPct val="145833"/>
              <a:buChar char="•"/>
              <a:tabLst>
                <a:tab pos="883285" algn="l"/>
              </a:tabLst>
            </a:pPr>
            <a:r>
              <a:rPr dirty="0" sz="3600" spc="10">
                <a:solidFill>
                  <a:srgbClr val="FF2600"/>
                </a:solidFill>
                <a:latin typeface="Arial"/>
                <a:cs typeface="Arial"/>
              </a:rPr>
              <a:t>SDH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2142" y="6811351"/>
            <a:ext cx="11913235" cy="1280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4500"/>
              </a:lnSpc>
              <a:spcBef>
                <a:spcPts val="90"/>
              </a:spcBef>
            </a:pPr>
            <a:r>
              <a:rPr dirty="0" sz="2850" spc="65">
                <a:latin typeface="Arial"/>
                <a:cs typeface="Arial"/>
              </a:rPr>
              <a:t>SDH/SONET</a:t>
            </a:r>
            <a:r>
              <a:rPr dirty="0" sz="2850" spc="80" b="0">
                <a:latin typeface="Microsoft JhengHei UI Light"/>
                <a:cs typeface="Microsoft JhengHei UI Light"/>
              </a:rPr>
              <a:t>定义了标准光信号，规定了波⻓为</a:t>
            </a:r>
            <a:r>
              <a:rPr dirty="0" sz="2850" spc="50">
                <a:latin typeface="Arial"/>
                <a:cs typeface="Arial"/>
              </a:rPr>
              <a:t>1310</a:t>
            </a:r>
            <a:r>
              <a:rPr dirty="0" sz="2850" spc="200">
                <a:latin typeface="Arial"/>
                <a:cs typeface="Arial"/>
              </a:rPr>
              <a:t> </a:t>
            </a:r>
            <a:r>
              <a:rPr dirty="0" sz="2850" spc="65">
                <a:latin typeface="Arial"/>
                <a:cs typeface="Arial"/>
              </a:rPr>
              <a:t>nm</a:t>
            </a:r>
            <a:r>
              <a:rPr dirty="0" sz="2850" spc="80" b="0">
                <a:latin typeface="Microsoft JhengHei UI Light"/>
                <a:cs typeface="Microsoft JhengHei UI Light"/>
              </a:rPr>
              <a:t>和</a:t>
            </a:r>
            <a:r>
              <a:rPr dirty="0" sz="2850" spc="50">
                <a:latin typeface="Arial"/>
                <a:cs typeface="Arial"/>
              </a:rPr>
              <a:t>1550</a:t>
            </a:r>
            <a:r>
              <a:rPr dirty="0" sz="2850" spc="200">
                <a:latin typeface="Arial"/>
                <a:cs typeface="Arial"/>
              </a:rPr>
              <a:t> </a:t>
            </a:r>
            <a:r>
              <a:rPr dirty="0" sz="2850" spc="65">
                <a:latin typeface="Arial"/>
                <a:cs typeface="Arial"/>
              </a:rPr>
              <a:t>nm</a:t>
            </a:r>
            <a:r>
              <a:rPr dirty="0" sz="2850" spc="80" b="0">
                <a:latin typeface="Microsoft JhengHei UI Light"/>
                <a:cs typeface="Microsoft JhengHei UI Light"/>
              </a:rPr>
              <a:t>的激 光源。在物理层定义了帧结构。</a:t>
            </a:r>
            <a:endParaRPr sz="285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918" y="2847938"/>
            <a:ext cx="19382155" cy="6199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874A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本章总结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" y="1696283"/>
            <a:ext cx="6140234" cy="94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5007670" y="0"/>
                </a:moveTo>
                <a:lnTo>
                  <a:pt x="336775" y="0"/>
                </a:lnTo>
                <a:lnTo>
                  <a:pt x="269758" y="257"/>
                </a:lnTo>
                <a:lnTo>
                  <a:pt x="215712" y="2062"/>
                </a:lnTo>
                <a:lnTo>
                  <a:pt x="172785" y="6962"/>
                </a:lnTo>
                <a:lnTo>
                  <a:pt x="139122" y="16503"/>
                </a:lnTo>
                <a:lnTo>
                  <a:pt x="98838" y="36399"/>
                </a:lnTo>
                <a:lnTo>
                  <a:pt x="64220" y="64220"/>
                </a:lnTo>
                <a:lnTo>
                  <a:pt x="36399" y="98838"/>
                </a:lnTo>
                <a:lnTo>
                  <a:pt x="16503" y="139122"/>
                </a:lnTo>
                <a:lnTo>
                  <a:pt x="2062" y="215712"/>
                </a:lnTo>
                <a:lnTo>
                  <a:pt x="257" y="269758"/>
                </a:lnTo>
                <a:lnTo>
                  <a:pt x="0" y="336775"/>
                </a:lnTo>
                <a:lnTo>
                  <a:pt x="0" y="8312175"/>
                </a:lnTo>
                <a:lnTo>
                  <a:pt x="257" y="8379192"/>
                </a:lnTo>
                <a:lnTo>
                  <a:pt x="2062" y="8433238"/>
                </a:lnTo>
                <a:lnTo>
                  <a:pt x="6962" y="8476166"/>
                </a:lnTo>
                <a:lnTo>
                  <a:pt x="36399" y="8550112"/>
                </a:lnTo>
                <a:lnTo>
                  <a:pt x="64220" y="8584730"/>
                </a:lnTo>
                <a:lnTo>
                  <a:pt x="98838" y="8612552"/>
                </a:lnTo>
                <a:lnTo>
                  <a:pt x="139122" y="8632447"/>
                </a:lnTo>
                <a:lnTo>
                  <a:pt x="215712" y="8646888"/>
                </a:lnTo>
                <a:lnTo>
                  <a:pt x="269758" y="8648693"/>
                </a:lnTo>
                <a:lnTo>
                  <a:pt x="336775" y="8648951"/>
                </a:lnTo>
                <a:lnTo>
                  <a:pt x="5007670" y="8648951"/>
                </a:lnTo>
                <a:lnTo>
                  <a:pt x="5074687" y="8648693"/>
                </a:lnTo>
                <a:lnTo>
                  <a:pt x="5128733" y="8646888"/>
                </a:lnTo>
                <a:lnTo>
                  <a:pt x="5171661" y="8641988"/>
                </a:lnTo>
                <a:lnTo>
                  <a:pt x="5245607" y="8612552"/>
                </a:lnTo>
                <a:lnTo>
                  <a:pt x="5280225" y="8584730"/>
                </a:lnTo>
                <a:lnTo>
                  <a:pt x="5308047" y="8550112"/>
                </a:lnTo>
                <a:lnTo>
                  <a:pt x="5327942" y="8509828"/>
                </a:lnTo>
                <a:lnTo>
                  <a:pt x="5342383" y="8433238"/>
                </a:lnTo>
                <a:lnTo>
                  <a:pt x="5344188" y="8379192"/>
                </a:lnTo>
                <a:lnTo>
                  <a:pt x="5344446" y="8312175"/>
                </a:lnTo>
                <a:lnTo>
                  <a:pt x="5344446" y="336775"/>
                </a:lnTo>
                <a:lnTo>
                  <a:pt x="5344188" y="269758"/>
                </a:lnTo>
                <a:lnTo>
                  <a:pt x="5342383" y="215712"/>
                </a:lnTo>
                <a:lnTo>
                  <a:pt x="5337483" y="172785"/>
                </a:lnTo>
                <a:lnTo>
                  <a:pt x="5308047" y="98838"/>
                </a:lnTo>
                <a:lnTo>
                  <a:pt x="5280225" y="64220"/>
                </a:lnTo>
                <a:lnTo>
                  <a:pt x="5245607" y="36399"/>
                </a:lnTo>
                <a:lnTo>
                  <a:pt x="5205324" y="16503"/>
                </a:lnTo>
                <a:lnTo>
                  <a:pt x="5128733" y="2062"/>
                </a:lnTo>
                <a:lnTo>
                  <a:pt x="5074687" y="257"/>
                </a:lnTo>
                <a:lnTo>
                  <a:pt x="5007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136" y="2073235"/>
            <a:ext cx="5344795" cy="8649335"/>
          </a:xfrm>
          <a:custGeom>
            <a:avLst/>
            <a:gdLst/>
            <a:ahLst/>
            <a:cxnLst/>
            <a:rect l="l" t="t" r="r" b="b"/>
            <a:pathLst>
              <a:path w="5344795" h="8649335">
                <a:moveTo>
                  <a:pt x="336775" y="0"/>
                </a:moveTo>
                <a:lnTo>
                  <a:pt x="5007670" y="0"/>
                </a:lnTo>
                <a:lnTo>
                  <a:pt x="5074687" y="257"/>
                </a:lnTo>
                <a:lnTo>
                  <a:pt x="5128733" y="2062"/>
                </a:lnTo>
                <a:lnTo>
                  <a:pt x="5171661" y="6962"/>
                </a:lnTo>
                <a:lnTo>
                  <a:pt x="5245607" y="36399"/>
                </a:lnTo>
                <a:lnTo>
                  <a:pt x="5280225" y="64220"/>
                </a:lnTo>
                <a:lnTo>
                  <a:pt x="5308047" y="98838"/>
                </a:lnTo>
                <a:lnTo>
                  <a:pt x="5327942" y="139122"/>
                </a:lnTo>
                <a:lnTo>
                  <a:pt x="5342383" y="215712"/>
                </a:lnTo>
                <a:lnTo>
                  <a:pt x="5344188" y="269758"/>
                </a:lnTo>
                <a:lnTo>
                  <a:pt x="5344446" y="336775"/>
                </a:lnTo>
                <a:lnTo>
                  <a:pt x="5344446" y="8312176"/>
                </a:lnTo>
                <a:lnTo>
                  <a:pt x="5344188" y="8379192"/>
                </a:lnTo>
                <a:lnTo>
                  <a:pt x="5342383" y="8433238"/>
                </a:lnTo>
                <a:lnTo>
                  <a:pt x="5337483" y="8476166"/>
                </a:lnTo>
                <a:lnTo>
                  <a:pt x="5308047" y="8550112"/>
                </a:lnTo>
                <a:lnTo>
                  <a:pt x="5280225" y="8584730"/>
                </a:lnTo>
                <a:lnTo>
                  <a:pt x="5245607" y="8612552"/>
                </a:lnTo>
                <a:lnTo>
                  <a:pt x="5205324" y="8632448"/>
                </a:lnTo>
                <a:lnTo>
                  <a:pt x="5128733" y="8646888"/>
                </a:lnTo>
                <a:lnTo>
                  <a:pt x="5074687" y="8648693"/>
                </a:lnTo>
                <a:lnTo>
                  <a:pt x="5007670" y="8648951"/>
                </a:lnTo>
                <a:lnTo>
                  <a:pt x="336775" y="8648951"/>
                </a:lnTo>
                <a:lnTo>
                  <a:pt x="269758" y="8648693"/>
                </a:lnTo>
                <a:lnTo>
                  <a:pt x="215712" y="8646888"/>
                </a:lnTo>
                <a:lnTo>
                  <a:pt x="172785" y="8641989"/>
                </a:lnTo>
                <a:lnTo>
                  <a:pt x="98838" y="8612552"/>
                </a:lnTo>
                <a:lnTo>
                  <a:pt x="64220" y="8584730"/>
                </a:lnTo>
                <a:lnTo>
                  <a:pt x="36399" y="8550112"/>
                </a:lnTo>
                <a:lnTo>
                  <a:pt x="16503" y="8509828"/>
                </a:lnTo>
                <a:lnTo>
                  <a:pt x="2062" y="8433238"/>
                </a:lnTo>
                <a:lnTo>
                  <a:pt x="257" y="8379192"/>
                </a:lnTo>
                <a:lnTo>
                  <a:pt x="0" y="8312176"/>
                </a:lnTo>
                <a:lnTo>
                  <a:pt x="0" y="336775"/>
                </a:lnTo>
                <a:lnTo>
                  <a:pt x="257" y="269758"/>
                </a:lnTo>
                <a:lnTo>
                  <a:pt x="2062" y="215712"/>
                </a:lnTo>
                <a:lnTo>
                  <a:pt x="6962" y="172785"/>
                </a:lnTo>
                <a:lnTo>
                  <a:pt x="36399" y="98838"/>
                </a:lnTo>
                <a:lnTo>
                  <a:pt x="64220" y="64220"/>
                </a:lnTo>
                <a:lnTo>
                  <a:pt x="98838" y="36399"/>
                </a:lnTo>
                <a:lnTo>
                  <a:pt x="139122" y="16503"/>
                </a:lnTo>
                <a:lnTo>
                  <a:pt x="215712" y="2062"/>
                </a:lnTo>
                <a:lnTo>
                  <a:pt x="269758" y="257"/>
                </a:lnTo>
                <a:lnTo>
                  <a:pt x="336775" y="0"/>
                </a:lnTo>
                <a:close/>
              </a:path>
            </a:pathLst>
          </a:custGeom>
          <a:ln w="20941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9417" y="534015"/>
            <a:ext cx="19685635" cy="1141730"/>
          </a:xfrm>
          <a:custGeom>
            <a:avLst/>
            <a:gdLst/>
            <a:ahLst/>
            <a:cxnLst/>
            <a:rect l="l" t="t" r="r" b="b"/>
            <a:pathLst>
              <a:path w="19685635" h="1141730">
                <a:moveTo>
                  <a:pt x="0" y="1141326"/>
                </a:moveTo>
                <a:lnTo>
                  <a:pt x="19685264" y="1141326"/>
                </a:lnTo>
                <a:lnTo>
                  <a:pt x="19685264" y="0"/>
                </a:lnTo>
                <a:lnTo>
                  <a:pt x="0" y="0"/>
                </a:lnTo>
                <a:lnTo>
                  <a:pt x="0" y="114132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0648" y="715916"/>
            <a:ext cx="9814560" cy="729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0"/>
              <a:t>常⽤物理层相关标准</a:t>
            </a:r>
            <a:r>
              <a:rPr dirty="0" spc="90"/>
              <a:t>：</a:t>
            </a:r>
            <a:r>
              <a:rPr dirty="0" spc="90" b="0">
                <a:latin typeface="Arial"/>
                <a:cs typeface="Arial"/>
              </a:rPr>
              <a:t>RJ45</a:t>
            </a:r>
            <a:r>
              <a:rPr dirty="0" spc="100"/>
              <a:t>功能特性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77792" y="2361184"/>
          <a:ext cx="11566525" cy="587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0245"/>
                <a:gridCol w="2378075"/>
                <a:gridCol w="7211695"/>
              </a:tblGrid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Pin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Name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Description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1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TX+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Tranceive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Data+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发信号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450" spc="1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2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TX-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Tranceive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Data-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发信号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450" spc="1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3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10">
                          <a:latin typeface="Arial"/>
                          <a:cs typeface="Arial"/>
                        </a:rPr>
                        <a:t>RX+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Receive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Data+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收信号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450" spc="1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4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n/c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空脚）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5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n/c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空脚）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6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RX-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Receive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Data-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发信号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450" spc="10" b="0">
                          <a:latin typeface="Microsoft JhengHei UI Light"/>
                          <a:cs typeface="Microsoft JhengHei UI Light"/>
                        </a:rPr>
                        <a:t>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7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n/c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空脚）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  <a:solidFill>
                      <a:srgbClr val="ACCDC3">
                        <a:alpha val="16999"/>
                      </a:srgbClr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8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n/c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28575">
                      <a:solidFill>
                        <a:srgbClr val="5B5854"/>
                      </a:solidFill>
                      <a:prstDash val="solid"/>
                    </a:lnL>
                    <a:lnR w="28575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2450" spc="5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2450" spc="5" b="0">
                          <a:latin typeface="Microsoft JhengHei UI Light"/>
                          <a:cs typeface="Microsoft JhengHei UI Light"/>
                        </a:rPr>
                        <a:t>（</a:t>
                      </a:r>
                      <a:r>
                        <a:rPr dirty="0" sz="2450" spc="15" b="0">
                          <a:latin typeface="Microsoft JhengHei UI Light"/>
                          <a:cs typeface="Microsoft JhengHei UI Light"/>
                        </a:rPr>
                        <a:t>空脚）</a:t>
                      </a:r>
                      <a:endParaRPr sz="2450">
                        <a:latin typeface="Microsoft JhengHei UI Light"/>
                        <a:cs typeface="Microsoft JhengHei UI Light"/>
                      </a:endParaRPr>
                    </a:p>
                  </a:txBody>
                  <a:tcPr marL="0" marR="0" marB="0" marT="131445">
                    <a:lnL w="28575">
                      <a:solidFill>
                        <a:srgbClr val="5B5854"/>
                      </a:solidFill>
                      <a:prstDash val="solid"/>
                    </a:lnL>
                    <a:lnR w="12700">
                      <a:solidFill>
                        <a:srgbClr val="5B5854"/>
                      </a:solidFill>
                      <a:prstDash val="solid"/>
                    </a:lnR>
                    <a:lnT w="12700">
                      <a:solidFill>
                        <a:srgbClr val="5B5854"/>
                      </a:solidFill>
                      <a:prstDash val="solid"/>
                    </a:lnT>
                    <a:lnB w="12700">
                      <a:solidFill>
                        <a:srgbClr val="5B58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166645" y="9026458"/>
            <a:ext cx="137160" cy="795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54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 spc="254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4698" y="8844008"/>
            <a:ext cx="11176635" cy="1030605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2300" spc="75" b="0">
                <a:latin typeface="Microsoft JhengHei UI Light"/>
                <a:cs typeface="Microsoft JhengHei UI Light"/>
              </a:rPr>
              <a:t>差分信号：两根线都发送数据，振幅相同，相位相反；</a:t>
            </a:r>
            <a:endParaRPr sz="2300">
              <a:latin typeface="Microsoft JhengHei UI Light"/>
              <a:cs typeface="Microsoft JhengHei UI Light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2300" spc="75" b="0">
                <a:latin typeface="Microsoft JhengHei UI Light"/>
                <a:cs typeface="Microsoft JhengHei UI Light"/>
              </a:rPr>
              <a:t>两根线的</a:t>
            </a:r>
            <a:r>
              <a:rPr dirty="0" sz="230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电势差⼩于</a:t>
            </a:r>
            <a:r>
              <a:rPr dirty="0" sz="2300" spc="50">
                <a:solidFill>
                  <a:srgbClr val="FF2600"/>
                </a:solidFill>
                <a:latin typeface="Arial"/>
                <a:cs typeface="Arial"/>
              </a:rPr>
              <a:t>1.6V</a:t>
            </a:r>
            <a:r>
              <a:rPr dirty="0" sz="2300" spc="75" b="0">
                <a:latin typeface="Microsoft JhengHei UI Light"/>
                <a:cs typeface="Microsoft JhengHei UI Light"/>
              </a:rPr>
              <a:t>即可认为是</a:t>
            </a:r>
            <a:r>
              <a:rPr dirty="0" sz="2300" spc="55">
                <a:latin typeface="Arial"/>
                <a:cs typeface="Arial"/>
              </a:rPr>
              <a:t>“0”</a:t>
            </a:r>
            <a:r>
              <a:rPr dirty="0" sz="2300" spc="55" b="0">
                <a:latin typeface="Microsoft JhengHei UI Light"/>
                <a:cs typeface="Microsoft JhengHei UI Light"/>
              </a:rPr>
              <a:t>，</a:t>
            </a:r>
            <a:r>
              <a:rPr dirty="0" sz="2300" spc="75" b="0">
                <a:latin typeface="Microsoft JhengHei UI Light"/>
                <a:cs typeface="Microsoft JhengHei UI Light"/>
              </a:rPr>
              <a:t>两根线的</a:t>
            </a:r>
            <a:r>
              <a:rPr dirty="0" sz="2300" spc="7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电势差⼤于</a:t>
            </a:r>
            <a:r>
              <a:rPr dirty="0" sz="2300" spc="60">
                <a:solidFill>
                  <a:srgbClr val="FF2600"/>
                </a:solidFill>
                <a:latin typeface="Arial"/>
                <a:cs typeface="Arial"/>
              </a:rPr>
              <a:t>8V</a:t>
            </a:r>
            <a:r>
              <a:rPr dirty="0" sz="2300" spc="60" b="0">
                <a:latin typeface="Microsoft JhengHei UI Light"/>
                <a:cs typeface="Microsoft JhengHei UI Light"/>
              </a:rPr>
              <a:t>，</a:t>
            </a:r>
            <a:r>
              <a:rPr dirty="0" sz="2300" spc="75" b="0">
                <a:latin typeface="Microsoft JhengHei UI Light"/>
                <a:cs typeface="Microsoft JhengHei UI Light"/>
              </a:rPr>
              <a:t>就可确认为</a:t>
            </a:r>
            <a:r>
              <a:rPr dirty="0" sz="2300" spc="50">
                <a:latin typeface="Arial"/>
                <a:cs typeface="Arial"/>
              </a:rPr>
              <a:t>“1”</a:t>
            </a:r>
            <a:r>
              <a:rPr dirty="0" sz="2300" spc="30" b="0">
                <a:latin typeface="Microsoft JhengHei UI Light"/>
                <a:cs typeface="Microsoft JhengHei UI Light"/>
              </a:rPr>
              <a:t>。</a:t>
            </a:r>
            <a:endParaRPr sz="230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9077" y="2690343"/>
            <a:ext cx="4121150" cy="41351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16255" indent="-503555">
              <a:lnSpc>
                <a:spcPct val="100000"/>
              </a:lnSpc>
              <a:spcBef>
                <a:spcPts val="675"/>
              </a:spcBef>
              <a:buSzPct val="145833"/>
              <a:buFont typeface="Arial"/>
              <a:buChar char="•"/>
              <a:tabLst>
                <a:tab pos="516890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物理层的功能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信号类型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5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latin typeface="Microsoft JhengHei UI Light"/>
                <a:cs typeface="Microsoft JhengHei UI Light"/>
              </a:rPr>
              <a:t>标准的制定</a:t>
            </a:r>
            <a:endParaRPr sz="3600">
              <a:latin typeface="Microsoft JhengHei UI Light"/>
              <a:cs typeface="Microsoft JhengHei UI Light"/>
            </a:endParaRPr>
          </a:p>
          <a:p>
            <a:pPr lvl="1" marL="882650" indent="-503555">
              <a:lnSpc>
                <a:spcPct val="100000"/>
              </a:lnSpc>
              <a:spcBef>
                <a:spcPts val="2460"/>
              </a:spcBef>
              <a:buSzPct val="145833"/>
              <a:buFont typeface="Arial"/>
              <a:buChar char="•"/>
              <a:tabLst>
                <a:tab pos="883285" algn="l"/>
              </a:tabLst>
            </a:pPr>
            <a:r>
              <a:rPr dirty="0" sz="3600" spc="25" b="0">
                <a:solidFill>
                  <a:srgbClr val="FF2600"/>
                </a:solidFill>
                <a:latin typeface="Microsoft JhengHei UI Light"/>
                <a:cs typeface="Microsoft JhengHei UI Light"/>
              </a:rPr>
              <a:t>常⽤物理层标准</a:t>
            </a:r>
            <a:endParaRPr sz="360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物理层</dc:title>
  <dcterms:created xsi:type="dcterms:W3CDTF">2022-02-16T13:21:08Z</dcterms:created>
  <dcterms:modified xsi:type="dcterms:W3CDTF">2022-02-16T13:21:08Z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2021-06-06T00:00:00Z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2022-02-16T00:00:00Z</vt:filetime>
  </property>
</Properties>
</file>